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28"/>
  </p:notesMasterIdLst>
  <p:sldIdLst>
    <p:sldId id="484" r:id="rId3"/>
    <p:sldId id="514" r:id="rId4"/>
    <p:sldId id="556" r:id="rId5"/>
    <p:sldId id="532" r:id="rId6"/>
    <p:sldId id="535" r:id="rId7"/>
    <p:sldId id="538" r:id="rId8"/>
    <p:sldId id="526" r:id="rId9"/>
    <p:sldId id="553" r:id="rId10"/>
    <p:sldId id="509" r:id="rId11"/>
    <p:sldId id="510" r:id="rId12"/>
    <p:sldId id="511" r:id="rId13"/>
    <p:sldId id="512" r:id="rId14"/>
    <p:sldId id="525" r:id="rId15"/>
    <p:sldId id="513" r:id="rId16"/>
    <p:sldId id="548" r:id="rId17"/>
    <p:sldId id="551" r:id="rId18"/>
    <p:sldId id="552" r:id="rId19"/>
    <p:sldId id="550" r:id="rId20"/>
    <p:sldId id="554" r:id="rId21"/>
    <p:sldId id="555" r:id="rId22"/>
    <p:sldId id="507" r:id="rId23"/>
    <p:sldId id="545" r:id="rId24"/>
    <p:sldId id="546" r:id="rId25"/>
    <p:sldId id="515" r:id="rId26"/>
    <p:sldId id="508" r:id="rId2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0A4"/>
    <a:srgbClr val="FFFF99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1165" autoAdjust="0"/>
  </p:normalViewPr>
  <p:slideViewPr>
    <p:cSldViewPr snapToGrid="0" snapToObjects="1">
      <p:cViewPr varScale="1">
        <p:scale>
          <a:sx n="81" d="100"/>
          <a:sy n="81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/>
            </a:pPr>
            <a:r>
              <a:rPr lang="en-US" sz="2400" dirty="0" smtClean="0"/>
              <a:t>How Concerned Are You With Way Eggs Are</a:t>
            </a:r>
            <a:r>
              <a:rPr lang="en-US" sz="2400" baseline="0" dirty="0" smtClean="0"/>
              <a:t> Produced In Canada?</a:t>
            </a:r>
            <a:endParaRPr lang="en-US" sz="2400" dirty="0"/>
          </a:p>
        </c:rich>
      </c:tx>
      <c:layout>
        <c:manualLayout>
          <c:xMode val="edge"/>
          <c:yMode val="edge"/>
          <c:x val="0.15645693004697853"/>
          <c:y val="7.37208852698417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237679717000978E-2"/>
          <c:y val="0.38794335573646893"/>
          <c:w val="0.96552464056599807"/>
          <c:h val="0.39527120318438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0"/>
                  <c:y val="-1.0510521694296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670617924546345E-3"/>
                  <c:y val="-3.503783098143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Not At All</c:v>
                </c:pt>
                <c:pt idx="1">
                  <c:v>Not Very</c:v>
                </c:pt>
                <c:pt idx="2">
                  <c:v>Somewhat Concerned</c:v>
                </c:pt>
                <c:pt idx="3">
                  <c:v>Extremely Concerned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41</c:v>
                </c:pt>
                <c:pt idx="2">
                  <c:v>35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7176296"/>
        <c:axId val="297174336"/>
      </c:barChart>
      <c:catAx>
        <c:axId val="297176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7174336"/>
        <c:crosses val="autoZero"/>
        <c:auto val="1"/>
        <c:lblAlgn val="ctr"/>
        <c:lblOffset val="100"/>
        <c:noMultiLvlLbl val="0"/>
      </c:catAx>
      <c:valAx>
        <c:axId val="29717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176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328337999868"/>
          <c:y val="9.6476859214344818E-2"/>
          <c:w val="0.6989897381142901"/>
          <c:h val="0.86267934161549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Shell Quality</c:v>
                </c:pt>
                <c:pt idx="1">
                  <c:v>Egg Size</c:v>
                </c:pt>
                <c:pt idx="2">
                  <c:v>Living Conditions of hens</c:v>
                </c:pt>
                <c:pt idx="3">
                  <c:v>Specials or sales</c:v>
                </c:pt>
                <c:pt idx="4">
                  <c:v>Health Benefits</c:v>
                </c:pt>
                <c:pt idx="5">
                  <c:v>Source of protein</c:v>
                </c:pt>
                <c:pt idx="6">
                  <c:v>Flavour</c:v>
                </c:pt>
                <c:pt idx="7">
                  <c:v>Nutritional value</c:v>
                </c:pt>
                <c:pt idx="8">
                  <c:v>Good value for money</c:v>
                </c:pt>
                <c:pt idx="9">
                  <c:v>Taste</c:v>
                </c:pt>
                <c:pt idx="10">
                  <c:v>Quality</c:v>
                </c:pt>
                <c:pt idx="11">
                  <c:v>Freshness 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19</c:v>
                </c:pt>
                <c:pt idx="1">
                  <c:v>21</c:v>
                </c:pt>
                <c:pt idx="2">
                  <c:v>23</c:v>
                </c:pt>
                <c:pt idx="3">
                  <c:v>36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41</c:v>
                </c:pt>
                <c:pt idx="8">
                  <c:v>48</c:v>
                </c:pt>
                <c:pt idx="9">
                  <c:v>49</c:v>
                </c:pt>
                <c:pt idx="10">
                  <c:v>54</c:v>
                </c:pt>
                <c:pt idx="11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72"/>
        <c:axId val="297178256"/>
        <c:axId val="297173160"/>
      </c:barChart>
      <c:catAx>
        <c:axId val="297178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7173160"/>
        <c:crosses val="autoZero"/>
        <c:auto val="1"/>
        <c:lblAlgn val="ctr"/>
        <c:lblOffset val="100"/>
        <c:noMultiLvlLbl val="0"/>
      </c:catAx>
      <c:valAx>
        <c:axId val="297173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71782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0"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328337999868"/>
          <c:y val="9.6476859214344818E-2"/>
          <c:w val="0.6989897381142901"/>
          <c:h val="0.86267934161549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Tastes better</c:v>
                </c:pt>
                <c:pt idx="1">
                  <c:v>Habit/familiar</c:v>
                </c:pt>
                <c:pt idx="2">
                  <c:v>Health/nutiriton</c:v>
                </c:pt>
                <c:pt idx="3">
                  <c:v>Chickens treated humanely</c:v>
                </c:pt>
                <c:pt idx="4">
                  <c:v>Price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11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178648"/>
        <c:axId val="297176688"/>
      </c:barChart>
      <c:catAx>
        <c:axId val="297178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7176688"/>
        <c:crosses val="autoZero"/>
        <c:auto val="1"/>
        <c:lblAlgn val="ctr"/>
        <c:lblOffset val="100"/>
        <c:noMultiLvlLbl val="0"/>
      </c:catAx>
      <c:valAx>
        <c:axId val="29717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71786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0"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65378561911741E-2"/>
          <c:y val="0.259977519536983"/>
          <c:w val="0.93425715288764988"/>
          <c:h val="0.54459621183621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Conventional</c:v>
                </c:pt>
                <c:pt idx="1">
                  <c:v>Enriched</c:v>
                </c:pt>
                <c:pt idx="2">
                  <c:v>Free Run</c:v>
                </c:pt>
                <c:pt idx="3">
                  <c:v>Organic / FreeRange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22</c:v>
                </c:pt>
                <c:pt idx="2">
                  <c:v>16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7177864"/>
        <c:axId val="297179040"/>
      </c:barChart>
      <c:catAx>
        <c:axId val="297177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7179040"/>
        <c:crosses val="autoZero"/>
        <c:auto val="1"/>
        <c:lblAlgn val="ctr"/>
        <c:lblOffset val="100"/>
        <c:noMultiLvlLbl val="0"/>
      </c:catAx>
      <c:valAx>
        <c:axId val="297179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177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0"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0984190383175"/>
          <c:y val="2.8454493087686664E-2"/>
          <c:w val="0.68448422850358692"/>
          <c:h val="0.89475646426709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4.8</c:v>
                </c:pt>
                <c:pt idx="1">
                  <c:v>4.9000000000000004</c:v>
                </c:pt>
                <c:pt idx="2">
                  <c:v>8.6999999999999993</c:v>
                </c:pt>
                <c:pt idx="3">
                  <c:v>9.3000000000000007</c:v>
                </c:pt>
                <c:pt idx="4">
                  <c:v>72.3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Alberta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3.4</c:v>
                </c:pt>
                <c:pt idx="1">
                  <c:v>2.9</c:v>
                </c:pt>
                <c:pt idx="2">
                  <c:v>1.9</c:v>
                </c:pt>
                <c:pt idx="3">
                  <c:v>7.1</c:v>
                </c:pt>
                <c:pt idx="4">
                  <c:v>84.6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Man/Sask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2.1</c:v>
                </c:pt>
                <c:pt idx="2">
                  <c:v>1.5</c:v>
                </c:pt>
                <c:pt idx="3">
                  <c:v>4.5999999999999996</c:v>
                </c:pt>
                <c:pt idx="4">
                  <c:v>90.7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National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2.7</c:v>
                </c:pt>
                <c:pt idx="1">
                  <c:v>1.9</c:v>
                </c:pt>
                <c:pt idx="2">
                  <c:v>2.2999999999999998</c:v>
                </c:pt>
                <c:pt idx="3">
                  <c:v>7.8</c:v>
                </c:pt>
                <c:pt idx="4">
                  <c:v>85.2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174728"/>
        <c:axId val="297173944"/>
      </c:barChart>
      <c:catAx>
        <c:axId val="297174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97173944"/>
        <c:crosses val="autoZero"/>
        <c:auto val="1"/>
        <c:lblAlgn val="ctr"/>
        <c:lblOffset val="100"/>
        <c:noMultiLvlLbl val="0"/>
      </c:catAx>
      <c:valAx>
        <c:axId val="29717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97174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86538311361747"/>
          <c:y val="6.2848581543519591E-3"/>
          <c:w val="0.12938102746486066"/>
          <c:h val="0.2715037510553205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22118736003475"/>
          <c:y val="2.8454521328549916E-2"/>
          <c:w val="0.73150133224768255"/>
          <c:h val="0.89475646426709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3.7</c:v>
                </c:pt>
                <c:pt idx="2">
                  <c:v>28.7</c:v>
                </c:pt>
                <c:pt idx="3">
                  <c:v>1.3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Alberta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29.8</c:v>
                </c:pt>
                <c:pt idx="1">
                  <c:v>-1.7</c:v>
                </c:pt>
                <c:pt idx="2">
                  <c:v>11.7</c:v>
                </c:pt>
                <c:pt idx="3">
                  <c:v>-6.6</c:v>
                </c:pt>
                <c:pt idx="4">
                  <c:v>6.6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Man/Sask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40.799999999999997</c:v>
                </c:pt>
                <c:pt idx="1">
                  <c:v>-11.4</c:v>
                </c:pt>
                <c:pt idx="2">
                  <c:v>18.5</c:v>
                </c:pt>
                <c:pt idx="3">
                  <c:v>-0.3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National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Organic</c:v>
                </c:pt>
                <c:pt idx="1">
                  <c:v>Free Run</c:v>
                </c:pt>
                <c:pt idx="2">
                  <c:v>Free Range</c:v>
                </c:pt>
                <c:pt idx="3">
                  <c:v>Omega 3</c:v>
                </c:pt>
                <c:pt idx="4">
                  <c:v>Regular Eggs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30.1</c:v>
                </c:pt>
                <c:pt idx="1">
                  <c:v>-1.2</c:v>
                </c:pt>
                <c:pt idx="2">
                  <c:v>14.4</c:v>
                </c:pt>
                <c:pt idx="3">
                  <c:v>-5.5</c:v>
                </c:pt>
                <c:pt idx="4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175512"/>
        <c:axId val="297917600"/>
      </c:barChart>
      <c:catAx>
        <c:axId val="297175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97917600"/>
        <c:crosses val="autoZero"/>
        <c:auto val="1"/>
        <c:lblAlgn val="ctr"/>
        <c:lblOffset val="100"/>
        <c:noMultiLvlLbl val="0"/>
      </c:catAx>
      <c:valAx>
        <c:axId val="2979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97175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86538311361747"/>
          <c:y val="6.2848581543519591E-3"/>
          <c:w val="0.12938102746486066"/>
          <c:h val="0.2715037510553205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5" tIns="46413" rIns="92825" bIns="4641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25" tIns="46413" rIns="92825" bIns="46413" rtlCol="0"/>
          <a:lstStyle>
            <a:lvl1pPr algn="r">
              <a:defRPr sz="1200"/>
            </a:lvl1pPr>
          </a:lstStyle>
          <a:p>
            <a:fld id="{C69A5811-8BCB-4928-9596-74B30C05B798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5" tIns="46413" rIns="92825" bIns="4641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25" tIns="46413" rIns="92825" bIns="464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25" tIns="46413" rIns="92825" bIns="4641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25" tIns="46413" rIns="92825" bIns="46413" rtlCol="0" anchor="b"/>
          <a:lstStyle>
            <a:lvl1pPr algn="r">
              <a:defRPr sz="1200"/>
            </a:lvl1pPr>
          </a:lstStyle>
          <a:p>
            <a:fld id="{5CAC1B67-629A-4C6D-AC7A-47B5062043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62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2568B5-7476-4BA7-BBB1-0E4260AE1E0E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4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70B0-B687-415F-BAA0-76B08D81FE2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85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95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605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C14F-11D5-42BE-A5D6-A57B90BB7DA0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 descr="C:\Users\fhassanzadeh\Desktop\Invoices\Captur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"/>
            <a:ext cx="9144000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0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5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65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74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53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9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hassanzadeh\Desktop\Invoices\Captur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95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605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C14F-11D5-42BE-A5D6-A57B90BB7DA0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hassanzadeh\Desktop\Invoices\Capture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"/>
            <a:ext cx="9144000" cy="68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7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4659"/>
            <a:ext cx="8229600" cy="3941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9D13-B00D-4052-8CBE-7A79DCD7CF4B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3227"/>
            <a:ext cx="2133600" cy="365125"/>
          </a:xfrm>
        </p:spPr>
        <p:txBody>
          <a:bodyPr/>
          <a:lstStyle/>
          <a:p>
            <a:fld id="{12EC4CCD-87CE-DC42-B1BD-CFE38E9502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mbarrett\AppData\Local\Microsoft\Windows\Temporary Internet Files\Content.Outlook\7VH2PIAB\BBF_wood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366128" y="-619966"/>
            <a:ext cx="7889706" cy="2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689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Q:\2015 Marketing\Logos\BBF Blue Corp Logo\Blue Endorser Logo\With Keyline\BBF_Logo_bi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" y="40475"/>
            <a:ext cx="1512968" cy="654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" y="6573580"/>
            <a:ext cx="9144000" cy="324772"/>
          </a:xfrm>
          <a:prstGeom prst="rect">
            <a:avLst/>
          </a:prstGeom>
          <a:solidFill>
            <a:srgbClr val="4F81BD">
              <a:lumMod val="40000"/>
              <a:lumOff val="60000"/>
              <a:alpha val="5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" y="6222090"/>
            <a:ext cx="1601243" cy="62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0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83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00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4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28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37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5F1A-81E0-4735-B7E2-A4B81936AEC4}" type="datetime1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106" y="65595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12EC4CCD-87CE-DC42-B1BD-CFE38E950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8E46-FF5C-45FB-A2F3-EDB4C8B47103}" type="datetimeFigureOut">
              <a:rPr lang="en-CA" smtClean="0"/>
              <a:t>2017-03-16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A5DA-9FDF-4C36-B8ED-6CF3158ECC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0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Ted Hudson</a:t>
            </a:r>
            <a:br>
              <a:rPr lang="en-C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C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EVP </a:t>
            </a:r>
            <a:r>
              <a:rPr lang="en-C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Burnbrae</a:t>
            </a:r>
            <a:r>
              <a:rPr lang="en-C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Farms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708" y="5046444"/>
            <a:ext cx="8022566" cy="1344299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Grocery &amp; Specialty Food West</a:t>
            </a:r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3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8" y="1135910"/>
            <a:ext cx="8755812" cy="47863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300" dirty="0" smtClean="0">
                <a:cs typeface="Arial" pitchFamily="34" charset="0"/>
              </a:rPr>
              <a:t>Similar benefits to conventional</a:t>
            </a:r>
          </a:p>
          <a:p>
            <a:pPr eaLnBrk="1" hangingPunct="1"/>
            <a:r>
              <a:rPr lang="en-US" altLang="en-US" sz="2300" dirty="0" smtClean="0">
                <a:cs typeface="Arial" pitchFamily="34" charset="0"/>
              </a:rPr>
              <a:t>Added perches, nesting areas, and more space per hen</a:t>
            </a:r>
          </a:p>
          <a:p>
            <a:pPr eaLnBrk="1" hangingPunct="1"/>
            <a:r>
              <a:rPr lang="en-US" altLang="en-US" sz="2300" dirty="0" smtClean="0">
                <a:cs typeface="Arial" pitchFamily="34" charset="0"/>
              </a:rPr>
              <a:t>The NFACC has developed a Canadian definition for enriched colony housing</a:t>
            </a: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234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Enriched Colony Housing Facts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b="4975"/>
          <a:stretch/>
        </p:blipFill>
        <p:spPr>
          <a:xfrm>
            <a:off x="3189680" y="3467819"/>
            <a:ext cx="5742815" cy="310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68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hudson\Documents\Sales Administration\Digital pictures\Operations\Hens Aviary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82" y="3364320"/>
            <a:ext cx="3937862" cy="2622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92" y="1135667"/>
            <a:ext cx="8678174" cy="26340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300" dirty="0" smtClean="0">
                <a:cs typeface="Arial" pitchFamily="34" charset="0"/>
              </a:rPr>
              <a:t>Code of Practice is 144 square inches per hen (white or brown)</a:t>
            </a:r>
          </a:p>
          <a:p>
            <a:pPr eaLnBrk="1" hangingPunct="1"/>
            <a:r>
              <a:rPr lang="en-US" altLang="en-US" sz="2300" dirty="0" smtClean="0">
                <a:cs typeface="Arial" pitchFamily="34" charset="0"/>
              </a:rPr>
              <a:t>In addition to floor space, roosts more than double amount of space</a:t>
            </a:r>
          </a:p>
          <a:p>
            <a:pPr eaLnBrk="1" hangingPunct="1"/>
            <a:r>
              <a:rPr lang="en-US" altLang="en-US" sz="2300" dirty="0">
                <a:cs typeface="Arial" pitchFamily="34" charset="0"/>
              </a:rPr>
              <a:t>N</a:t>
            </a:r>
            <a:r>
              <a:rPr lang="en-US" altLang="en-US" sz="2300" dirty="0" smtClean="0">
                <a:cs typeface="Arial" pitchFamily="34" charset="0"/>
              </a:rPr>
              <a:t>est boxes allow the birds to lay their eggs in an area away from other birds.  </a:t>
            </a: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234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Free Run Housing Facts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 descr="C:\Users\mhudson\Documents\Sales Administration\Digital pictures\Operations\Aviary 1 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7" y="3373396"/>
            <a:ext cx="3924234" cy="261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08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0" y="1122818"/>
            <a:ext cx="8773064" cy="4786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dirty="0" smtClean="0">
                <a:cs typeface="Arial" pitchFamily="34" charset="0"/>
              </a:rPr>
              <a:t>Free Range hens are raised in </a:t>
            </a:r>
            <a:r>
              <a:rPr lang="en-US" sz="2300" dirty="0">
                <a:cs typeface="Arial" pitchFamily="34" charset="0"/>
              </a:rPr>
              <a:t>similar conditions to the Free </a:t>
            </a:r>
            <a:r>
              <a:rPr lang="en-US" sz="2300" dirty="0" smtClean="0">
                <a:cs typeface="Arial" pitchFamily="34" charset="0"/>
              </a:rPr>
              <a:t>Run</a:t>
            </a:r>
          </a:p>
          <a:p>
            <a:pPr>
              <a:defRPr/>
            </a:pPr>
            <a:r>
              <a:rPr lang="en-US" sz="2300" dirty="0" smtClean="0">
                <a:cs typeface="Arial" pitchFamily="34" charset="0"/>
              </a:rPr>
              <a:t>Also have access </a:t>
            </a:r>
            <a:r>
              <a:rPr lang="en-US" sz="2300" dirty="0">
                <a:cs typeface="Arial" pitchFamily="34" charset="0"/>
              </a:rPr>
              <a:t>to the </a:t>
            </a:r>
            <a:r>
              <a:rPr lang="en-US" sz="2300" dirty="0" smtClean="0">
                <a:cs typeface="Arial" pitchFamily="34" charset="0"/>
              </a:rPr>
              <a:t>outdoors - Canadian winters not always ideal  </a:t>
            </a:r>
          </a:p>
          <a:p>
            <a:pPr>
              <a:defRPr/>
            </a:pPr>
            <a:r>
              <a:rPr lang="en-US" sz="2300" dirty="0" smtClean="0">
                <a:cs typeface="Arial" pitchFamily="34" charset="0"/>
              </a:rPr>
              <a:t>Outdoor access introduces significant disease risk due to contact with migratory birds which can carry pathogens like Avian Influenza</a:t>
            </a:r>
          </a:p>
          <a:p>
            <a:pPr eaLnBrk="1" hangingPunct="1">
              <a:defRPr/>
            </a:pPr>
            <a:endParaRPr lang="en-US" sz="2300" dirty="0">
              <a:cs typeface="Arial" pitchFamily="34" charset="0"/>
            </a:endParaRPr>
          </a:p>
          <a:p>
            <a:pPr eaLnBrk="1" hangingPunct="1">
              <a:defRPr/>
            </a:pPr>
            <a:endParaRPr lang="en-US" sz="2300" dirty="0">
              <a:cs typeface="Arial" pitchFamily="34" charset="0"/>
            </a:endParaRPr>
          </a:p>
          <a:p>
            <a:pPr eaLnBrk="1" hangingPunct="1">
              <a:defRPr/>
            </a:pPr>
            <a:endParaRPr lang="en-US" sz="2300" dirty="0">
              <a:cs typeface="Arial" pitchFamily="34" charset="0"/>
            </a:endParaRPr>
          </a:p>
          <a:p>
            <a:pPr eaLnBrk="1" hangingPunct="1">
              <a:defRPr/>
            </a:pPr>
            <a:endParaRPr lang="en-US" sz="2300" dirty="0"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234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Free Range Housing Facts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51" y="3053755"/>
            <a:ext cx="5103620" cy="345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05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71" y="3735238"/>
            <a:ext cx="8609169" cy="182017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2349" y="2225"/>
            <a:ext cx="686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Animal Activism</a:t>
            </a:r>
          </a:p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What you need to know…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9171" y="1209921"/>
            <a:ext cx="8617789" cy="4569776"/>
          </a:xfrm>
        </p:spPr>
        <p:txBody>
          <a:bodyPr>
            <a:noAutofit/>
          </a:bodyPr>
          <a:lstStyle/>
          <a:p>
            <a:r>
              <a:rPr lang="en-CA" sz="2400" dirty="0" smtClean="0"/>
              <a:t>Activists are opposed to animal agriculture</a:t>
            </a:r>
          </a:p>
          <a:p>
            <a:r>
              <a:rPr lang="en-CA" sz="2400" dirty="0" smtClean="0"/>
              <a:t>Essentially </a:t>
            </a:r>
            <a:r>
              <a:rPr lang="en-CA" sz="2400" dirty="0"/>
              <a:t>blackmail companies with threat </a:t>
            </a:r>
            <a:r>
              <a:rPr lang="en-CA" sz="2400" dirty="0" smtClean="0"/>
              <a:t>of shock-videos </a:t>
            </a:r>
            <a:endParaRPr lang="en-CA" sz="2400" dirty="0"/>
          </a:p>
          <a:p>
            <a:r>
              <a:rPr lang="en-CA" sz="2400" dirty="0"/>
              <a:t>Focused on animal rights not environment or sustainability</a:t>
            </a:r>
          </a:p>
          <a:p>
            <a:r>
              <a:rPr lang="en-CA" sz="2400" dirty="0" smtClean="0"/>
              <a:t>Increasing the cost of animal based food </a:t>
            </a:r>
            <a:r>
              <a:rPr lang="en-CA" sz="2400" dirty="0" smtClean="0">
                <a:sym typeface="Wingdings" panose="05000000000000000000" pitchFamily="2" charset="2"/>
              </a:rPr>
              <a:t></a:t>
            </a:r>
            <a:r>
              <a:rPr lang="en-CA" sz="2400" dirty="0" smtClean="0"/>
              <a:t> </a:t>
            </a:r>
            <a:r>
              <a:rPr lang="en-CA" sz="2400" dirty="0"/>
              <a:t>K</a:t>
            </a:r>
            <a:r>
              <a:rPr lang="en-CA" sz="2400" dirty="0" smtClean="0"/>
              <a:t>ey strategy</a:t>
            </a:r>
          </a:p>
          <a:p>
            <a:r>
              <a:rPr lang="en-CA" sz="2400" dirty="0" smtClean="0"/>
              <a:t>Asking for cage free eggs now, but that is just a stepping stone</a:t>
            </a:r>
          </a:p>
          <a:p>
            <a:endParaRPr lang="en-CA" sz="1600" dirty="0" smtClean="0"/>
          </a:p>
          <a:p>
            <a:pPr marL="0" indent="0">
              <a:buNone/>
            </a:pPr>
            <a:r>
              <a:rPr lang="en-CA" sz="2400" b="1" dirty="0" smtClean="0"/>
              <a:t>From Mercy for Animals Website:</a:t>
            </a:r>
          </a:p>
          <a:p>
            <a:pPr marL="400050" lvl="1" indent="0">
              <a:buNone/>
            </a:pPr>
            <a:r>
              <a:rPr lang="en-CA" sz="2400" b="1" i="1" dirty="0" smtClean="0"/>
              <a:t>“We </a:t>
            </a:r>
            <a:r>
              <a:rPr lang="en-CA" sz="2400" b="1" i="1" dirty="0"/>
              <a:t>have the power to stop animal cruelty at every meal. Why? Because individuals like you are choosing to replace animal products with delicious vegan food</a:t>
            </a:r>
            <a:r>
              <a:rPr lang="en-CA" sz="2400" b="1" i="1" dirty="0" smtClean="0"/>
              <a:t>.”</a:t>
            </a:r>
            <a:endParaRPr lang="en-CA" sz="2400" b="1" i="1" dirty="0"/>
          </a:p>
        </p:txBody>
      </p:sp>
    </p:spTree>
    <p:extLst>
      <p:ext uri="{BB962C8B-B14F-4D97-AF65-F5344CB8AC3E}">
        <p14:creationId xmlns:p14="http://schemas.microsoft.com/office/powerpoint/2010/main" val="16677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58011"/>
              </p:ext>
            </p:extLst>
          </p:nvPr>
        </p:nvGraphicFramePr>
        <p:xfrm>
          <a:off x="690112" y="1179729"/>
          <a:ext cx="7962185" cy="439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437"/>
                <a:gridCol w="1592437"/>
                <a:gridCol w="1592437"/>
                <a:gridCol w="1592437"/>
                <a:gridCol w="1592437"/>
              </a:tblGrid>
              <a:tr h="735361"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Indicator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Conventional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Enriched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Free Run                                     - with litter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</a:rPr>
                        <a:t>Free Range Organic</a:t>
                      </a:r>
                      <a:r>
                        <a:rPr lang="en-CA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CA" sz="1400" b="1" baseline="0" dirty="0" smtClean="0">
                          <a:solidFill>
                            <a:schemeClr val="bg1"/>
                          </a:solidFill>
                        </a:rPr>
                        <a:t>Pasture Raised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Mortality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Disease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Bumble</a:t>
                      </a:r>
                      <a:r>
                        <a:rPr lang="en-CA" sz="1400" baseline="0" dirty="0" smtClean="0"/>
                        <a:t> Foot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Behaviour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Water intake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Feather loss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baseline="0" dirty="0" smtClean="0"/>
                        <a:t>Husbandry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Air Quality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Food Safety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Environment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Worker</a:t>
                      </a:r>
                      <a:r>
                        <a:rPr lang="en-US" sz="1400" baseline="0" dirty="0" smtClean="0"/>
                        <a:t> Safety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Cost</a:t>
                      </a:r>
                      <a:endParaRPr lang="en-US" sz="1400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7" marR="9143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7608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Objective Comparison of Housing Systems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886" y="5684808"/>
            <a:ext cx="784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/>
              <a:t>Source: CSES multi-stakeholder independent research study 2015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9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13806" y="210459"/>
            <a:ext cx="6655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Consumer Research: </a:t>
            </a:r>
          </a:p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General Level Of Concern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  <a:ea typeface="+mj-ea"/>
              <a:cs typeface="+mj-cs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12977493"/>
              </p:ext>
            </p:extLst>
          </p:nvPr>
        </p:nvGraphicFramePr>
        <p:xfrm>
          <a:off x="430418" y="1164566"/>
          <a:ext cx="8104339" cy="451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886" y="5684808"/>
            <a:ext cx="784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Source: </a:t>
            </a:r>
            <a:r>
              <a:rPr lang="en-CA" sz="1600" dirty="0" err="1" smtClean="0"/>
              <a:t>SklarWilton</a:t>
            </a:r>
            <a:r>
              <a:rPr lang="en-CA" sz="1600" dirty="0" smtClean="0"/>
              <a:t> Purple Label Research Study, June 2016, n=1000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0543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98430958"/>
              </p:ext>
            </p:extLst>
          </p:nvPr>
        </p:nvGraphicFramePr>
        <p:xfrm>
          <a:off x="456609" y="1362973"/>
          <a:ext cx="8313092" cy="463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36172" y="192880"/>
            <a:ext cx="728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Consumer Research: </a:t>
            </a:r>
          </a:p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“What’s Important When Buying Eggs”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740" y="1320142"/>
            <a:ext cx="798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What’s “Very Important” (Top 12):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45389" y="5985591"/>
            <a:ext cx="784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Source: </a:t>
            </a:r>
            <a:r>
              <a:rPr lang="en-CA" sz="1600" dirty="0" err="1" smtClean="0"/>
              <a:t>SklarWilton</a:t>
            </a:r>
            <a:r>
              <a:rPr lang="en-CA" sz="1600" dirty="0" smtClean="0"/>
              <a:t> Purple Label Research Study, June 2016, n=1000 </a:t>
            </a:r>
            <a:endParaRPr lang="en-CA" sz="1600" dirty="0"/>
          </a:p>
        </p:txBody>
      </p:sp>
      <p:sp>
        <p:nvSpPr>
          <p:cNvPr id="2" name="Rectangle 1"/>
          <p:cNvSpPr/>
          <p:nvPr/>
        </p:nvSpPr>
        <p:spPr>
          <a:xfrm>
            <a:off x="6882091" y="4233662"/>
            <a:ext cx="1947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prstClr val="black"/>
                </a:solidFill>
              </a:rPr>
              <a:t>Note: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Could </a:t>
            </a:r>
            <a:r>
              <a:rPr lang="en-US" i="1" dirty="0" smtClean="0">
                <a:solidFill>
                  <a:prstClr val="black"/>
                </a:solidFill>
              </a:rPr>
              <a:t>pick </a:t>
            </a:r>
            <a:r>
              <a:rPr lang="en-US" i="1" dirty="0">
                <a:solidFill>
                  <a:prstClr val="black"/>
                </a:solidFill>
              </a:rPr>
              <a:t>more than </a:t>
            </a:r>
            <a:r>
              <a:rPr lang="en-US" i="1" dirty="0" smtClean="0">
                <a:solidFill>
                  <a:prstClr val="black"/>
                </a:solidFill>
              </a:rPr>
              <a:t>one attribute…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905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2835773"/>
              </p:ext>
            </p:extLst>
          </p:nvPr>
        </p:nvGraphicFramePr>
        <p:xfrm>
          <a:off x="456609" y="1507153"/>
          <a:ext cx="8313092" cy="447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44798" y="227384"/>
            <a:ext cx="6655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Consumer Research:</a:t>
            </a:r>
          </a:p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Key Purchase Drivers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740" y="1423654"/>
            <a:ext cx="7988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“Why do you purchase [</a:t>
            </a:r>
            <a:r>
              <a:rPr lang="en-US" sz="2000" b="1" i="1" dirty="0" smtClean="0">
                <a:solidFill>
                  <a:prstClr val="black"/>
                </a:solidFill>
              </a:rPr>
              <a:t>your brand</a:t>
            </a:r>
            <a:r>
              <a:rPr lang="en-US" sz="2000" b="1" dirty="0" smtClean="0">
                <a:solidFill>
                  <a:prstClr val="black"/>
                </a:solidFill>
              </a:rPr>
              <a:t>] most often?”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/>
            <a:endParaRPr lang="en-C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45389" y="5985591"/>
            <a:ext cx="784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Source: </a:t>
            </a:r>
            <a:r>
              <a:rPr lang="en-CA" sz="1600" dirty="0" err="1" smtClean="0"/>
              <a:t>SklarWilton</a:t>
            </a:r>
            <a:r>
              <a:rPr lang="en-CA" sz="1600" dirty="0" smtClean="0"/>
              <a:t> Purple Label Research Study, June 2016, n=1000 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6114340" y="3910496"/>
            <a:ext cx="1947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prstClr val="black"/>
                </a:solidFill>
              </a:rPr>
              <a:t>Note: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Could only pick the most important factor…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1543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8433498"/>
              </p:ext>
            </p:extLst>
          </p:nvPr>
        </p:nvGraphicFramePr>
        <p:xfrm>
          <a:off x="456609" y="1354348"/>
          <a:ext cx="8313092" cy="427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44798" y="167002"/>
            <a:ext cx="7030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Consumer Research: </a:t>
            </a:r>
          </a:p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“Claimed” Purchase Preference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854" y="1199378"/>
            <a:ext cx="7988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“Claimed” Purchase Preference After </a:t>
            </a:r>
            <a:r>
              <a:rPr lang="en-US" sz="2400" b="1" dirty="0">
                <a:solidFill>
                  <a:prstClr val="black"/>
                </a:solidFill>
              </a:rPr>
              <a:t>Reviewing Fact-Sheet That Explains Housing Differences &amp; </a:t>
            </a:r>
            <a:r>
              <a:rPr lang="en-US" sz="2400" b="1" dirty="0" smtClean="0">
                <a:solidFill>
                  <a:prstClr val="black"/>
                </a:solidFill>
              </a:rPr>
              <a:t>Price </a:t>
            </a:r>
            <a:r>
              <a:rPr lang="en-US" sz="2400" b="1" dirty="0">
                <a:solidFill>
                  <a:prstClr val="black"/>
                </a:solidFill>
              </a:rPr>
              <a:t>Premiums:</a:t>
            </a:r>
          </a:p>
          <a:p>
            <a:pPr algn="ctr"/>
            <a:endParaRPr lang="en-CA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92770" y="2544792"/>
            <a:ext cx="0" cy="22428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5389" y="5985591"/>
            <a:ext cx="784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Source: </a:t>
            </a:r>
            <a:r>
              <a:rPr lang="en-CA" sz="1600" dirty="0" err="1" smtClean="0"/>
              <a:t>SklarWilton</a:t>
            </a:r>
            <a:r>
              <a:rPr lang="en-CA" sz="1600" dirty="0" smtClean="0"/>
              <a:t> Purple Label Research Study, June 2016, n=1000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1511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44798" y="330896"/>
            <a:ext cx="703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“Actual” Nielsen Volume By Egg Type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854" y="1037334"/>
            <a:ext cx="7988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Percent of Tonnage by Egg Type:</a:t>
            </a:r>
            <a:endParaRPr lang="en-US" b="1" dirty="0">
              <a:solidFill>
                <a:prstClr val="black"/>
              </a:solidFill>
            </a:endParaRPr>
          </a:p>
          <a:p>
            <a:endParaRPr lang="en-C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45389" y="5985591"/>
            <a:ext cx="784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Source: ACNielsen 52wks to Feb 2017</a:t>
            </a:r>
            <a:endParaRPr lang="en-CA" sz="16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91047062"/>
              </p:ext>
            </p:extLst>
          </p:nvPr>
        </p:nvGraphicFramePr>
        <p:xfrm>
          <a:off x="310555" y="1314333"/>
          <a:ext cx="8643663" cy="474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2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6570" y="1056533"/>
            <a:ext cx="2920621" cy="517009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farms in Ontario, Quebec, Manitoba and Alberta, Burnbrae Farms is one of Canada's leading egg producers and a thriving participant in its agribusiness industry.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58870" y="1056533"/>
            <a:ext cx="2900573" cy="517009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60209" y="1039281"/>
            <a:ext cx="2886085" cy="517009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56" y="1000934"/>
            <a:ext cx="2967713" cy="408623"/>
          </a:xfrm>
          <a:prstGeom prst="round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National Reach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8870" y="1004777"/>
            <a:ext cx="2952935" cy="408623"/>
          </a:xfrm>
          <a:prstGeom prst="round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0" noProof="0" dirty="0" smtClean="0">
                <a:solidFill>
                  <a:prstClr val="white"/>
                </a:solidFill>
              </a:rPr>
              <a:t>Proudly Canadian</a:t>
            </a: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0209" y="1004778"/>
            <a:ext cx="2950235" cy="408623"/>
          </a:xfrm>
          <a:prstGeom prst="round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Innovation Leader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6570" y="1561566"/>
            <a:ext cx="2855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Farms and Processing in Ontario, Quebec, Manitoba and Alberta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Grading stations across country servicing all major retailers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1047" y="1561566"/>
            <a:ext cx="2171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Founded in 1891 by Joseph Hudson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Privately owned and Canadian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40" name="Picture 2" descr="CANDA016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20"/>
          <a:stretch/>
        </p:blipFill>
        <p:spPr bwMode="auto">
          <a:xfrm>
            <a:off x="268289" y="2620364"/>
            <a:ext cx="4765721" cy="30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lide Number Placeholder 2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4CCD-87CE-DC42-B1BD-CFE38E9502C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100000" l="0" r="100000">
                        <a14:foregroundMark x1="7143" y1="75309" x2="15229" y2="82716"/>
                        <a14:foregroundMark x1="11860" y1="72222" x2="33423" y2="71605"/>
                        <a14:foregroundMark x1="41509" y1="76543" x2="48518" y2="83951"/>
                        <a14:foregroundMark x1="71294" y1="78395" x2="95418" y2="82099"/>
                        <a14:foregroundMark x1="85580" y1="30247" x2="92453" y2="69753"/>
                        <a14:foregroundMark x1="85984" y1="19136" x2="85984" y2="62346"/>
                        <a14:foregroundMark x1="97170" y1="72222" x2="92588" y2="45062"/>
                        <a14:foregroundMark x1="97709" y1="62963" x2="96900" y2="66049"/>
                        <a14:foregroundMark x1="89757" y1="37037" x2="91644" y2="41358"/>
                        <a14:backgroundMark x1="83019" y1="8642" x2="83019" y2="6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4" y="4848046"/>
            <a:ext cx="5464088" cy="119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37808" y="289507"/>
            <a:ext cx="707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Who is </a:t>
            </a:r>
            <a:r>
              <a:rPr lang="en-US" sz="2800" b="1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Burnbrae</a:t>
            </a:r>
            <a:r>
              <a:rPr lang="en-US" sz="28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 Farms ?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  <a:ea typeface="+mj-ea"/>
              <a:cs typeface="+mj-cs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85" y="2764583"/>
            <a:ext cx="2352341" cy="17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225019" y="1561566"/>
            <a:ext cx="27436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CA" sz="1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First </a:t>
            </a:r>
            <a:r>
              <a:rPr lang="en-CA" sz="14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introduce leading innovation: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  <a:defRPr/>
            </a:pPr>
            <a:r>
              <a:rPr lang="en-CA" sz="14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Omega-3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  <a:defRPr/>
            </a:pPr>
            <a:r>
              <a:rPr lang="en-CA" sz="14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Liquid 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  <a:defRPr/>
            </a:pPr>
            <a:r>
              <a:rPr lang="en-CA" sz="14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Many more…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endParaRPr lang="en-CA" sz="1400" b="1" kern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CA" sz="1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13 Grand Prix Awards !!</a:t>
            </a:r>
            <a:endParaRPr lang="en-CA" sz="1400" b="1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endParaRPr lang="en-CA" sz="1400" b="1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8194" name="Picture 2" descr="C:\Users\soakes\AppData\Local\Microsoft\Windows\Temporary Internet Files\Content.Outlook\TJA3KZDL\BBF_2016_12pk_Shell_Left_White_Omega3Lrg_4wid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167" y1="57953" x2="86917" y2="85827"/>
                        <a14:foregroundMark x1="94417" y1="52756" x2="90417" y2="85827"/>
                        <a14:foregroundMark x1="23833" y1="67402" x2="32250" y2="72756"/>
                        <a14:foregroundMark x1="7500" y1="56220" x2="5333" y2="50394"/>
                        <a14:foregroundMark x1="5000" y1="53228" x2="9417" y2="23780"/>
                        <a14:foregroundMark x1="10333" y1="23150" x2="14417" y2="7244"/>
                        <a14:foregroundMark x1="5667" y1="47402" x2="7500" y2="28504"/>
                        <a14:backgroundMark x1="96333" y1="89291" x2="98167" y2="85197"/>
                        <a14:backgroundMark x1="97250" y1="79843" x2="99417" y2="5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11" y="3997267"/>
            <a:ext cx="3321856" cy="17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44798" y="330896"/>
            <a:ext cx="703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ea typeface="+mj-ea"/>
                <a:cs typeface="+mj-cs"/>
              </a:rPr>
              <a:t>Nielsen Growth By Egg Type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854" y="1037334"/>
            <a:ext cx="7988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Percent Growth by Egg Type:</a:t>
            </a:r>
            <a:endParaRPr lang="en-US" b="1" dirty="0">
              <a:solidFill>
                <a:prstClr val="black"/>
              </a:solidFill>
            </a:endParaRPr>
          </a:p>
          <a:p>
            <a:endParaRPr lang="en-C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45389" y="5985591"/>
            <a:ext cx="784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Source: ACNielsen 52wks to Feb 2017</a:t>
            </a:r>
            <a:endParaRPr lang="en-CA" sz="16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95693482"/>
              </p:ext>
            </p:extLst>
          </p:nvPr>
        </p:nvGraphicFramePr>
        <p:xfrm>
          <a:off x="310555" y="1314338"/>
          <a:ext cx="8643663" cy="474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406" y="2173861"/>
            <a:ext cx="286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u="sng" dirty="0" smtClean="0"/>
              <a:t>Note:</a:t>
            </a:r>
            <a:r>
              <a:rPr lang="en-CA" sz="1600" b="1" i="1" dirty="0" smtClean="0"/>
              <a:t> </a:t>
            </a:r>
            <a:r>
              <a:rPr lang="en-CA" sz="1600" i="1" dirty="0" smtClean="0"/>
              <a:t>Omega 3 impacted by recovery from A.I. and shift back to heavy feature of  commodity vs heavy feature of O3 year ago.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3241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30" y="1278928"/>
            <a:ext cx="8522898" cy="4345491"/>
          </a:xfrm>
        </p:spPr>
        <p:txBody>
          <a:bodyPr>
            <a:noAutofit/>
          </a:bodyPr>
          <a:lstStyle/>
          <a:p>
            <a:r>
              <a:rPr lang="en-CA" sz="2800" dirty="0" smtClean="0"/>
              <a:t>At the end of the day – Good farmers provide good hen care, regardless of the system</a:t>
            </a:r>
          </a:p>
          <a:p>
            <a:endParaRPr lang="en-CA" sz="1800" dirty="0" smtClean="0"/>
          </a:p>
          <a:p>
            <a:r>
              <a:rPr lang="en-CA" sz="2800" dirty="0" smtClean="0"/>
              <a:t>We support the consistent gradual phasing out of conventional cage systems</a:t>
            </a:r>
          </a:p>
          <a:p>
            <a:endParaRPr lang="en-CA" sz="1800" dirty="0"/>
          </a:p>
          <a:p>
            <a:r>
              <a:rPr lang="en-CA" sz="2800" dirty="0" smtClean="0"/>
              <a:t>We utilize and sell eggs from </a:t>
            </a:r>
            <a:r>
              <a:rPr lang="en-CA" sz="2800" u="sng" dirty="0" smtClean="0"/>
              <a:t>all</a:t>
            </a:r>
            <a:r>
              <a:rPr lang="en-CA" sz="2800" dirty="0" smtClean="0"/>
              <a:t> systems </a:t>
            </a:r>
          </a:p>
          <a:p>
            <a:endParaRPr lang="en-CA" sz="1800" dirty="0"/>
          </a:p>
          <a:p>
            <a:r>
              <a:rPr lang="en-CA" sz="2800" dirty="0" smtClean="0"/>
              <a:t>We believe in transparency, consumer choice, and educating consumers on their options…</a:t>
            </a:r>
          </a:p>
          <a:p>
            <a:pPr marL="0" indent="0">
              <a:buNone/>
            </a:pPr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  <a:p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  <a:p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0338" y="252016"/>
            <a:ext cx="6650966" cy="765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So… </a:t>
            </a:r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What’s </a:t>
            </a:r>
            <a:r>
              <a:rPr lang="en-C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Burnbrae’s</a:t>
            </a:r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 perspective on Housing?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akes\AppData\Local\Microsoft\Windows\Temporary Internet Files\Content.Outlook\TJA3KZDL\BBF_NE_Omega3_Free Run_Carton R_4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1400" r="6055" b="6871"/>
          <a:stretch/>
        </p:blipFill>
        <p:spPr bwMode="auto">
          <a:xfrm>
            <a:off x="24400" y="1574714"/>
            <a:ext cx="7497722" cy="36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0933" y="494133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Housing type</a:t>
            </a:r>
            <a:endParaRPr lang="en-CA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63949" y="4149080"/>
            <a:ext cx="1073851" cy="828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5789" y="149970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Special Feed</a:t>
            </a:r>
            <a:endParaRPr lang="en-CA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81733" y="1869041"/>
            <a:ext cx="504056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1792" y="209438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Nutritional claims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6871394" y="2509885"/>
            <a:ext cx="400398" cy="151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46934" y="361533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Egg size</a:t>
            </a:r>
            <a:endParaRPr lang="en-CA" sz="24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6504300" y="3794484"/>
            <a:ext cx="1142634" cy="516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070338" y="174382"/>
            <a:ext cx="6650966" cy="765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Communicating </a:t>
            </a:r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sym typeface="Wingdings" panose="05000000000000000000" pitchFamily="2" charset="2"/>
              </a:rPr>
              <a:t></a:t>
            </a:r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 Our new packaging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4CCD-87CE-DC42-B1BD-CFE38E9502CA}" type="slidenum">
              <a:rPr lang="en-US" smtClean="0"/>
              <a:t>23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70338" y="174382"/>
            <a:ext cx="6650966" cy="765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Communicating </a:t>
            </a:r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  <a:sym typeface="Wingdings" panose="05000000000000000000" pitchFamily="2" charset="2"/>
              </a:rPr>
              <a:t> </a:t>
            </a:r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In-store support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/>
          <a:stretch/>
        </p:blipFill>
        <p:spPr bwMode="auto">
          <a:xfrm>
            <a:off x="5594227" y="1079287"/>
            <a:ext cx="2937296" cy="48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oakes\AppData\Local\Microsoft\Windows\Temporary Internet Files\Content.Outlook\TJA3KZDL\IMG_13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1"/>
          <a:stretch/>
        </p:blipFill>
        <p:spPr bwMode="auto">
          <a:xfrm>
            <a:off x="918362" y="1307808"/>
            <a:ext cx="3654198" cy="439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709359" y="3976777"/>
            <a:ext cx="1884868" cy="1061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070338" y="174382"/>
            <a:ext cx="6650966" cy="765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Implications for Retailers</a:t>
            </a:r>
            <a:endParaRPr lang="en-C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8188" y="1228893"/>
            <a:ext cx="8548778" cy="448180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After growing 30% in last 10 years…                                                               </a:t>
            </a:r>
            <a:r>
              <a:rPr lang="en-CA" sz="2800" b="1" i="1" dirty="0" smtClean="0"/>
              <a:t>Are you dedicating enough space to eggs?</a:t>
            </a:r>
          </a:p>
          <a:p>
            <a:pPr marL="457200" indent="-457200">
              <a:buFont typeface="+mj-lt"/>
              <a:buAutoNum type="arabicPeriod"/>
            </a:pPr>
            <a:endParaRPr lang="en-CA" sz="2800" dirty="0"/>
          </a:p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Given differing consumer preferences…                                                                    </a:t>
            </a:r>
            <a:r>
              <a:rPr lang="en-CA" sz="2800" b="1" i="1" dirty="0" smtClean="0"/>
              <a:t>Are you offering enough choice for all?</a:t>
            </a:r>
          </a:p>
          <a:p>
            <a:pPr marL="457200" indent="-457200">
              <a:buFont typeface="+mj-lt"/>
              <a:buAutoNum type="arabicPeriod"/>
            </a:pPr>
            <a:endParaRPr lang="en-CA" sz="2800" dirty="0"/>
          </a:p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We all need to better educate on choices…                                                                          </a:t>
            </a:r>
            <a:r>
              <a:rPr lang="en-CA" sz="2800" b="1" i="1" dirty="0" smtClean="0"/>
              <a:t>How clearly “shop-able” is your section?                                                                            </a:t>
            </a:r>
          </a:p>
          <a:p>
            <a:pPr marL="0" indent="0">
              <a:buNone/>
            </a:pPr>
            <a:r>
              <a:rPr lang="en-CA" sz="2800" i="1" dirty="0" smtClean="0"/>
              <a:t>	…we’d be happy to help you with this</a:t>
            </a:r>
            <a:endParaRPr lang="en-CA" sz="16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9219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25" y="1414812"/>
            <a:ext cx="8531524" cy="4080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Laying Hens</a:t>
            </a:r>
          </a:p>
          <a:p>
            <a:pPr marL="0" indent="0">
              <a:buNone/>
            </a:pPr>
            <a:r>
              <a:rPr lang="en-CA" dirty="0" smtClean="0"/>
              <a:t>Canadian Supply Management System</a:t>
            </a:r>
          </a:p>
          <a:p>
            <a:pPr marL="0" indent="0">
              <a:buNone/>
            </a:pPr>
            <a:r>
              <a:rPr lang="en-CA" dirty="0" smtClean="0"/>
              <a:t>Egg Grading</a:t>
            </a:r>
          </a:p>
          <a:p>
            <a:pPr marL="0" indent="0">
              <a:buNone/>
            </a:pPr>
            <a:r>
              <a:rPr lang="en-CA" dirty="0" smtClean="0"/>
              <a:t>Egg Breaking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2349" y="62607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Everything you ever wanted to know about Eggs…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1145225"/>
            <a:ext cx="8229600" cy="2860415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Hens lay eggs for about a year</a:t>
            </a:r>
          </a:p>
          <a:p>
            <a:r>
              <a:rPr lang="en-CA" dirty="0" smtClean="0"/>
              <a:t>They start off laying pee wee, then medium, then large, then extra large and jumbo</a:t>
            </a:r>
          </a:p>
          <a:p>
            <a:r>
              <a:rPr lang="en-CA" dirty="0"/>
              <a:t>Grading stations clean, sort, and separate the eggs </a:t>
            </a:r>
          </a:p>
          <a:p>
            <a:r>
              <a:rPr lang="en-CA" dirty="0" smtClean="0"/>
              <a:t>We mostly sell large and extra large to the table market</a:t>
            </a:r>
          </a:p>
          <a:p>
            <a:r>
              <a:rPr lang="en-CA" dirty="0" smtClean="0"/>
              <a:t>Other eggs typically go to processing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234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Egg Size Facts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05" l="10000" r="4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24464" r="50000" b="24081"/>
          <a:stretch/>
        </p:blipFill>
        <p:spPr bwMode="auto">
          <a:xfrm>
            <a:off x="942282" y="4362335"/>
            <a:ext cx="1276074" cy="15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05" l="10000" r="4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24464" r="50000" b="24081"/>
          <a:stretch/>
        </p:blipFill>
        <p:spPr bwMode="auto">
          <a:xfrm>
            <a:off x="2156940" y="4242042"/>
            <a:ext cx="1372551" cy="171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05" l="10000" r="4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24464" r="50000" b="24081"/>
          <a:stretch/>
        </p:blipFill>
        <p:spPr bwMode="auto">
          <a:xfrm>
            <a:off x="3468075" y="4112970"/>
            <a:ext cx="1476069" cy="18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05" l="10000" r="4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24464" r="50000" b="24081"/>
          <a:stretch/>
        </p:blipFill>
        <p:spPr bwMode="auto">
          <a:xfrm>
            <a:off x="4882728" y="4005411"/>
            <a:ext cx="1562333" cy="19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05" l="10000" r="4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24464" r="50000" b="24081"/>
          <a:stretch/>
        </p:blipFill>
        <p:spPr bwMode="auto">
          <a:xfrm>
            <a:off x="6383645" y="3854828"/>
            <a:ext cx="1683103" cy="20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270259"/>
            <a:ext cx="8402128" cy="398322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Egg colour is determined by the </a:t>
            </a:r>
            <a:r>
              <a:rPr lang="en-CA" u="sng" dirty="0" smtClean="0"/>
              <a:t>species</a:t>
            </a:r>
            <a:r>
              <a:rPr lang="en-CA" dirty="0" smtClean="0"/>
              <a:t> of hen</a:t>
            </a:r>
          </a:p>
          <a:p>
            <a:endParaRPr lang="en-CA" dirty="0"/>
          </a:p>
          <a:p>
            <a:r>
              <a:rPr lang="en-CA" dirty="0" smtClean="0"/>
              <a:t>Eggs can be white, brown, blue, speckled, or more !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General rule for “commercial” layers:</a:t>
            </a:r>
          </a:p>
          <a:p>
            <a:pPr lvl="1"/>
            <a:r>
              <a:rPr lang="en-CA" sz="3200" dirty="0" smtClean="0"/>
              <a:t>Brown birds lay brown eggs</a:t>
            </a:r>
          </a:p>
          <a:p>
            <a:pPr lvl="1"/>
            <a:r>
              <a:rPr lang="en-CA" sz="3200" dirty="0" smtClean="0"/>
              <a:t>White birds lay white eggs</a:t>
            </a:r>
          </a:p>
          <a:p>
            <a:endParaRPr lang="en-CA" dirty="0" smtClean="0"/>
          </a:p>
          <a:p>
            <a:r>
              <a:rPr lang="en-CA" dirty="0" smtClean="0"/>
              <a:t>They are </a:t>
            </a:r>
            <a:r>
              <a:rPr lang="en-CA" u="sng" dirty="0" smtClean="0"/>
              <a:t>nutritionally identical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234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Egg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Colour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 Facts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5" y="1188355"/>
            <a:ext cx="8497015" cy="4311031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Hens are very good at putting feed nutrients into their Eggs</a:t>
            </a:r>
          </a:p>
          <a:p>
            <a:endParaRPr lang="en-CA" dirty="0"/>
          </a:p>
          <a:p>
            <a:r>
              <a:rPr lang="en-CA" dirty="0" smtClean="0"/>
              <a:t>There are many feed options that </a:t>
            </a:r>
            <a:r>
              <a:rPr lang="en-CA" u="sng" dirty="0" smtClean="0"/>
              <a:t>do</a:t>
            </a:r>
            <a:r>
              <a:rPr lang="en-CA" dirty="0" smtClean="0"/>
              <a:t> impact nutrition…</a:t>
            </a:r>
          </a:p>
          <a:p>
            <a:endParaRPr lang="en-CA" sz="1000" dirty="0"/>
          </a:p>
          <a:p>
            <a:pPr lvl="1"/>
            <a:r>
              <a:rPr lang="en-CA" sz="3100" dirty="0" smtClean="0"/>
              <a:t>Omega 3 			Flax, Vitamin E</a:t>
            </a:r>
          </a:p>
          <a:p>
            <a:pPr lvl="1"/>
            <a:r>
              <a:rPr lang="en-CA" sz="3100" dirty="0" smtClean="0"/>
              <a:t>Omega Plus			Flax, Lutein, Vitamin D &amp; B12</a:t>
            </a:r>
          </a:p>
          <a:p>
            <a:pPr lvl="1"/>
            <a:r>
              <a:rPr lang="en-CA" sz="3100" dirty="0" smtClean="0"/>
              <a:t>Nature’s Best		Vegetarian Fed</a:t>
            </a:r>
          </a:p>
          <a:p>
            <a:pPr lvl="1"/>
            <a:r>
              <a:rPr lang="en-CA" sz="3100" dirty="0" smtClean="0"/>
              <a:t>Organic 				Organic</a:t>
            </a:r>
          </a:p>
          <a:p>
            <a:endParaRPr lang="en-CA" dirty="0" smtClean="0"/>
          </a:p>
          <a:p>
            <a:r>
              <a:rPr lang="en-CA" dirty="0" smtClean="0"/>
              <a:t>Why Eggs?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Eggs are an easy way to get nutrients into your diet… most people eat eggs more frequently than foods like salmon 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234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Hen Feed Facts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2349" y="2225"/>
            <a:ext cx="686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Eggs are Amazing !!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895" y="1082234"/>
            <a:ext cx="9013105" cy="2389223"/>
          </a:xfrm>
        </p:spPr>
        <p:txBody>
          <a:bodyPr>
            <a:noAutofit/>
          </a:bodyPr>
          <a:lstStyle/>
          <a:p>
            <a:r>
              <a:rPr lang="en-CA" sz="2400" dirty="0" smtClean="0"/>
              <a:t>People need protein – especially at breakfast</a:t>
            </a:r>
            <a:endParaRPr lang="en-CA" sz="2400" i="1" dirty="0" smtClean="0"/>
          </a:p>
          <a:p>
            <a:r>
              <a:rPr lang="en-CA" sz="2400" dirty="0"/>
              <a:t>Eggs are an excellent “complete” </a:t>
            </a:r>
            <a:r>
              <a:rPr lang="en-CA" sz="2400" dirty="0" smtClean="0"/>
              <a:t>protein (all amino acids)</a:t>
            </a:r>
            <a:endParaRPr lang="en-CA" sz="2400" dirty="0"/>
          </a:p>
          <a:p>
            <a:r>
              <a:rPr lang="en-US" altLang="en-US" sz="2400" dirty="0" smtClean="0"/>
              <a:t>Excellent </a:t>
            </a:r>
            <a:r>
              <a:rPr lang="en-US" altLang="en-US" sz="2400" dirty="0"/>
              <a:t>nutrition for early </a:t>
            </a:r>
            <a:r>
              <a:rPr lang="en-US" altLang="en-US" sz="2400" dirty="0" smtClean="0"/>
              <a:t>childhood, especially </a:t>
            </a:r>
            <a:r>
              <a:rPr lang="en-US" altLang="en-US" sz="2400" dirty="0"/>
              <a:t>brain development </a:t>
            </a:r>
          </a:p>
          <a:p>
            <a:r>
              <a:rPr lang="en-CA" sz="2400" dirty="0" smtClean="0"/>
              <a:t>Very affordable – only about 25</a:t>
            </a:r>
            <a:r>
              <a:rPr lang="en-CA" sz="2400" dirty="0" smtClean="0">
                <a:latin typeface="Calibri"/>
              </a:rPr>
              <a:t>¢ !!</a:t>
            </a:r>
          </a:p>
          <a:p>
            <a:r>
              <a:rPr lang="en-CA" sz="2400" dirty="0" smtClean="0">
                <a:latin typeface="Calibri"/>
              </a:rPr>
              <a:t>Lowest carbon footprint animal protein</a:t>
            </a:r>
            <a:endParaRPr lang="en-CA" sz="14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2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2349" y="2225"/>
            <a:ext cx="686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Eggs are Growing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1" y="1332760"/>
            <a:ext cx="8548784" cy="3838949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3291" y="5151749"/>
            <a:ext cx="8928340" cy="41549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</a:pPr>
            <a:r>
              <a:rPr lang="en-US" sz="1050" dirty="0">
                <a:latin typeface="Arial Rounded MT Bold" panose="020F0704030504030204" pitchFamily="34" charset="0"/>
              </a:rPr>
              <a:t>Annual enhancements are applied to Nielsen </a:t>
            </a:r>
            <a:r>
              <a:rPr lang="en-US" sz="1050" dirty="0" err="1">
                <a:latin typeface="Arial Rounded MT Bold" panose="020F0704030504030204" pitchFamily="34" charset="0"/>
              </a:rPr>
              <a:t>MarketTrack</a:t>
            </a:r>
            <a:r>
              <a:rPr lang="en-US" sz="1050" dirty="0">
                <a:latin typeface="Arial Rounded MT Bold" panose="020F0704030504030204" pitchFamily="34" charset="0"/>
              </a:rPr>
              <a:t> to increase coverage and data quality. Enhancements impact data trends and historic data. As a result, Nielsen Canada recommends using the most current database to understand growth trends.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40347" y="5702860"/>
            <a:ext cx="5037827" cy="57716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CA" sz="2000" dirty="0" smtClean="0"/>
              <a:t>Courtesy: Egg Farmers of Canada</a:t>
            </a:r>
            <a:endParaRPr lang="en-CA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78635" y="1039103"/>
            <a:ext cx="5564038" cy="47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 smtClean="0"/>
              <a:t>In last 10 years… Tonnage up about 30%!!</a:t>
            </a:r>
            <a:endParaRPr lang="en-CA" sz="1400" b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8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08" y="1093469"/>
            <a:ext cx="8729213" cy="4786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 smtClean="0">
                <a:cs typeface="Arial" pitchFamily="34" charset="0"/>
              </a:rPr>
              <a:t>Today, most hens in Canada are raised in this type of system  </a:t>
            </a:r>
          </a:p>
          <a:p>
            <a:pPr eaLnBrk="1" hangingPunct="1"/>
            <a:r>
              <a:rPr lang="en-US" altLang="en-US" sz="1800" dirty="0" smtClean="0">
                <a:cs typeface="Arial" pitchFamily="34" charset="0"/>
              </a:rPr>
              <a:t>Enclosures designed for equal access to feed and water</a:t>
            </a:r>
          </a:p>
          <a:p>
            <a:pPr eaLnBrk="1" hangingPunct="1"/>
            <a:r>
              <a:rPr lang="en-US" altLang="en-US" sz="1800" dirty="0" smtClean="0">
                <a:cs typeface="Arial" pitchFamily="34" charset="0"/>
              </a:rPr>
              <a:t>Small social groups reduce aggression and separation from manure helps control disease  </a:t>
            </a:r>
          </a:p>
          <a:p>
            <a:pPr eaLnBrk="1" hangingPunct="1"/>
            <a:r>
              <a:rPr lang="en-US" altLang="en-US" sz="1800" dirty="0" smtClean="0">
                <a:cs typeface="Arial" pitchFamily="34" charset="0"/>
              </a:rPr>
              <a:t>Code of Practice is 67 square inches per bird for white hens and 75 square inches for brown birds (which tend to be larger)</a:t>
            </a:r>
            <a:r>
              <a:rPr lang="en-US" altLang="en-US" sz="2300" dirty="0" smtClean="0">
                <a:cs typeface="Arial" pitchFamily="34" charset="0"/>
              </a:rPr>
              <a:t>  </a:t>
            </a: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  <a:p>
            <a:pPr eaLnBrk="1" hangingPunct="1"/>
            <a:endParaRPr lang="en-US" altLang="en-US" sz="2300" dirty="0" smtClean="0"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2349" y="2225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Eras Demi ITC" panose="020B0805030504020804" pitchFamily="34" charset="0"/>
              </a:rPr>
              <a:t>Conventional Housing Facts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94" y="3108103"/>
            <a:ext cx="5110773" cy="3284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95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F_pres_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12106</TotalTime>
  <Words>1020</Words>
  <Application>Microsoft Office PowerPoint</Application>
  <PresentationFormat>On-screen Show (4:3)</PresentationFormat>
  <Paragraphs>178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Calibri</vt:lpstr>
      <vt:lpstr>Eras Demi ITC</vt:lpstr>
      <vt:lpstr>Wingdings</vt:lpstr>
      <vt:lpstr>BBF_pres_temp2</vt:lpstr>
      <vt:lpstr>Custom Design</vt:lpstr>
      <vt:lpstr>Ted Hudson EVP Burnbrae Farms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Costco Innovation Meeting October 28, 2015</dc:title>
  <dc:creator>Matt Barrett</dc:creator>
  <cp:lastModifiedBy>Nancy Kwon</cp:lastModifiedBy>
  <cp:revision>752</cp:revision>
  <cp:lastPrinted>2017-01-26T16:50:45Z</cp:lastPrinted>
  <dcterms:created xsi:type="dcterms:W3CDTF">2015-10-26T18:47:56Z</dcterms:created>
  <dcterms:modified xsi:type="dcterms:W3CDTF">2017-03-16T13:10:29Z</dcterms:modified>
</cp:coreProperties>
</file>