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401" r:id="rId3"/>
    <p:sldId id="404" r:id="rId4"/>
    <p:sldId id="405" r:id="rId5"/>
    <p:sldId id="403" r:id="rId6"/>
    <p:sldId id="395" r:id="rId7"/>
    <p:sldId id="396" r:id="rId8"/>
    <p:sldId id="394" r:id="rId9"/>
    <p:sldId id="407" r:id="rId10"/>
    <p:sldId id="364" r:id="rId11"/>
    <p:sldId id="363" r:id="rId12"/>
    <p:sldId id="384" r:id="rId13"/>
    <p:sldId id="387" r:id="rId14"/>
    <p:sldId id="400" r:id="rId15"/>
    <p:sldId id="398" r:id="rId16"/>
    <p:sldId id="421" r:id="rId17"/>
    <p:sldId id="414" r:id="rId18"/>
    <p:sldId id="418" r:id="rId19"/>
    <p:sldId id="419" r:id="rId20"/>
    <p:sldId id="422" r:id="rId21"/>
    <p:sldId id="423" r:id="rId22"/>
    <p:sldId id="424" r:id="rId23"/>
    <p:sldId id="410" r:id="rId24"/>
    <p:sldId id="374" r:id="rId25"/>
    <p:sldId id="373" r:id="rId26"/>
    <p:sldId id="411" r:id="rId27"/>
    <p:sldId id="412" r:id="rId28"/>
    <p:sldId id="425" r:id="rId29"/>
    <p:sldId id="378" r:id="rId30"/>
    <p:sldId id="416" r:id="rId31"/>
    <p:sldId id="417"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6063" userDrawn="1">
          <p15:clr>
            <a:srgbClr val="A4A3A4"/>
          </p15:clr>
        </p15:guide>
        <p15:guide id="3" orient="horz" pos="1770">
          <p15:clr>
            <a:srgbClr val="A4A3A4"/>
          </p15:clr>
        </p15:guide>
        <p15:guide id="4"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E38592"/>
    <a:srgbClr val="8B3675"/>
    <a:srgbClr val="692524"/>
    <a:srgbClr val="461918"/>
    <a:srgbClr val="000000"/>
    <a:srgbClr val="E41837"/>
    <a:srgbClr val="81C4A1"/>
    <a:srgbClr val="E9374C"/>
    <a:srgbClr val="FFB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5468" autoAdjust="0"/>
  </p:normalViewPr>
  <p:slideViewPr>
    <p:cSldViewPr snapToGrid="0" snapToObjects="1">
      <p:cViewPr varScale="1">
        <p:scale>
          <a:sx n="76" d="100"/>
          <a:sy n="76" d="100"/>
        </p:scale>
        <p:origin x="811" y="58"/>
      </p:cViewPr>
      <p:guideLst>
        <p:guide orient="horz" pos="2069"/>
        <p:guide pos="6063"/>
        <p:guide orient="horz" pos="1770"/>
        <p:guide pos="3838"/>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snapToObjects="1">
      <p:cViewPr varScale="1">
        <p:scale>
          <a:sx n="98" d="100"/>
          <a:sy n="98" d="100"/>
        </p:scale>
        <p:origin x="2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47F2A6-409F-6648-BA3B-2509295E1963}" type="datetimeFigureOut">
              <a:rPr lang="en-US" smtClean="0"/>
              <a:pPr/>
              <a:t>3/18/2017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326C4D2-940F-F141-BB0F-E406FB8EEEE1}" type="slidenum">
              <a:rPr lang="en-US" smtClean="0"/>
              <a:pPr/>
              <a:t>‹#›</a:t>
            </a:fld>
            <a:endParaRPr lang="en-US" dirty="0"/>
          </a:p>
        </p:txBody>
      </p:sp>
    </p:spTree>
    <p:extLst>
      <p:ext uri="{BB962C8B-B14F-4D97-AF65-F5344CB8AC3E}">
        <p14:creationId xmlns:p14="http://schemas.microsoft.com/office/powerpoint/2010/main" val="35536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1</a:t>
            </a:fld>
            <a:endParaRPr lang="en-US" dirty="0"/>
          </a:p>
        </p:txBody>
      </p:sp>
    </p:spTree>
    <p:extLst>
      <p:ext uri="{BB962C8B-B14F-4D97-AF65-F5344CB8AC3E}">
        <p14:creationId xmlns:p14="http://schemas.microsoft.com/office/powerpoint/2010/main" val="39874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24</a:t>
            </a:fld>
            <a:endParaRPr lang="en-US" dirty="0"/>
          </a:p>
        </p:txBody>
      </p:sp>
    </p:spTree>
    <p:extLst>
      <p:ext uri="{BB962C8B-B14F-4D97-AF65-F5344CB8AC3E}">
        <p14:creationId xmlns:p14="http://schemas.microsoft.com/office/powerpoint/2010/main" val="26939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31</a:t>
            </a:fld>
            <a:endParaRPr lang="en-US" dirty="0"/>
          </a:p>
        </p:txBody>
      </p:sp>
    </p:spTree>
    <p:extLst>
      <p:ext uri="{BB962C8B-B14F-4D97-AF65-F5344CB8AC3E}">
        <p14:creationId xmlns:p14="http://schemas.microsoft.com/office/powerpoint/2010/main" val="121430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264EAE-1F22-40AC-B119-E88ABC3126D8}" type="slidenum">
              <a:rPr lang="en-US" smtClean="0"/>
              <a:pPr/>
              <a:t>2</a:t>
            </a:fld>
            <a:endParaRPr lang="en-US" dirty="0"/>
          </a:p>
        </p:txBody>
      </p:sp>
    </p:spTree>
    <p:extLst>
      <p:ext uri="{BB962C8B-B14F-4D97-AF65-F5344CB8AC3E}">
        <p14:creationId xmlns:p14="http://schemas.microsoft.com/office/powerpoint/2010/main" val="233431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264EAE-1F22-40AC-B119-E88ABC3126D8}" type="slidenum">
              <a:rPr lang="en-US" smtClean="0"/>
              <a:pPr/>
              <a:t>5</a:t>
            </a:fld>
            <a:endParaRPr lang="en-US" dirty="0"/>
          </a:p>
        </p:txBody>
      </p:sp>
    </p:spTree>
    <p:extLst>
      <p:ext uri="{BB962C8B-B14F-4D97-AF65-F5344CB8AC3E}">
        <p14:creationId xmlns:p14="http://schemas.microsoft.com/office/powerpoint/2010/main" val="94526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6</a:t>
            </a:fld>
            <a:endParaRPr lang="en-US" dirty="0"/>
          </a:p>
        </p:txBody>
      </p:sp>
    </p:spTree>
    <p:extLst>
      <p:ext uri="{BB962C8B-B14F-4D97-AF65-F5344CB8AC3E}">
        <p14:creationId xmlns:p14="http://schemas.microsoft.com/office/powerpoint/2010/main" val="16053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11</a:t>
            </a:fld>
            <a:endParaRPr lang="en-US" dirty="0"/>
          </a:p>
        </p:txBody>
      </p:sp>
    </p:spTree>
    <p:extLst>
      <p:ext uri="{BB962C8B-B14F-4D97-AF65-F5344CB8AC3E}">
        <p14:creationId xmlns:p14="http://schemas.microsoft.com/office/powerpoint/2010/main" val="152739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9113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17</a:t>
            </a:fld>
            <a:endParaRPr lang="en-US" dirty="0"/>
          </a:p>
        </p:txBody>
      </p:sp>
    </p:spTree>
    <p:extLst>
      <p:ext uri="{BB962C8B-B14F-4D97-AF65-F5344CB8AC3E}">
        <p14:creationId xmlns:p14="http://schemas.microsoft.com/office/powerpoint/2010/main" val="369284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19</a:t>
            </a:fld>
            <a:endParaRPr lang="en-US" dirty="0"/>
          </a:p>
        </p:txBody>
      </p:sp>
    </p:spTree>
    <p:extLst>
      <p:ext uri="{BB962C8B-B14F-4D97-AF65-F5344CB8AC3E}">
        <p14:creationId xmlns:p14="http://schemas.microsoft.com/office/powerpoint/2010/main" val="412332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326C4D2-940F-F141-BB0F-E406FB8EEEE1}" type="slidenum">
              <a:rPr lang="en-US" smtClean="0"/>
              <a:pPr/>
              <a:t>21</a:t>
            </a:fld>
            <a:endParaRPr lang="en-US" dirty="0"/>
          </a:p>
        </p:txBody>
      </p:sp>
    </p:spTree>
    <p:extLst>
      <p:ext uri="{BB962C8B-B14F-4D97-AF65-F5344CB8AC3E}">
        <p14:creationId xmlns:p14="http://schemas.microsoft.com/office/powerpoint/2010/main" val="106933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88297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3470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2635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52461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43316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5307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9183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50924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202181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01477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1BFDA-C41F-B641-A569-61D4677E1F4D}"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213406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BFDA-C41F-B641-A569-61D4677E1F4D}" type="datetimeFigureOut">
              <a:rPr lang="en-US" smtClean="0"/>
              <a:pPr/>
              <a:t>3/18/2017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DCCE9-CE28-B74A-B838-F3F7AC4BE82A}" type="slidenum">
              <a:rPr lang="en-US" smtClean="0"/>
              <a:pPr/>
              <a:t>‹#›</a:t>
            </a:fld>
            <a:endParaRPr lang="en-US" dirty="0"/>
          </a:p>
        </p:txBody>
      </p:sp>
    </p:spTree>
    <p:extLst>
      <p:ext uri="{BB962C8B-B14F-4D97-AF65-F5344CB8AC3E}">
        <p14:creationId xmlns:p14="http://schemas.microsoft.com/office/powerpoint/2010/main" val="102734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emf"/><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g"/><Relationship Id="rId12" Type="http://schemas.openxmlformats.org/officeDocument/2006/relationships/image" Target="../media/image6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image" Target="../media/image65.jpg"/><Relationship Id="rId5" Type="http://schemas.openxmlformats.org/officeDocument/2006/relationships/image" Target="../media/image59.jpg"/><Relationship Id="rId10" Type="http://schemas.openxmlformats.org/officeDocument/2006/relationships/image" Target="../media/image64.emf"/><Relationship Id="rId4" Type="http://schemas.openxmlformats.org/officeDocument/2006/relationships/image" Target="../media/image58.jpg"/><Relationship Id="rId9" Type="http://schemas.openxmlformats.org/officeDocument/2006/relationships/image" Target="../media/image6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75.jpg"/><Relationship Id="rId4" Type="http://schemas.openxmlformats.org/officeDocument/2006/relationships/image" Target="../media/image74.jp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3.gif"/><Relationship Id="rId4" Type="http://schemas.openxmlformats.org/officeDocument/2006/relationships/image" Target="../media/image82.jpg"/></Relationships>
</file>

<file path=ppt/slides/_rels/slide28.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google.com/url?sa=i&amp;rct=j&amp;q=&amp;esrc=s&amp;frm=1&amp;source=images&amp;cd=&amp;cad=rja&amp;uact=8&amp;ved=0ahUKEwjg3vbCpuXPAhWB6YMKHZwbBPQQjRwIBw&amp;url=https://en.wikipedia.org/wiki/Flag_of_Canada&amp;bvm=bv.135974163,d.amc&amp;psig=AFQjCNFiLEFz7_C9FjuvNVV7KP6xbOcxng&amp;ust=1476912648491280" TargetMode="External"/><Relationship Id="rId18" Type="http://schemas.openxmlformats.org/officeDocument/2006/relationships/image" Target="../media/image17.jpeg"/><Relationship Id="rId3" Type="http://schemas.openxmlformats.org/officeDocument/2006/relationships/image" Target="../media/image8.png"/><Relationship Id="rId21" Type="http://schemas.openxmlformats.org/officeDocument/2006/relationships/hyperlink" Target="https://www.google.com/url?sa=i&amp;rct=j&amp;q=&amp;esrc=s&amp;frm=1&amp;source=imgres&amp;cd=&amp;cad=rja&amp;uact=8&amp;ved=0ahUKEwjXqLyVruXPAhVk7oMKHQveDyoQjRwIBw&amp;url=https://www.moypark.com/fr/contact-us&amp;psig=AFQjCNHB7JVl308RKRIeuk5hKy-OMYyByw&amp;ust=1476914706803802" TargetMode="External"/><Relationship Id="rId7" Type="http://schemas.openxmlformats.org/officeDocument/2006/relationships/image" Target="../media/image11.jpeg"/><Relationship Id="rId12" Type="http://schemas.openxmlformats.org/officeDocument/2006/relationships/image" Target="../media/image14.jpeg"/><Relationship Id="rId17" Type="http://schemas.openxmlformats.org/officeDocument/2006/relationships/hyperlink" Target="http://www.google.com/url?sa=i&amp;rct=j&amp;q=&amp;esrc=s&amp;frm=1&amp;source=imgres&amp;cd=&amp;cad=rja&amp;uact=8&amp;ved=&amp;url=http://www.ccls.lib.ms.us/veterans-day-holiday/&amp;psig=AFQjCNERb2kEMM_u0X4M4K2bFoEji8j_UA&amp;ust=1476914280987731" TargetMode="External"/><Relationship Id="rId2" Type="http://schemas.openxmlformats.org/officeDocument/2006/relationships/image" Target="../media/image7.gif"/><Relationship Id="rId16" Type="http://schemas.openxmlformats.org/officeDocument/2006/relationships/image" Target="../media/image16.gif"/><Relationship Id="rId20"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ahUKEwjMjq-gydjPAhXDRCYKHS0lDcAQjRwIBw&amp;url=http://www.trademarkia.com/five-rivers-cattle-feeding-85841571.html&amp;bvm=bv.135475266,d.cWw&amp;psig=AFQjCNEPzdwgY5DINGSv1gvmo6e5sNrBwA&amp;ust=1476475297907798" TargetMode="External"/><Relationship Id="rId11" Type="http://schemas.openxmlformats.org/officeDocument/2006/relationships/hyperlink" Target="http://www.google.com/url?sa=i&amp;rct=j&amp;q=&amp;esrc=s&amp;frm=1&amp;source=images&amp;cd=&amp;cad=rja&amp;uact=8&amp;ved=0ahUKEwiB966epeXPAhUo6YMKHas_CaMQjRwIBw&amp;url=http://www.onlinestores.com/flagdetective/argentina-flag.htm&amp;bvm=bv.135974163,d.amc&amp;psig=AFQjCNGpKt-VBJnNmlOx_Wu8BamkXcc3Jg&amp;ust=1476912300412741" TargetMode="External"/><Relationship Id="rId5" Type="http://schemas.openxmlformats.org/officeDocument/2006/relationships/image" Target="../media/image10.png"/><Relationship Id="rId15" Type="http://schemas.openxmlformats.org/officeDocument/2006/relationships/hyperlink" Target="http://www.google.com/url?sa=i&amp;rct=j&amp;q=&amp;esrc=s&amp;frm=1&amp;source=imgres&amp;cd=&amp;cad=rja&amp;uact=8&amp;ved=0ahUKEwj9oLKup-XPAhUmzIMKHRWiC3MQjRwIBw&amp;url=http://www.mapsofworld.com/flags/mexico-flag.html&amp;psig=AFQjCNFfmqIoNtFciEMMUa65XkvetzP_PA&amp;ust=1476912880011611" TargetMode="External"/><Relationship Id="rId10" Type="http://schemas.openxmlformats.org/officeDocument/2006/relationships/image" Target="../media/image13.png"/><Relationship Id="rId19" Type="http://schemas.openxmlformats.org/officeDocument/2006/relationships/hyperlink" Target="http://www.google.com/url?sa=i&amp;rct=j&amp;q=&amp;esrc=s&amp;frm=1&amp;source=imgres&amp;cd=&amp;cad=rja&amp;uact=8&amp;ved=0ahUKEwiWnJ33reXPAhVlwYMKHblBBw0QjRwIBw&amp;url=http://www.enchantedlearning.com/europe/britain/flag.shtml&amp;psig=AFQjCNH_wD9yCmv3OFQYtdHYgDDKUPv26g&amp;ust=1476914642593301" TargetMode="External"/><Relationship Id="rId4" Type="http://schemas.openxmlformats.org/officeDocument/2006/relationships/image" Target="../media/image9.png"/><Relationship Id="rId9" Type="http://schemas.openxmlformats.org/officeDocument/2006/relationships/hyperlink" Target="http://www.google.com/url?sa=i&amp;rct=j&amp;q=&amp;esrc=s&amp;frm=1&amp;source=images&amp;cd=&amp;cad=rja&amp;uact=8&amp;ved=0ahUKEwir4-iIpeXPAhVH4oMKHZ0aDMAQjRwIBw&amp;url=http://www.brazil.org.za/brazils-national-flag.html&amp;psig=AFQjCNHLa7uWwbRUov9HwiccrigLPk5Gog&amp;ust=1476912258412135" TargetMode="External"/><Relationship Id="rId14" Type="http://schemas.openxmlformats.org/officeDocument/2006/relationships/image" Target="../media/image15.png"/><Relationship Id="rId22"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gres&amp;cd=&amp;cad=rja&amp;uact=8&amp;ved=0ahUKEwjknM-A5NrPAhXG1IMKHf20COYQjRwIBw&amp;url=http://www.calgaryherald.com/life/Municipal+election+brings+diversity+democracy+Brooks/9032745/story.html&amp;psig=AFQjCNEQXPwAtLSI2aJULdQ9M2KWQQyejg&amp;ust=1476551201684573" TargetMode="Externa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www.google.com/url?sa=i&amp;rct=j&amp;q=&amp;esrc=s&amp;frm=1&amp;source=images&amp;cd=&amp;cad=rja&amp;uact=8&amp;ved=0ahUKEwi1tbvJyNrPAhWlz4MKHZzdBnMQjRwIBw&amp;url=http://www.shopping-canada.com/shopping-malls-centers/provinces-territories&amp;psig=AFQjCNFMi6DZxHlWwheGru7MKq5yWyjfcQ&amp;ust=1476543818080197"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frm=1&amp;source=imgres&amp;cd=&amp;cad=rja&amp;uact=8&amp;ved=0ahUKEwj5vb_B0NrPAhUK7IMKHWF5A9QQjRwIBw&amp;url=https://en.wikipedia.org/wiki/Brooks,_Alberta&amp;psig=AFQjCNEiQEzqIX1cYUYCX1dGwVUn-PsW5w&amp;ust=1476545968689043" TargetMode="External"/><Relationship Id="rId5" Type="http://schemas.openxmlformats.org/officeDocument/2006/relationships/image" Target="../media/image21.png"/><Relationship Id="rId4" Type="http://schemas.openxmlformats.org/officeDocument/2006/relationships/hyperlink" Target="http://www.google.com/url?sa=i&amp;rct=j&amp;q=&amp;esrc=s&amp;frm=1&amp;source=imgres&amp;cd=&amp;cad=rja&amp;uact=8&amp;ved=0ahUKEwja3pPzy9rPAhXK44MKHVLBDdwQjRwIBw&amp;url=http://www.clipartbest.com/icon-map-pin&amp;psig=AFQjCNEGX8IazwN-haSxZ1Jox2MJ3OWALA&amp;ust=1476544730442251" TargetMode="External"/><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g"/><Relationship Id="rId7" Type="http://schemas.openxmlformats.org/officeDocument/2006/relationships/hyperlink" Target="http://www.google.com/url?sa=i&amp;rct=j&amp;q=&amp;esrc=s&amp;frm=1&amp;source=imgres&amp;cd=&amp;cad=rja&amp;uact=8&amp;ved=&amp;url=http://www.safetysign.com/products/p7463/circle-recycle-symbol-label&amp;psig=AFQjCNF2w_m6WKO_IB8A7KAhWNbwOSI2jw&amp;ust=147750578825857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google.com/url?sa=i&amp;rct=j&amp;q=&amp;esrc=s&amp;frm=1&amp;source=images&amp;cd=&amp;cad=rja&amp;uact=8&amp;ved=0ahUKEwjMjq-gydjPAhXDRCYKHS0lDcAQjRwIBw&amp;url=http://www.trademarkia.com/five-rivers-cattle-feeding-85841571.html&amp;bvm=bv.135475266,d.cWw&amp;psig=AFQjCNEPzdwgY5DINGSv1gvmo6e5sNrBwA&amp;ust=1476475297907798" TargetMode="External"/><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5359" y="1720840"/>
            <a:ext cx="3370218" cy="3416320"/>
          </a:xfrm>
          <a:prstGeom prst="rect">
            <a:avLst/>
          </a:prstGeom>
        </p:spPr>
        <p:txBody>
          <a:bodyPr wrap="square">
            <a:spAutoFit/>
          </a:bodyPr>
          <a:lstStyle/>
          <a:p>
            <a:pPr algn="ctr"/>
            <a:r>
              <a:rPr lang="en-US" sz="4800" dirty="0" smtClean="0">
                <a:solidFill>
                  <a:schemeClr val="bg1"/>
                </a:solidFill>
                <a:latin typeface="Freestyle Script" panose="030804020302050B0404" pitchFamily="66" charset="0"/>
                <a:ea typeface="Helvetica Neue Thin" charset="0"/>
                <a:cs typeface="Helvetica Neue Thin" charset="0"/>
              </a:rPr>
              <a:t> </a:t>
            </a:r>
            <a:r>
              <a:rPr lang="en-US" sz="5400" b="1" dirty="0" smtClean="0">
                <a:latin typeface="Freestyle Script" panose="030804020302050B0404" pitchFamily="66" charset="0"/>
                <a:ea typeface="Helvetica Neue Thin" charset="0"/>
                <a:cs typeface="Helvetica Neue Thin" charset="0"/>
              </a:rPr>
              <a:t>BEEF BRANDING –”GO-TO-MARKET”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739765"/>
            <a:ext cx="8735876" cy="5378469"/>
          </a:xfrm>
          <a:prstGeom prst="rect">
            <a:avLst/>
          </a:prstGeom>
        </p:spPr>
      </p:pic>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118235"/>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488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9897" y="932432"/>
            <a:ext cx="10585268" cy="1626465"/>
          </a:xfrm>
        </p:spPr>
        <p:txBody>
          <a:bodyPr>
            <a:noAutofit/>
          </a:bodyPr>
          <a:lstStyle/>
          <a:p>
            <a:r>
              <a:rPr lang="en-CA" sz="4000" b="1" dirty="0" smtClean="0">
                <a:solidFill>
                  <a:srgbClr val="FF0000"/>
                </a:solidFill>
                <a:latin typeface="Bradley Hand ITC" panose="03070402050302030203" pitchFamily="66" charset="0"/>
              </a:rPr>
              <a:t>WILL BRAND IDENTITY = </a:t>
            </a:r>
            <a:br>
              <a:rPr lang="en-CA" sz="4000" b="1" dirty="0" smtClean="0">
                <a:solidFill>
                  <a:srgbClr val="FF0000"/>
                </a:solidFill>
                <a:latin typeface="Bradley Hand ITC" panose="03070402050302030203" pitchFamily="66" charset="0"/>
              </a:rPr>
            </a:br>
            <a:r>
              <a:rPr lang="en-CA" sz="4000" b="1" dirty="0" smtClean="0">
                <a:solidFill>
                  <a:srgbClr val="FF0000"/>
                </a:solidFill>
                <a:latin typeface="Bradley Hand ITC" panose="03070402050302030203" pitchFamily="66" charset="0"/>
              </a:rPr>
              <a:t>BRAND LOYALTY?</a:t>
            </a:r>
            <a:endParaRPr lang="en-CA" sz="4000" b="1" dirty="0">
              <a:solidFill>
                <a:srgbClr val="FF0000"/>
              </a:solidFill>
              <a:latin typeface="Bradley Hand ITC" panose="03070402050302030203" pitchFamily="66" charset="0"/>
            </a:endParaRPr>
          </a:p>
        </p:txBody>
      </p:sp>
      <p:pic>
        <p:nvPicPr>
          <p:cNvPr id="5" name="Picture 4" descr="noun_4199.png"/>
          <p:cNvPicPr>
            <a:picLocks noChangeAspect="1"/>
          </p:cNvPicPr>
          <p:nvPr/>
        </p:nvPicPr>
        <p:blipFill>
          <a:blip r:embed="rId2"/>
          <a:stretch>
            <a:fillRect/>
          </a:stretch>
        </p:blipFill>
        <p:spPr>
          <a:xfrm>
            <a:off x="6267469" y="1105610"/>
            <a:ext cx="5031901" cy="5031901"/>
          </a:xfrm>
          <a:prstGeom prst="rect">
            <a:avLst/>
          </a:prstGeom>
        </p:spPr>
      </p:pic>
      <p:sp>
        <p:nvSpPr>
          <p:cNvPr id="25" name="Rectangle 2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0" y="6137511"/>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305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8856" y="1009691"/>
            <a:ext cx="5384801" cy="5032829"/>
          </a:xfrm>
        </p:spPr>
        <p:txBody>
          <a:bodyPr>
            <a:normAutofit fontScale="77500" lnSpcReduction="20000"/>
          </a:bodyPr>
          <a:lstStyle/>
          <a:p>
            <a:pPr marL="0" indent="0" algn="ctr">
              <a:buNone/>
            </a:pPr>
            <a:r>
              <a:rPr lang="en-CA" sz="3600" dirty="0">
                <a:latin typeface="+mj-lt"/>
              </a:rPr>
              <a:t>A</a:t>
            </a:r>
            <a:r>
              <a:rPr lang="en-CA" sz="3600" dirty="0" smtClean="0">
                <a:latin typeface="+mj-lt"/>
              </a:rPr>
              <a:t>n </a:t>
            </a:r>
            <a:r>
              <a:rPr lang="en-CA" sz="3600" dirty="0">
                <a:latin typeface="+mj-lt"/>
              </a:rPr>
              <a:t>expression and reflection </a:t>
            </a:r>
            <a:r>
              <a:rPr lang="en-CA" sz="3600" dirty="0" smtClean="0">
                <a:latin typeface="+mj-lt"/>
              </a:rPr>
              <a:t>of </a:t>
            </a:r>
            <a:r>
              <a:rPr lang="en-CA" sz="3600" dirty="0">
                <a:latin typeface="+mj-lt"/>
              </a:rPr>
              <a:t>culture, character</a:t>
            </a:r>
            <a:r>
              <a:rPr lang="en-CA" sz="3600" dirty="0" smtClean="0">
                <a:latin typeface="+mj-lt"/>
              </a:rPr>
              <a:t>, ethics, values, personality – DNA of the very the </a:t>
            </a:r>
            <a:r>
              <a:rPr lang="en-CA" sz="3600" dirty="0">
                <a:latin typeface="+mj-lt"/>
              </a:rPr>
              <a:t>products and services </a:t>
            </a:r>
            <a:r>
              <a:rPr lang="en-CA" sz="3600" dirty="0" smtClean="0">
                <a:latin typeface="+mj-lt"/>
              </a:rPr>
              <a:t>offered is </a:t>
            </a:r>
          </a:p>
          <a:p>
            <a:pPr marL="0" indent="0" algn="ctr">
              <a:buNone/>
            </a:pPr>
            <a:r>
              <a:rPr lang="en-CA" sz="3600" u="sng" dirty="0" smtClean="0">
                <a:latin typeface="+mj-lt"/>
              </a:rPr>
              <a:t>BRAND IDENTITY</a:t>
            </a:r>
          </a:p>
          <a:p>
            <a:pPr marL="0" indent="0" algn="ctr">
              <a:buNone/>
            </a:pPr>
            <a:endParaRPr lang="en-CA" sz="3600" dirty="0">
              <a:latin typeface="+mj-lt"/>
            </a:endParaRPr>
          </a:p>
          <a:p>
            <a:pPr marL="0" indent="0" algn="ctr">
              <a:buNone/>
            </a:pPr>
            <a:r>
              <a:rPr lang="en-CA" sz="3600" dirty="0">
                <a:latin typeface="+mj-lt"/>
              </a:rPr>
              <a:t>I</a:t>
            </a:r>
            <a:r>
              <a:rPr lang="en-CA" sz="3600" dirty="0" smtClean="0">
                <a:latin typeface="+mj-lt"/>
              </a:rPr>
              <a:t>nspiring </a:t>
            </a:r>
            <a:r>
              <a:rPr lang="en-CA" sz="3600" dirty="0">
                <a:latin typeface="+mj-lt"/>
              </a:rPr>
              <a:t>trust with </a:t>
            </a:r>
            <a:r>
              <a:rPr lang="en-CA" sz="3600" dirty="0" smtClean="0">
                <a:latin typeface="+mj-lt"/>
              </a:rPr>
              <a:t>employees, the communities in which we work/live, suppliers, customers and more over, </a:t>
            </a:r>
          </a:p>
          <a:p>
            <a:pPr marL="0" indent="0" algn="ctr">
              <a:buNone/>
            </a:pPr>
            <a:r>
              <a:rPr lang="en-CA" sz="3600" u="sng" dirty="0" smtClean="0">
                <a:latin typeface="+mj-lt"/>
              </a:rPr>
              <a:t>CONSUMERS</a:t>
            </a:r>
          </a:p>
          <a:p>
            <a:pPr marL="0" indent="0" algn="ctr">
              <a:buNone/>
            </a:pPr>
            <a:endParaRPr lang="en-CA" sz="3600" dirty="0">
              <a:latin typeface="+mj-lt"/>
            </a:endParaRPr>
          </a:p>
          <a:p>
            <a:pPr marL="0" indent="0" algn="ctr">
              <a:buNone/>
            </a:pPr>
            <a:r>
              <a:rPr lang="en-CA" sz="3600" dirty="0" smtClean="0">
                <a:latin typeface="+mj-lt"/>
              </a:rPr>
              <a:t>Only through trust can there be </a:t>
            </a:r>
          </a:p>
          <a:p>
            <a:pPr marL="0" indent="0" algn="ctr">
              <a:buNone/>
            </a:pPr>
            <a:r>
              <a:rPr lang="en-CA" sz="3600" u="sng" dirty="0" smtClean="0">
                <a:latin typeface="+mj-lt"/>
              </a:rPr>
              <a:t>BRAND LOYALTY</a:t>
            </a:r>
            <a:endParaRPr lang="en-CA" sz="3600" u="sng"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3" y="908092"/>
            <a:ext cx="6037944" cy="5032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515" y="611713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52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0726" y="956796"/>
            <a:ext cx="5086831" cy="629011"/>
          </a:xfrm>
        </p:spPr>
        <p:txBody>
          <a:bodyPr>
            <a:noAutofit/>
          </a:bodyPr>
          <a:lstStyle/>
          <a:p>
            <a:pPr algn="ctr" eaLnBrk="1" hangingPunct="1"/>
            <a:r>
              <a:rPr lang="en-US" sz="4765" b="1" dirty="0">
                <a:ea typeface="MS PGothic" pitchFamily="34" charset="-128"/>
              </a:rPr>
              <a:t>Consumer </a:t>
            </a:r>
            <a:r>
              <a:rPr lang="en-US" sz="4765" b="1" dirty="0" smtClean="0">
                <a:ea typeface="MS PGothic" pitchFamily="34" charset="-128"/>
              </a:rPr>
              <a:t>Behavior</a:t>
            </a:r>
            <a:endParaRPr lang="en-US" sz="4765" b="1" dirty="0">
              <a:ea typeface="MS PGothic" pitchFamily="34" charset="-128"/>
            </a:endParaRPr>
          </a:p>
        </p:txBody>
      </p:sp>
      <p:sp>
        <p:nvSpPr>
          <p:cNvPr id="16387" name="Rectangle 3"/>
          <p:cNvSpPr>
            <a:spLocks noGrp="1" noChangeArrowheads="1"/>
          </p:cNvSpPr>
          <p:nvPr>
            <p:ph type="body" idx="1"/>
          </p:nvPr>
        </p:nvSpPr>
        <p:spPr>
          <a:xfrm>
            <a:off x="1350468" y="2006590"/>
            <a:ext cx="4106904" cy="4020884"/>
          </a:xfrm>
        </p:spPr>
        <p:txBody>
          <a:bodyPr>
            <a:normAutofit fontScale="70000" lnSpcReduction="20000"/>
          </a:bodyPr>
          <a:lstStyle/>
          <a:p>
            <a:pPr algn="ctr" eaLnBrk="1" hangingPunct="1">
              <a:lnSpc>
                <a:spcPct val="90000"/>
              </a:lnSpc>
              <a:buFont typeface="Wingdings" pitchFamily="2" charset="2"/>
              <a:buNone/>
            </a:pPr>
            <a:r>
              <a:rPr lang="en-US" sz="2330" dirty="0">
                <a:solidFill>
                  <a:schemeClr val="tx2">
                    <a:lumMod val="50000"/>
                  </a:schemeClr>
                </a:solidFill>
              </a:rPr>
              <a:t>Recognition of </a:t>
            </a:r>
            <a:r>
              <a:rPr lang="en-US" sz="2330" dirty="0" smtClean="0">
                <a:solidFill>
                  <a:schemeClr val="tx2">
                    <a:lumMod val="50000"/>
                  </a:schemeClr>
                </a:solidFill>
              </a:rPr>
              <a:t>“Need/Desire” </a:t>
            </a:r>
            <a:r>
              <a:rPr lang="en-US" sz="2330" dirty="0">
                <a:solidFill>
                  <a:schemeClr val="tx2">
                    <a:lumMod val="50000"/>
                  </a:schemeClr>
                </a:solidFill>
              </a:rPr>
              <a:t>for Beef</a:t>
            </a: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a:solidFill>
                  <a:schemeClr val="tx2">
                    <a:lumMod val="50000"/>
                  </a:schemeClr>
                </a:solidFill>
              </a:rPr>
              <a:t>Decision to </a:t>
            </a:r>
            <a:r>
              <a:rPr lang="en-US" sz="2330" dirty="0" smtClean="0">
                <a:solidFill>
                  <a:schemeClr val="tx2">
                    <a:lumMod val="50000"/>
                  </a:schemeClr>
                </a:solidFill>
              </a:rPr>
              <a:t>Purchase/Consume </a:t>
            </a:r>
            <a:r>
              <a:rPr lang="en-US" sz="2330" dirty="0">
                <a:solidFill>
                  <a:schemeClr val="tx2">
                    <a:lumMod val="50000"/>
                  </a:schemeClr>
                </a:solidFill>
              </a:rPr>
              <a:t>Beef</a:t>
            </a: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a:solidFill>
                  <a:schemeClr val="tx2">
                    <a:lumMod val="50000"/>
                  </a:schemeClr>
                </a:solidFill>
              </a:rPr>
              <a:t>Evaluation of Alternatives (</a:t>
            </a:r>
            <a:r>
              <a:rPr lang="en-US" sz="2330" dirty="0" smtClean="0">
                <a:solidFill>
                  <a:schemeClr val="tx2">
                    <a:lumMod val="50000"/>
                  </a:schemeClr>
                </a:solidFill>
              </a:rPr>
              <a:t>Store/Restaurant)</a:t>
            </a:r>
            <a:endParaRPr lang="en-US" sz="2330" dirty="0">
              <a:solidFill>
                <a:schemeClr val="tx2">
                  <a:lumMod val="50000"/>
                </a:schemeClr>
              </a:solidFill>
            </a:endParaRP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smtClean="0">
                <a:solidFill>
                  <a:schemeClr val="tx2">
                    <a:lumMod val="50000"/>
                  </a:schemeClr>
                </a:solidFill>
              </a:rPr>
              <a:t>Brand/Product/Choice/Selection</a:t>
            </a:r>
            <a:endParaRPr lang="en-US" sz="2330" dirty="0">
              <a:solidFill>
                <a:schemeClr val="tx2">
                  <a:lumMod val="50000"/>
                </a:schemeClr>
              </a:solidFill>
            </a:endParaRP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smtClean="0">
                <a:solidFill>
                  <a:schemeClr val="tx2">
                    <a:lumMod val="50000"/>
                  </a:schemeClr>
                </a:solidFill>
              </a:rPr>
              <a:t>Consumption/Experience/Value Assessment</a:t>
            </a:r>
            <a:endParaRPr lang="en-US" sz="2330" dirty="0">
              <a:solidFill>
                <a:schemeClr val="tx2">
                  <a:lumMod val="50000"/>
                </a:schemeClr>
              </a:solidFill>
            </a:endParaRP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a:solidFill>
                  <a:schemeClr val="tx2">
                    <a:lumMod val="50000"/>
                  </a:schemeClr>
                </a:solidFill>
              </a:rPr>
              <a:t>Emotional </a:t>
            </a:r>
            <a:r>
              <a:rPr lang="en-US" sz="2330" dirty="0" smtClean="0">
                <a:solidFill>
                  <a:schemeClr val="tx2">
                    <a:lumMod val="50000"/>
                  </a:schemeClr>
                </a:solidFill>
              </a:rPr>
              <a:t>Evaluation</a:t>
            </a:r>
            <a:endParaRPr lang="en-US" sz="2330" dirty="0">
              <a:solidFill>
                <a:schemeClr val="tx2">
                  <a:lumMod val="50000"/>
                </a:schemeClr>
              </a:solidFill>
            </a:endParaRP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r>
              <a:rPr lang="en-US" sz="2330" dirty="0">
                <a:solidFill>
                  <a:schemeClr val="tx2">
                    <a:lumMod val="50000"/>
                  </a:schemeClr>
                </a:solidFill>
              </a:rPr>
              <a:t>+/- Demand Cycle</a:t>
            </a:r>
          </a:p>
          <a:p>
            <a:pPr algn="ctr" eaLnBrk="1" hangingPunct="1">
              <a:lnSpc>
                <a:spcPct val="90000"/>
              </a:lnSpc>
              <a:buFont typeface="Wingdings" pitchFamily="2" charset="2"/>
              <a:buNone/>
            </a:pPr>
            <a:endParaRPr lang="en-US" sz="2330" dirty="0">
              <a:solidFill>
                <a:schemeClr val="tx2">
                  <a:lumMod val="50000"/>
                </a:schemeClr>
              </a:solidFill>
            </a:endParaRPr>
          </a:p>
          <a:p>
            <a:pPr algn="ctr" eaLnBrk="1" hangingPunct="1">
              <a:lnSpc>
                <a:spcPct val="90000"/>
              </a:lnSpc>
              <a:buFont typeface="Wingdings" pitchFamily="2" charset="2"/>
              <a:buNone/>
            </a:pPr>
            <a:endParaRPr lang="en-US" sz="2330" dirty="0">
              <a:solidFill>
                <a:schemeClr val="tx2">
                  <a:lumMod val="50000"/>
                </a:schemeClr>
              </a:solidFill>
            </a:endParaRPr>
          </a:p>
        </p:txBody>
      </p:sp>
      <p:sp>
        <p:nvSpPr>
          <p:cNvPr id="4" name="Rectangle 3"/>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rved Left Arrow 6"/>
          <p:cNvSpPr/>
          <p:nvPr/>
        </p:nvSpPr>
        <p:spPr>
          <a:xfrm rot="10800000">
            <a:off x="142583" y="1684560"/>
            <a:ext cx="1457825" cy="4088296"/>
          </a:xfrm>
          <a:prstGeom prst="curved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Curved Left Arrow 7"/>
          <p:cNvSpPr/>
          <p:nvPr/>
        </p:nvSpPr>
        <p:spPr>
          <a:xfrm>
            <a:off x="5188645" y="1802838"/>
            <a:ext cx="1457825" cy="4088296"/>
          </a:xfrm>
          <a:prstGeom prst="curved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 name="Picture 2"/>
          <p:cNvPicPr>
            <a:picLocks noChangeAspect="1"/>
          </p:cNvPicPr>
          <p:nvPr/>
        </p:nvPicPr>
        <p:blipFill>
          <a:blip r:embed="rId3"/>
          <a:stretch>
            <a:fillRect/>
          </a:stretch>
        </p:blipFill>
        <p:spPr>
          <a:xfrm>
            <a:off x="7125443" y="0"/>
            <a:ext cx="5063381" cy="6858000"/>
          </a:xfrm>
          <a:prstGeom prst="rect">
            <a:avLst/>
          </a:prstGeom>
        </p:spPr>
      </p:pic>
      <p:sp>
        <p:nvSpPr>
          <p:cNvPr id="9" name="Oval 8"/>
          <p:cNvSpPr/>
          <p:nvPr/>
        </p:nvSpPr>
        <p:spPr>
          <a:xfrm>
            <a:off x="10043886" y="739765"/>
            <a:ext cx="1915885" cy="1669606"/>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p:cNvSpPr/>
          <p:nvPr/>
        </p:nvSpPr>
        <p:spPr>
          <a:xfrm>
            <a:off x="2409370" y="4747621"/>
            <a:ext cx="2046515" cy="672011"/>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44567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1000"/>
                                        <p:tgtEl>
                                          <p:spTgt spid="16387">
                                            <p:txEl>
                                              <p:pRg st="4" end="4"/>
                                            </p:txEl>
                                          </p:spTgt>
                                        </p:tgtEl>
                                      </p:cBhvr>
                                    </p:animEffect>
                                    <p:anim calcmode="lin" valueType="num">
                                      <p:cBhvr>
                                        <p:cTn id="22"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Effect transition="in" filter="fade">
                                      <p:cBhvr>
                                        <p:cTn id="28" dur="1000"/>
                                        <p:tgtEl>
                                          <p:spTgt spid="16387">
                                            <p:txEl>
                                              <p:pRg st="6" end="6"/>
                                            </p:txEl>
                                          </p:spTgt>
                                        </p:tgtEl>
                                      </p:cBhvr>
                                    </p:animEffect>
                                    <p:anim calcmode="lin" valueType="num">
                                      <p:cBhvr>
                                        <p:cTn id="29"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fade">
                                      <p:cBhvr>
                                        <p:cTn id="35" dur="1000"/>
                                        <p:tgtEl>
                                          <p:spTgt spid="16387">
                                            <p:txEl>
                                              <p:pRg st="8" end="8"/>
                                            </p:txEl>
                                          </p:spTgt>
                                        </p:tgtEl>
                                      </p:cBhvr>
                                    </p:animEffect>
                                    <p:anim calcmode="lin" valueType="num">
                                      <p:cBhvr>
                                        <p:cTn id="36"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6387">
                                            <p:txEl>
                                              <p:pRg st="10" end="10"/>
                                            </p:txEl>
                                          </p:spTgt>
                                        </p:tgtEl>
                                        <p:attrNameLst>
                                          <p:attrName>style.visibility</p:attrName>
                                        </p:attrNameLst>
                                      </p:cBhvr>
                                      <p:to>
                                        <p:strVal val="visible"/>
                                      </p:to>
                                    </p:set>
                                    <p:animEffect transition="in" filter="fade">
                                      <p:cBhvr>
                                        <p:cTn id="42" dur="1000"/>
                                        <p:tgtEl>
                                          <p:spTgt spid="16387">
                                            <p:txEl>
                                              <p:pRg st="10" end="10"/>
                                            </p:txEl>
                                          </p:spTgt>
                                        </p:tgtEl>
                                      </p:cBhvr>
                                    </p:animEffect>
                                    <p:anim calcmode="lin" valueType="num">
                                      <p:cBhvr>
                                        <p:cTn id="43"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6387">
                                            <p:txEl>
                                              <p:pRg st="12" end="12"/>
                                            </p:txEl>
                                          </p:spTgt>
                                        </p:tgtEl>
                                        <p:attrNameLst>
                                          <p:attrName>style.visibility</p:attrName>
                                        </p:attrNameLst>
                                      </p:cBhvr>
                                      <p:to>
                                        <p:strVal val="visible"/>
                                      </p:to>
                                    </p:set>
                                    <p:animEffect transition="in" filter="fade">
                                      <p:cBhvr>
                                        <p:cTn id="49" dur="1000"/>
                                        <p:tgtEl>
                                          <p:spTgt spid="16387">
                                            <p:txEl>
                                              <p:pRg st="12" end="12"/>
                                            </p:txEl>
                                          </p:spTgt>
                                        </p:tgtEl>
                                      </p:cBhvr>
                                    </p:animEffect>
                                    <p:anim calcmode="lin" valueType="num">
                                      <p:cBhvr>
                                        <p:cTn id="50" dur="10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1638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096"/>
            <a:ext cx="12192000" cy="6509187"/>
          </a:xfrm>
          <a:prstGeom prst="rect">
            <a:avLst/>
          </a:prstGeom>
        </p:spPr>
      </p:pic>
      <p:sp>
        <p:nvSpPr>
          <p:cNvPr id="6" name="Oval 5"/>
          <p:cNvSpPr/>
          <p:nvPr/>
        </p:nvSpPr>
        <p:spPr>
          <a:xfrm>
            <a:off x="8464731" y="978281"/>
            <a:ext cx="648787" cy="487247"/>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p:nvPr/>
        </p:nvSpPr>
        <p:spPr>
          <a:xfrm>
            <a:off x="6676572" y="1916665"/>
            <a:ext cx="957942" cy="804089"/>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3" cstate="print"/>
          <a:stretch>
            <a:fillRect/>
          </a:stretch>
        </p:blipFill>
        <p:spPr>
          <a:xfrm>
            <a:off x="7848857" y="2031873"/>
            <a:ext cx="772630" cy="573673"/>
          </a:xfrm>
          <a:prstGeom prst="rect">
            <a:avLst/>
          </a:prstGeom>
        </p:spPr>
      </p:pic>
      <p:pic>
        <p:nvPicPr>
          <p:cNvPr id="9" name="Picture 8"/>
          <p:cNvPicPr>
            <a:picLocks noChangeAspect="1"/>
          </p:cNvPicPr>
          <p:nvPr/>
        </p:nvPicPr>
        <p:blipFill>
          <a:blip r:embed="rId3" cstate="print"/>
          <a:stretch>
            <a:fillRect/>
          </a:stretch>
        </p:blipFill>
        <p:spPr>
          <a:xfrm>
            <a:off x="9322077" y="1030533"/>
            <a:ext cx="560389" cy="416086"/>
          </a:xfrm>
          <a:prstGeom prst="rect">
            <a:avLst/>
          </a:prstGeom>
        </p:spPr>
      </p:pic>
      <p:pic>
        <p:nvPicPr>
          <p:cNvPr id="10" name="Picture 9"/>
          <p:cNvPicPr>
            <a:picLocks noChangeAspect="1"/>
          </p:cNvPicPr>
          <p:nvPr/>
        </p:nvPicPr>
        <p:blipFill>
          <a:blip r:embed="rId4"/>
          <a:stretch>
            <a:fillRect/>
          </a:stretch>
        </p:blipFill>
        <p:spPr>
          <a:xfrm>
            <a:off x="10091025" y="1002374"/>
            <a:ext cx="985719" cy="444245"/>
          </a:xfrm>
          <a:prstGeom prst="rect">
            <a:avLst/>
          </a:prstGeom>
        </p:spPr>
      </p:pic>
      <p:pic>
        <p:nvPicPr>
          <p:cNvPr id="2" name="Picture 1"/>
          <p:cNvPicPr>
            <a:picLocks noChangeAspect="1"/>
          </p:cNvPicPr>
          <p:nvPr/>
        </p:nvPicPr>
        <p:blipFill>
          <a:blip r:embed="rId5"/>
          <a:stretch>
            <a:fillRect/>
          </a:stretch>
        </p:blipFill>
        <p:spPr>
          <a:xfrm>
            <a:off x="9666514" y="6518284"/>
            <a:ext cx="2430207" cy="339716"/>
          </a:xfrm>
          <a:prstGeom prst="rect">
            <a:avLst/>
          </a:prstGeom>
        </p:spPr>
      </p:pic>
    </p:spTree>
    <p:extLst>
      <p:ext uri="{BB962C8B-B14F-4D97-AF65-F5344CB8AC3E}">
        <p14:creationId xmlns:p14="http://schemas.microsoft.com/office/powerpoint/2010/main" val="423014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Oval 4"/>
          <p:cNvSpPr/>
          <p:nvPr/>
        </p:nvSpPr>
        <p:spPr>
          <a:xfrm>
            <a:off x="9579427" y="420914"/>
            <a:ext cx="769258" cy="672011"/>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p:nvPr/>
        </p:nvSpPr>
        <p:spPr>
          <a:xfrm>
            <a:off x="8566329" y="3194593"/>
            <a:ext cx="766356" cy="672011"/>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p:nvPr/>
        </p:nvSpPr>
        <p:spPr>
          <a:xfrm>
            <a:off x="6081486" y="2171336"/>
            <a:ext cx="766356" cy="672011"/>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p:nvPr/>
        </p:nvSpPr>
        <p:spPr>
          <a:xfrm>
            <a:off x="4669243" y="5248365"/>
            <a:ext cx="766356" cy="672011"/>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p:nvPicPr>
        <p:blipFill>
          <a:blip r:embed="rId3"/>
          <a:stretch>
            <a:fillRect/>
          </a:stretch>
        </p:blipFill>
        <p:spPr>
          <a:xfrm>
            <a:off x="8775293" y="1477553"/>
            <a:ext cx="1114783" cy="502412"/>
          </a:xfrm>
          <a:prstGeom prst="rect">
            <a:avLst/>
          </a:prstGeom>
        </p:spPr>
      </p:pic>
      <p:pic>
        <p:nvPicPr>
          <p:cNvPr id="10" name="Picture 9"/>
          <p:cNvPicPr>
            <a:picLocks noChangeAspect="1"/>
          </p:cNvPicPr>
          <p:nvPr/>
        </p:nvPicPr>
        <p:blipFill>
          <a:blip r:embed="rId4" cstate="print"/>
          <a:stretch>
            <a:fillRect/>
          </a:stretch>
        </p:blipFill>
        <p:spPr>
          <a:xfrm>
            <a:off x="9505197" y="3237418"/>
            <a:ext cx="789715" cy="586359"/>
          </a:xfrm>
          <a:prstGeom prst="rect">
            <a:avLst/>
          </a:prstGeom>
        </p:spPr>
      </p:pic>
      <p:pic>
        <p:nvPicPr>
          <p:cNvPr id="11" name="Picture 10"/>
          <p:cNvPicPr>
            <a:picLocks noChangeAspect="1"/>
          </p:cNvPicPr>
          <p:nvPr/>
        </p:nvPicPr>
        <p:blipFill>
          <a:blip r:embed="rId5"/>
          <a:stretch>
            <a:fillRect/>
          </a:stretch>
        </p:blipFill>
        <p:spPr>
          <a:xfrm>
            <a:off x="10477425" y="420914"/>
            <a:ext cx="792917" cy="723538"/>
          </a:xfrm>
          <a:prstGeom prst="rect">
            <a:avLst/>
          </a:prstGeom>
        </p:spPr>
      </p:pic>
    </p:spTree>
    <p:extLst>
      <p:ext uri="{BB962C8B-B14F-4D97-AF65-F5344CB8AC3E}">
        <p14:creationId xmlns:p14="http://schemas.microsoft.com/office/powerpoint/2010/main" val="9872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94" y="741876"/>
            <a:ext cx="9233105" cy="5367372"/>
          </a:xfrm>
          <a:prstGeom prst="rect">
            <a:avLst/>
          </a:prstGeom>
        </p:spPr>
      </p:pic>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77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01537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493" y="914400"/>
            <a:ext cx="7323299" cy="4922520"/>
          </a:xfrm>
          <a:prstGeom prst="rect">
            <a:avLst/>
          </a:prstGeom>
        </p:spPr>
      </p:pic>
    </p:spTree>
    <p:extLst>
      <p:ext uri="{BB962C8B-B14F-4D97-AF65-F5344CB8AC3E}">
        <p14:creationId xmlns:p14="http://schemas.microsoft.com/office/powerpoint/2010/main" val="825897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69" y="807433"/>
            <a:ext cx="6909077" cy="1325563"/>
          </a:xfrm>
        </p:spPr>
        <p:txBody>
          <a:bodyPr>
            <a:normAutofit/>
          </a:bodyPr>
          <a:lstStyle/>
          <a:p>
            <a:r>
              <a:rPr lang="en-CA" dirty="0" smtClean="0"/>
              <a:t>Branding – Beyond the Box</a:t>
            </a:r>
            <a:br>
              <a:rPr lang="en-CA" dirty="0" smtClean="0"/>
            </a:br>
            <a:r>
              <a:rPr lang="en-CA" dirty="0" smtClean="0"/>
              <a:t>“Go….</a:t>
            </a:r>
            <a:r>
              <a:rPr lang="en-CA" u="sng" dirty="0" smtClean="0"/>
              <a:t>NO</a:t>
            </a:r>
            <a:r>
              <a:rPr lang="en-CA" dirty="0" smtClean="0"/>
              <a:t>…Go”</a:t>
            </a:r>
            <a:endParaRPr lang="en-CA" dirty="0"/>
          </a:p>
        </p:txBody>
      </p:sp>
      <p:sp>
        <p:nvSpPr>
          <p:cNvPr id="3" name="Content Placeholder 2"/>
          <p:cNvSpPr>
            <a:spLocks noGrp="1"/>
          </p:cNvSpPr>
          <p:nvPr>
            <p:ph idx="1"/>
          </p:nvPr>
        </p:nvSpPr>
        <p:spPr>
          <a:xfrm>
            <a:off x="178469" y="2302408"/>
            <a:ext cx="7181134" cy="3566160"/>
          </a:xfrm>
        </p:spPr>
        <p:txBody>
          <a:bodyPr>
            <a:normAutofit fontScale="70000" lnSpcReduction="20000"/>
          </a:bodyPr>
          <a:lstStyle/>
          <a:p>
            <a:pPr>
              <a:buFont typeface="Wingdings" panose="05000000000000000000" pitchFamily="2" charset="2"/>
              <a:buChar char="ü"/>
            </a:pPr>
            <a:r>
              <a:rPr lang="en-CA" sz="2600" b="1" dirty="0" smtClean="0"/>
              <a:t>Authentic - </a:t>
            </a:r>
            <a:r>
              <a:rPr lang="en-CA" sz="2600" dirty="0" smtClean="0"/>
              <a:t>genuine</a:t>
            </a:r>
            <a:r>
              <a:rPr lang="en-CA" sz="2600" dirty="0"/>
              <a:t>, bona fide mean being actually </a:t>
            </a:r>
            <a:r>
              <a:rPr lang="en-CA" sz="2600" dirty="0" smtClean="0"/>
              <a:t>and </a:t>
            </a:r>
            <a:r>
              <a:rPr lang="en-CA" sz="2600" dirty="0"/>
              <a:t>exactly what is </a:t>
            </a:r>
            <a:r>
              <a:rPr lang="en-CA" sz="2600" dirty="0" smtClean="0"/>
              <a:t>claimed.  Implies </a:t>
            </a:r>
            <a:r>
              <a:rPr lang="en-CA" sz="2600" dirty="0"/>
              <a:t>being fully </a:t>
            </a:r>
            <a:r>
              <a:rPr lang="en-CA" sz="2600" dirty="0" smtClean="0"/>
              <a:t>trustworthy.</a:t>
            </a:r>
          </a:p>
          <a:p>
            <a:pPr>
              <a:buFont typeface="Wingdings" panose="05000000000000000000" pitchFamily="2" charset="2"/>
              <a:buChar char="ü"/>
            </a:pPr>
            <a:endParaRPr lang="en-CA" sz="2600" dirty="0" smtClean="0"/>
          </a:p>
          <a:p>
            <a:pPr>
              <a:buFont typeface="Wingdings" panose="05000000000000000000" pitchFamily="2" charset="2"/>
              <a:buChar char="ü"/>
            </a:pPr>
            <a:r>
              <a:rPr lang="en-CA" sz="2600" b="1" dirty="0" smtClean="0"/>
              <a:t>Transparent - </a:t>
            </a:r>
            <a:r>
              <a:rPr lang="en-CA" sz="2600" dirty="0" smtClean="0"/>
              <a:t>implies </a:t>
            </a:r>
            <a:r>
              <a:rPr lang="en-CA" sz="2600" dirty="0"/>
              <a:t>openness, communication, and accountability. </a:t>
            </a:r>
            <a:r>
              <a:rPr lang="en-CA" sz="2600" dirty="0" smtClean="0"/>
              <a:t> It </a:t>
            </a:r>
            <a:r>
              <a:rPr lang="en-CA" sz="2600" dirty="0"/>
              <a:t>has been defined simply as </a:t>
            </a:r>
            <a:r>
              <a:rPr lang="en-CA" sz="2600" dirty="0" smtClean="0"/>
              <a:t>the </a:t>
            </a:r>
            <a:r>
              <a:rPr lang="en-CA" sz="2600" dirty="0"/>
              <a:t>perceived quality of intentionally shared </a:t>
            </a:r>
            <a:r>
              <a:rPr lang="en-CA" sz="2600" dirty="0" smtClean="0"/>
              <a:t>information.</a:t>
            </a:r>
          </a:p>
          <a:p>
            <a:pPr>
              <a:buFont typeface="Wingdings" panose="05000000000000000000" pitchFamily="2" charset="2"/>
              <a:buChar char="ü"/>
            </a:pPr>
            <a:endParaRPr lang="en-CA" sz="2600" dirty="0" smtClean="0"/>
          </a:p>
          <a:p>
            <a:pPr>
              <a:buFont typeface="Wingdings" panose="05000000000000000000" pitchFamily="2" charset="2"/>
              <a:buChar char="ü"/>
            </a:pPr>
            <a:r>
              <a:rPr lang="en-CA" sz="2600" b="1" dirty="0" smtClean="0"/>
              <a:t>Sustainable - </a:t>
            </a:r>
            <a:r>
              <a:rPr lang="en-CA" sz="2000" dirty="0"/>
              <a:t>A </a:t>
            </a:r>
            <a:r>
              <a:rPr lang="en-CA" sz="2000" b="1" dirty="0"/>
              <a:t>sustainable</a:t>
            </a:r>
            <a:r>
              <a:rPr lang="en-CA" sz="2000" dirty="0"/>
              <a:t> </a:t>
            </a:r>
            <a:r>
              <a:rPr lang="en-CA" sz="2000" b="1" dirty="0"/>
              <a:t>food</a:t>
            </a:r>
            <a:r>
              <a:rPr lang="en-CA" sz="2000" dirty="0"/>
              <a:t> system is a collaborative network that integrates several components in order to. enhance a community’s environmental, economic and social well-being.</a:t>
            </a:r>
            <a:endParaRPr lang="en-CA" sz="2600" dirty="0" smtClean="0"/>
          </a:p>
          <a:p>
            <a:pPr>
              <a:buFont typeface="Wingdings" panose="05000000000000000000" pitchFamily="2" charset="2"/>
              <a:buChar char="ü"/>
            </a:pPr>
            <a:endParaRPr lang="en-CA" sz="2600" dirty="0" smtClean="0"/>
          </a:p>
          <a:p>
            <a:pPr>
              <a:buFont typeface="Wingdings" panose="05000000000000000000" pitchFamily="2" charset="2"/>
              <a:buChar char="ü"/>
            </a:pPr>
            <a:r>
              <a:rPr lang="en-CA" sz="2600" b="1" dirty="0" smtClean="0"/>
              <a:t>Local - </a:t>
            </a:r>
            <a:r>
              <a:rPr lang="en-CA" sz="2000" dirty="0"/>
              <a:t>connect food producers and food consumers in the same geographic region; in order to develop more self-reliant and resilient food networks, improve local economies, or for health, environmental, community, or social impact in a particular place.</a:t>
            </a:r>
            <a:endParaRPr lang="en-CA" sz="2600" dirty="0" smtClean="0"/>
          </a:p>
          <a:p>
            <a:endParaRPr lang="en-CA" dirty="0"/>
          </a:p>
        </p:txBody>
      </p:sp>
      <p:sp>
        <p:nvSpPr>
          <p:cNvPr id="4" name="Rectangle 3"/>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886" y="6087013"/>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944" y="2250157"/>
            <a:ext cx="1923141" cy="198346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391" y="4270925"/>
            <a:ext cx="1670694" cy="171060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700" y="4693782"/>
            <a:ext cx="2479146" cy="13322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0982" y="907163"/>
            <a:ext cx="1393682" cy="120785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8100" y="945195"/>
            <a:ext cx="1708828" cy="111834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3148" y="2282420"/>
            <a:ext cx="1974251" cy="1988505"/>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4664" y="4693782"/>
            <a:ext cx="500720" cy="421531"/>
          </a:xfrm>
          <a:prstGeom prst="rect">
            <a:avLst/>
          </a:prstGeom>
        </p:spPr>
      </p:pic>
    </p:spTree>
    <p:extLst>
      <p:ext uri="{BB962C8B-B14F-4D97-AF65-F5344CB8AC3E}">
        <p14:creationId xmlns:p14="http://schemas.microsoft.com/office/powerpoint/2010/main" val="2376570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9000"/>
            <a:ext cx="1618119" cy="7978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5640" y="0"/>
            <a:ext cx="1356359" cy="1808479"/>
          </a:xfrm>
          <a:prstGeom prst="rect">
            <a:avLst/>
          </a:prstGeom>
        </p:spPr>
      </p:pic>
      <p:pic>
        <p:nvPicPr>
          <p:cNvPr id="7" name="Picture 6"/>
          <p:cNvPicPr>
            <a:picLocks noChangeAspect="1"/>
          </p:cNvPicPr>
          <p:nvPr/>
        </p:nvPicPr>
        <p:blipFill>
          <a:blip r:embed="rId5"/>
          <a:stretch>
            <a:fillRect/>
          </a:stretch>
        </p:blipFill>
        <p:spPr>
          <a:xfrm>
            <a:off x="5278201" y="335887"/>
            <a:ext cx="1579135" cy="811698"/>
          </a:xfrm>
          <a:prstGeom prst="rect">
            <a:avLst/>
          </a:prstGeom>
        </p:spPr>
      </p:pic>
      <p:pic>
        <p:nvPicPr>
          <p:cNvPr id="9" name="Picture 2"/>
          <p:cNvPicPr>
            <a:picLocks noChangeAspect="1" noChangeArrowheads="1"/>
          </p:cNvPicPr>
          <p:nvPr/>
        </p:nvPicPr>
        <p:blipFill>
          <a:blip r:embed="rId6"/>
          <a:srcRect/>
          <a:stretch>
            <a:fillRect/>
          </a:stretch>
        </p:blipFill>
        <p:spPr bwMode="auto">
          <a:xfrm>
            <a:off x="7061514" y="365778"/>
            <a:ext cx="1939499" cy="704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76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69" y="807433"/>
            <a:ext cx="5831659" cy="1325563"/>
          </a:xfrm>
        </p:spPr>
        <p:txBody>
          <a:bodyPr>
            <a:normAutofit/>
          </a:bodyPr>
          <a:lstStyle/>
          <a:p>
            <a:r>
              <a:rPr lang="en-CA" dirty="0" smtClean="0"/>
              <a:t>Branding –</a:t>
            </a:r>
            <a:r>
              <a:rPr lang="en-CA" dirty="0"/>
              <a:t> </a:t>
            </a:r>
            <a:r>
              <a:rPr lang="en-CA" dirty="0" smtClean="0"/>
              <a:t>Know the Story/Check the Facts…</a:t>
            </a:r>
            <a:endParaRPr lang="en-CA" dirty="0"/>
          </a:p>
        </p:txBody>
      </p:sp>
      <p:sp>
        <p:nvSpPr>
          <p:cNvPr id="3" name="Content Placeholder 2"/>
          <p:cNvSpPr>
            <a:spLocks noGrp="1"/>
          </p:cNvSpPr>
          <p:nvPr>
            <p:ph idx="1"/>
          </p:nvPr>
        </p:nvSpPr>
        <p:spPr>
          <a:xfrm>
            <a:off x="178469" y="2302408"/>
            <a:ext cx="7181134" cy="3566160"/>
          </a:xfrm>
        </p:spPr>
        <p:txBody>
          <a:bodyPr>
            <a:normAutofit/>
          </a:bodyPr>
          <a:lstStyle/>
          <a:p>
            <a:pPr>
              <a:buFont typeface="Wingdings" panose="05000000000000000000" pitchFamily="2" charset="2"/>
              <a:buChar char="ü"/>
            </a:pPr>
            <a:r>
              <a:rPr lang="en-CA" sz="2400" b="1" dirty="0" smtClean="0"/>
              <a:t>Know the FULL story – </a:t>
            </a:r>
            <a:r>
              <a:rPr lang="en-CA" sz="2400" dirty="0" smtClean="0"/>
              <a:t>from farm to fork as it is often said provides an amazing story – do you know the details of every chapter?</a:t>
            </a:r>
          </a:p>
          <a:p>
            <a:pPr>
              <a:buFont typeface="Wingdings" panose="05000000000000000000" pitchFamily="2" charset="2"/>
              <a:buChar char="ü"/>
            </a:pPr>
            <a:r>
              <a:rPr lang="en-CA" sz="2400" b="1" dirty="0" smtClean="0"/>
              <a:t>Know your supplier – </a:t>
            </a:r>
            <a:r>
              <a:rPr lang="en-CA" sz="2400" dirty="0" smtClean="0"/>
              <a:t>go beyond the box, look past the packaging and know your brands intimately from inputs to people, to processes, to the promise.</a:t>
            </a:r>
          </a:p>
          <a:p>
            <a:pPr>
              <a:buFont typeface="Wingdings" panose="05000000000000000000" pitchFamily="2" charset="2"/>
              <a:buChar char="ü"/>
            </a:pPr>
            <a:r>
              <a:rPr lang="en-CA" sz="2400" b="1" dirty="0" smtClean="0"/>
              <a:t>Educate and train your people – </a:t>
            </a:r>
            <a:r>
              <a:rPr lang="en-CA" sz="2400" dirty="0" smtClean="0"/>
              <a:t>enable ambassadors of your brands.  They need to know the story to share the story.</a:t>
            </a:r>
          </a:p>
          <a:p>
            <a:pPr>
              <a:buFont typeface="Wingdings" panose="05000000000000000000" pitchFamily="2" charset="2"/>
              <a:buChar char="ü"/>
            </a:pPr>
            <a:endParaRPr lang="en-CA" sz="2600" dirty="0" smtClean="0"/>
          </a:p>
          <a:p>
            <a:pPr>
              <a:buFont typeface="Wingdings" panose="05000000000000000000" pitchFamily="2" charset="2"/>
              <a:buChar char="ü"/>
            </a:pPr>
            <a:endParaRPr lang="en-CA" dirty="0"/>
          </a:p>
        </p:txBody>
      </p:sp>
      <p:sp>
        <p:nvSpPr>
          <p:cNvPr id="4" name="Rectangle 3"/>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886" y="6087013"/>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169" y="958210"/>
            <a:ext cx="2038350" cy="198311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076" y="799033"/>
            <a:ext cx="1301974" cy="14119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867" y="2028263"/>
            <a:ext cx="2300646" cy="10077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164" y="2215410"/>
            <a:ext cx="958297" cy="110466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7169" y="4654456"/>
            <a:ext cx="1872615" cy="140446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3014" y="4686400"/>
            <a:ext cx="2160499" cy="137985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1000" y="853507"/>
            <a:ext cx="1362027" cy="1357487"/>
          </a:xfrm>
          <a:prstGeom prst="rect">
            <a:avLst/>
          </a:prstGeom>
        </p:spPr>
      </p:pic>
      <p:pic>
        <p:nvPicPr>
          <p:cNvPr id="22" name="Picture 21"/>
          <p:cNvPicPr>
            <a:picLocks noChangeAspect="1"/>
          </p:cNvPicPr>
          <p:nvPr/>
        </p:nvPicPr>
        <p:blipFill>
          <a:blip r:embed="rId10"/>
          <a:stretch>
            <a:fillRect/>
          </a:stretch>
        </p:blipFill>
        <p:spPr>
          <a:xfrm>
            <a:off x="10182168" y="3152800"/>
            <a:ext cx="1262042" cy="1334383"/>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2867" y="1002073"/>
            <a:ext cx="2300645" cy="888634"/>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37169" y="3051522"/>
            <a:ext cx="1934287" cy="1539999"/>
          </a:xfrm>
          <a:prstGeom prst="rect">
            <a:avLst/>
          </a:prstGeom>
        </p:spPr>
      </p:pic>
    </p:spTree>
    <p:extLst>
      <p:ext uri="{BB962C8B-B14F-4D97-AF65-F5344CB8AC3E}">
        <p14:creationId xmlns:p14="http://schemas.microsoft.com/office/powerpoint/2010/main" val="97661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2132" y="108792"/>
            <a:ext cx="3240360" cy="769441"/>
          </a:xfrm>
          <a:prstGeom prst="rect">
            <a:avLst/>
          </a:prstGeom>
          <a:noFill/>
        </p:spPr>
        <p:txBody>
          <a:bodyPr wrap="square" rtlCol="0">
            <a:spAutoFit/>
          </a:bodyPr>
          <a:lstStyle/>
          <a:p>
            <a:pPr algn="ctr"/>
            <a:r>
              <a:rPr lang="en-CA" sz="4400" b="1" dirty="0">
                <a:solidFill>
                  <a:srgbClr val="FFFFFF"/>
                </a:solidFill>
                <a:latin typeface="Times New Roman" panose="02020603050405020304" pitchFamily="18" charset="0"/>
                <a:cs typeface="Times New Roman" panose="02020603050405020304" pitchFamily="18" charset="0"/>
              </a:rPr>
              <a:t>MISSION</a:t>
            </a:r>
          </a:p>
        </p:txBody>
      </p:sp>
      <p:sp>
        <p:nvSpPr>
          <p:cNvPr id="6" name="TextBox 5"/>
          <p:cNvSpPr txBox="1"/>
          <p:nvPr/>
        </p:nvSpPr>
        <p:spPr>
          <a:xfrm>
            <a:off x="6780076" y="878233"/>
            <a:ext cx="3784472" cy="4247317"/>
          </a:xfrm>
          <a:prstGeom prst="rect">
            <a:avLst/>
          </a:prstGeom>
          <a:noFill/>
        </p:spPr>
        <p:txBody>
          <a:bodyPr wrap="square" rtlCol="0">
            <a:spAutoFit/>
          </a:bodyPr>
          <a:lstStyle/>
          <a:p>
            <a:pPr algn="ctr">
              <a:lnSpc>
                <a:spcPct val="150000"/>
              </a:lnSpc>
            </a:pPr>
            <a:r>
              <a:rPr lang="en-CA" sz="2000" b="1" i="1" dirty="0">
                <a:solidFill>
                  <a:srgbClr val="FFFFFF"/>
                </a:solidFill>
                <a:latin typeface="Times New Roman" panose="02020603050405020304" pitchFamily="18" charset="0"/>
                <a:cs typeface="Times New Roman" panose="02020603050405020304" pitchFamily="18" charset="0"/>
              </a:rPr>
              <a:t>To be the best in all that we do, completely focused on our business, ensuring the best products and services to our customers, a relationship of trust with our suppliers, profitability for our shareholders and the opportunity of a better future for all our team members.</a:t>
            </a:r>
          </a:p>
        </p:txBody>
      </p:sp>
      <p:pic>
        <p:nvPicPr>
          <p:cNvPr id="4" name="Picture 2"/>
          <p:cNvPicPr>
            <a:picLocks noChangeAspect="1" noChangeArrowheads="1"/>
          </p:cNvPicPr>
          <p:nvPr/>
        </p:nvPicPr>
        <p:blipFill>
          <a:blip r:embed="rId3"/>
          <a:srcRect/>
          <a:stretch>
            <a:fillRect/>
          </a:stretch>
        </p:blipFill>
        <p:spPr bwMode="auto">
          <a:xfrm>
            <a:off x="3414536" y="155714"/>
            <a:ext cx="5667729" cy="164931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667002" y="2887051"/>
            <a:ext cx="7162799" cy="2816156"/>
          </a:xfrm>
          <a:prstGeom prst="rect">
            <a:avLst/>
          </a:prstGeom>
        </p:spPr>
        <p:txBody>
          <a:bodyPr wrap="square">
            <a:spAutoFit/>
          </a:bodyPr>
          <a:lstStyle/>
          <a:p>
            <a:pPr algn="ctr">
              <a:lnSpc>
                <a:spcPct val="150000"/>
              </a:lnSpc>
            </a:pPr>
            <a:r>
              <a:rPr lang="en-CA" sz="2000" b="1" dirty="0">
                <a:solidFill>
                  <a:srgbClr val="0070C0"/>
                </a:solidFill>
                <a:latin typeface="Times New Roman" panose="02020603050405020304" pitchFamily="18" charset="0"/>
                <a:cs typeface="Times New Roman" panose="02020603050405020304" pitchFamily="18" charset="0"/>
              </a:rPr>
              <a:t>JBS CANADA ADVANTAGE</a:t>
            </a:r>
          </a:p>
          <a:p>
            <a:pPr algn="ctr">
              <a:lnSpc>
                <a:spcPct val="150000"/>
              </a:lnSpc>
            </a:pPr>
            <a:endParaRPr lang="en-CA" sz="800" b="1" i="1" dirty="0">
              <a:latin typeface="Times New Roman" panose="02020603050405020304" pitchFamily="18" charset="0"/>
              <a:cs typeface="Times New Roman" panose="02020603050405020304" pitchFamily="18" charset="0"/>
            </a:endParaRPr>
          </a:p>
          <a:p>
            <a:pPr algn="ctr">
              <a:lnSpc>
                <a:spcPct val="150000"/>
              </a:lnSpc>
            </a:pPr>
            <a:endParaRPr lang="en-CA" b="1" dirty="0">
              <a:solidFill>
                <a:srgbClr val="0070C0"/>
              </a:solidFill>
              <a:latin typeface="Times New Roman" panose="02020603050405020304" pitchFamily="18" charset="0"/>
              <a:cs typeface="Times New Roman" panose="02020603050405020304" pitchFamily="18" charset="0"/>
            </a:endParaRPr>
          </a:p>
          <a:p>
            <a:pPr algn="ctr">
              <a:lnSpc>
                <a:spcPct val="150000"/>
              </a:lnSpc>
            </a:pPr>
            <a:r>
              <a:rPr lang="en-CA" b="1" dirty="0">
                <a:solidFill>
                  <a:srgbClr val="0070C0"/>
                </a:solidFill>
                <a:latin typeface="Times New Roman" panose="02020603050405020304" pitchFamily="18" charset="0"/>
                <a:cs typeface="Times New Roman" panose="02020603050405020304" pitchFamily="18" charset="0"/>
              </a:rPr>
              <a:t>To be the best in all that we do, completely focused on our business, ensuring the best products and services to our customers, a relationship of trust with our suppliers, profitability for our shareholders and the opportunity of a better future for all our team members.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448" y="2031128"/>
            <a:ext cx="1309709" cy="871552"/>
          </a:xfrm>
          <a:prstGeom prst="rect">
            <a:avLst/>
          </a:prstGeom>
        </p:spPr>
      </p:pic>
      <p:pic>
        <p:nvPicPr>
          <p:cNvPr id="7" name="Picture 6"/>
          <p:cNvPicPr>
            <a:picLocks noChangeAspect="1"/>
          </p:cNvPicPr>
          <p:nvPr/>
        </p:nvPicPr>
        <p:blipFill>
          <a:blip r:embed="rId5"/>
          <a:stretch>
            <a:fillRect/>
          </a:stretch>
        </p:blipFill>
        <p:spPr>
          <a:xfrm>
            <a:off x="5016137" y="3416611"/>
            <a:ext cx="2161903" cy="683984"/>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1894114" y="5894991"/>
            <a:ext cx="8683497" cy="774700"/>
          </a:xfrm>
          <a:prstGeom prst="rect">
            <a:avLst/>
          </a:prstGeom>
          <a:noFill/>
          <a:ln>
            <a:noFill/>
          </a:ln>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10228704" y="5703207"/>
            <a:ext cx="477520" cy="688340"/>
          </a:xfrm>
          <a:prstGeom prst="rect">
            <a:avLst/>
          </a:prstGeom>
        </p:spPr>
      </p:pic>
    </p:spTree>
    <p:extLst>
      <p:ext uri="{BB962C8B-B14F-4D97-AF65-F5344CB8AC3E}">
        <p14:creationId xmlns:p14="http://schemas.microsoft.com/office/powerpoint/2010/main" val="1561778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1547418"/>
            <a:ext cx="5654040" cy="3961842"/>
          </a:xfrm>
          <a:prstGeom prst="rect">
            <a:avLst/>
          </a:prstGeom>
        </p:spPr>
      </p:pic>
      <p:pic>
        <p:nvPicPr>
          <p:cNvPr id="5" name="Picture 4"/>
          <p:cNvPicPr>
            <a:picLocks noChangeAspect="1"/>
          </p:cNvPicPr>
          <p:nvPr/>
        </p:nvPicPr>
        <p:blipFill>
          <a:blip r:embed="rId3" cstate="print"/>
          <a:stretch>
            <a:fillRect/>
          </a:stretch>
        </p:blipFill>
        <p:spPr>
          <a:xfrm>
            <a:off x="6705601" y="1547418"/>
            <a:ext cx="4968240" cy="3588462"/>
          </a:xfrm>
          <a:prstGeom prst="rect">
            <a:avLst/>
          </a:prstGeom>
        </p:spPr>
      </p:pic>
      <p:sp>
        <p:nvSpPr>
          <p:cNvPr id="6" name="Rectangle 5"/>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3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130506"/>
            <a:ext cx="12188825" cy="727493"/>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646097" y="3490306"/>
            <a:ext cx="4463850" cy="2585323"/>
          </a:xfrm>
          <a:prstGeom prst="rect">
            <a:avLst/>
          </a:prstGeom>
          <a:noFill/>
        </p:spPr>
        <p:txBody>
          <a:bodyPr wrap="none" rtlCol="0">
            <a:spAutoFit/>
          </a:bodyPr>
          <a:lstStyle/>
          <a:p>
            <a:pPr algn="ctr"/>
            <a:r>
              <a:rPr lang="en-US" sz="5400" dirty="0" smtClean="0">
                <a:latin typeface="Rockwell"/>
                <a:ea typeface="Helvetica Neue Thin" charset="0"/>
                <a:cs typeface="Rockwell"/>
              </a:rPr>
              <a:t>Brand</a:t>
            </a:r>
          </a:p>
          <a:p>
            <a:pPr algn="ctr"/>
            <a:r>
              <a:rPr lang="en-US" sz="5400" dirty="0" smtClean="0">
                <a:latin typeface="Rockwell"/>
                <a:ea typeface="Helvetica Neue Thin" charset="0"/>
                <a:cs typeface="Rockwell"/>
              </a:rPr>
              <a:t>&amp; </a:t>
            </a:r>
          </a:p>
          <a:p>
            <a:pPr algn="ctr"/>
            <a:r>
              <a:rPr lang="en-US" sz="5400" dirty="0" smtClean="0">
                <a:latin typeface="Rockwell"/>
                <a:ea typeface="Helvetica Neue Thin" charset="0"/>
                <a:cs typeface="Rockwell"/>
              </a:rPr>
              <a:t>Go-to-Market</a:t>
            </a:r>
          </a:p>
        </p:txBody>
      </p:sp>
      <p:sp>
        <p:nvSpPr>
          <p:cNvPr id="44" name="Right Brace 43"/>
          <p:cNvSpPr/>
          <p:nvPr/>
        </p:nvSpPr>
        <p:spPr>
          <a:xfrm rot="5400000">
            <a:off x="5368170" y="-1851363"/>
            <a:ext cx="1019701" cy="9646921"/>
          </a:xfrm>
          <a:prstGeom prst="rightBrace">
            <a:avLst/>
          </a:prstGeom>
          <a:ln>
            <a:solidFill>
              <a:srgbClr val="E9374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 name="Group 9"/>
          <p:cNvGrpSpPr/>
          <p:nvPr/>
        </p:nvGrpSpPr>
        <p:grpSpPr>
          <a:xfrm>
            <a:off x="2557915" y="801507"/>
            <a:ext cx="6496205" cy="1851208"/>
            <a:chOff x="1875585" y="1712202"/>
            <a:chExt cx="3498989" cy="1189080"/>
          </a:xfrm>
        </p:grpSpPr>
        <p:pic>
          <p:nvPicPr>
            <p:cNvPr id="58" name="Picture 57" descr="noun_10486.png"/>
            <p:cNvPicPr>
              <a:picLocks noChangeAspect="1"/>
            </p:cNvPicPr>
            <p:nvPr/>
          </p:nvPicPr>
          <p:blipFill>
            <a:blip r:embed="rId3"/>
            <a:stretch>
              <a:fillRect/>
            </a:stretch>
          </p:blipFill>
          <p:spPr>
            <a:xfrm>
              <a:off x="2006868" y="1734598"/>
              <a:ext cx="696992" cy="696992"/>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768" y="1712202"/>
              <a:ext cx="837620" cy="837620"/>
            </a:xfrm>
            <a:prstGeom prst="rect">
              <a:avLst/>
            </a:prstGeom>
          </p:spPr>
        </p:pic>
        <p:sp>
          <p:nvSpPr>
            <p:cNvPr id="38" name="TextBox 37"/>
            <p:cNvSpPr txBox="1"/>
            <p:nvPr/>
          </p:nvSpPr>
          <p:spPr>
            <a:xfrm>
              <a:off x="1875585" y="2523391"/>
              <a:ext cx="959557" cy="296540"/>
            </a:xfrm>
            <a:prstGeom prst="rect">
              <a:avLst/>
            </a:prstGeom>
            <a:noFill/>
          </p:spPr>
          <p:txBody>
            <a:bodyPr wrap="none" rtlCol="0">
              <a:spAutoFit/>
            </a:bodyPr>
            <a:lstStyle/>
            <a:p>
              <a:pPr algn="ctr"/>
              <a:r>
                <a:rPr lang="en-US" sz="1200" dirty="0" smtClean="0">
                  <a:latin typeface="Rockwell"/>
                  <a:cs typeface="Rockwell"/>
                </a:rPr>
                <a:t>Domestic/Urban</a:t>
              </a:r>
              <a:endParaRPr lang="en-US" sz="1200" dirty="0">
                <a:latin typeface="Rockwell"/>
                <a:cs typeface="Rockwell"/>
              </a:endParaRPr>
            </a:p>
            <a:p>
              <a:pPr algn="ctr"/>
              <a:r>
                <a:rPr lang="en-US" sz="1200" dirty="0">
                  <a:latin typeface="Rockwell"/>
                  <a:cs typeface="Rockwell"/>
                </a:rPr>
                <a:t>Consumers</a:t>
              </a:r>
            </a:p>
          </p:txBody>
        </p:sp>
        <p:sp>
          <p:nvSpPr>
            <p:cNvPr id="39" name="TextBox 38"/>
            <p:cNvSpPr txBox="1"/>
            <p:nvPr/>
          </p:nvSpPr>
          <p:spPr>
            <a:xfrm>
              <a:off x="3183602" y="2624283"/>
              <a:ext cx="960520" cy="276999"/>
            </a:xfrm>
            <a:prstGeom prst="rect">
              <a:avLst/>
            </a:prstGeom>
            <a:noFill/>
          </p:spPr>
          <p:txBody>
            <a:bodyPr wrap="none" rtlCol="0">
              <a:spAutoFit/>
            </a:bodyPr>
            <a:lstStyle/>
            <a:p>
              <a:pPr algn="ctr"/>
              <a:r>
                <a:rPr lang="en-US" sz="1200" dirty="0">
                  <a:latin typeface="Rockwell"/>
                  <a:cs typeface="Rockwell"/>
                </a:rPr>
                <a:t>Millennials</a:t>
              </a:r>
            </a:p>
          </p:txBody>
        </p:sp>
        <p:sp>
          <p:nvSpPr>
            <p:cNvPr id="49" name="TextBox 48"/>
            <p:cNvSpPr txBox="1"/>
            <p:nvPr/>
          </p:nvSpPr>
          <p:spPr>
            <a:xfrm>
              <a:off x="4492582" y="2514348"/>
              <a:ext cx="881992" cy="296540"/>
            </a:xfrm>
            <a:prstGeom prst="rect">
              <a:avLst/>
            </a:prstGeom>
            <a:noFill/>
          </p:spPr>
          <p:txBody>
            <a:bodyPr wrap="none" rtlCol="0">
              <a:spAutoFit/>
            </a:bodyPr>
            <a:lstStyle/>
            <a:p>
              <a:pPr algn="ctr"/>
              <a:r>
                <a:rPr lang="en-US" sz="1200" dirty="0" smtClean="0">
                  <a:latin typeface="Rockwell"/>
                  <a:cs typeface="Rockwell"/>
                </a:rPr>
                <a:t>Emotional/</a:t>
              </a:r>
            </a:p>
            <a:p>
              <a:pPr algn="ctr"/>
              <a:r>
                <a:rPr lang="en-US" sz="1200" dirty="0" smtClean="0">
                  <a:latin typeface="Rockwell"/>
                  <a:cs typeface="Rockwell"/>
                </a:rPr>
                <a:t>Ethics &amp; Values</a:t>
              </a:r>
              <a:endParaRPr lang="en-US" sz="1200" dirty="0">
                <a:latin typeface="Rockwell"/>
                <a:cs typeface="Rockwell"/>
              </a:endParaRPr>
            </a:p>
          </p:txBody>
        </p:sp>
      </p:grpSp>
      <p:sp>
        <p:nvSpPr>
          <p:cNvPr id="33" name="Rectangle 32"/>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20"/>
          <p:cNvGrpSpPr/>
          <p:nvPr/>
        </p:nvGrpSpPr>
        <p:grpSpPr>
          <a:xfrm>
            <a:off x="5371834" y="895860"/>
            <a:ext cx="1012374" cy="1097918"/>
            <a:chOff x="776709" y="4483986"/>
            <a:chExt cx="1174013" cy="1121337"/>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7132">
              <a:off x="1317757" y="4745492"/>
              <a:ext cx="632965" cy="632965"/>
            </a:xfrm>
            <a:prstGeom prst="rect">
              <a:avLst/>
            </a:prstGeom>
          </p:spPr>
        </p:pic>
        <p:pic>
          <p:nvPicPr>
            <p:cNvPr id="56" name="Picture 55"/>
            <p:cNvPicPr>
              <a:picLocks noChangeAspect="1"/>
            </p:cNvPicPr>
            <p:nvPr/>
          </p:nvPicPr>
          <p:blipFill rotWithShape="1">
            <a:blip r:embed="rId6">
              <a:extLst>
                <a:ext uri="{28A0092B-C50C-407E-A947-70E740481C1C}">
                  <a14:useLocalDpi xmlns:a14="http://schemas.microsoft.com/office/drawing/2010/main" val="0"/>
                </a:ext>
              </a:extLst>
            </a:blip>
            <a:srcRect r="33710"/>
            <a:stretch/>
          </p:blipFill>
          <p:spPr>
            <a:xfrm>
              <a:off x="776709" y="4483986"/>
              <a:ext cx="743333" cy="1121337"/>
            </a:xfrm>
            <a:prstGeom prst="rect">
              <a:avLst/>
            </a:prstGeom>
          </p:spPr>
        </p:pic>
      </p:grpSp>
    </p:spTree>
    <p:extLst>
      <p:ext uri="{BB962C8B-B14F-4D97-AF65-F5344CB8AC3E}">
        <p14:creationId xmlns:p14="http://schemas.microsoft.com/office/powerpoint/2010/main" val="2123526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175"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60" y="739765"/>
            <a:ext cx="5657850" cy="5369483"/>
          </a:xfrm>
          <a:prstGeom prst="rect">
            <a:avLst/>
          </a:prstGeom>
        </p:spPr>
      </p:pic>
    </p:spTree>
    <p:extLst>
      <p:ext uri="{BB962C8B-B14F-4D97-AF65-F5344CB8AC3E}">
        <p14:creationId xmlns:p14="http://schemas.microsoft.com/office/powerpoint/2010/main" val="297734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054" y="922058"/>
            <a:ext cx="9512716" cy="778609"/>
          </a:xfrm>
        </p:spPr>
        <p:txBody>
          <a:bodyPr/>
          <a:lstStyle/>
          <a:p>
            <a:r>
              <a:rPr lang="en-CA" dirty="0" smtClean="0"/>
              <a:t>Branding to Domestic/Urban Consumers</a:t>
            </a:r>
            <a:endParaRPr lang="en-CA"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7212" y="3685080"/>
            <a:ext cx="1291903" cy="982910"/>
          </a:xfrm>
        </p:spPr>
      </p:pic>
      <p:pic>
        <p:nvPicPr>
          <p:cNvPr id="4" name="Picture 3" descr="noun_10486.png"/>
          <p:cNvPicPr>
            <a:picLocks noChangeAspect="1"/>
          </p:cNvPicPr>
          <p:nvPr/>
        </p:nvPicPr>
        <p:blipFill>
          <a:blip r:embed="rId3"/>
          <a:stretch>
            <a:fillRect/>
          </a:stretch>
        </p:blipFill>
        <p:spPr>
          <a:xfrm>
            <a:off x="240527" y="663135"/>
            <a:ext cx="1082757" cy="907940"/>
          </a:xfrm>
          <a:prstGeom prst="rect">
            <a:avLst/>
          </a:prstGeom>
        </p:spPr>
      </p:pic>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107835"/>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1648" y="2613324"/>
            <a:ext cx="1291904" cy="1083512"/>
          </a:xfrm>
          <a:prstGeom prst="rect">
            <a:avLst/>
          </a:prstGeom>
        </p:spPr>
      </p:pic>
      <p:sp>
        <p:nvSpPr>
          <p:cNvPr id="9" name="Content Placeholder 2"/>
          <p:cNvSpPr txBox="1">
            <a:spLocks/>
          </p:cNvSpPr>
          <p:nvPr/>
        </p:nvSpPr>
        <p:spPr>
          <a:xfrm>
            <a:off x="563880" y="1750045"/>
            <a:ext cx="9433560" cy="44729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Ø"/>
            </a:pPr>
            <a:r>
              <a:rPr lang="en-CA" dirty="0" smtClean="0"/>
              <a:t>  The brand of beef you ‘commit to offer’ your customer/consumer needs to align with corporate values/ethics</a:t>
            </a:r>
          </a:p>
          <a:p>
            <a:pPr>
              <a:buFont typeface="Wingdings" panose="05000000000000000000" pitchFamily="2" charset="2"/>
              <a:buChar char="Ø"/>
            </a:pPr>
            <a:endParaRPr lang="en-CA" dirty="0" smtClean="0"/>
          </a:p>
          <a:p>
            <a:pPr>
              <a:buFont typeface="Wingdings" panose="05000000000000000000" pitchFamily="2" charset="2"/>
              <a:buChar char="Ø"/>
            </a:pPr>
            <a:r>
              <a:rPr lang="en-CA" dirty="0" smtClean="0"/>
              <a:t>  Really get to know your customer/consumer and ensure you have found the ‘sweet spot’ for authentic and ethical reasons</a:t>
            </a:r>
          </a:p>
          <a:p>
            <a:pPr>
              <a:buFont typeface="Wingdings" panose="05000000000000000000" pitchFamily="2" charset="2"/>
              <a:buChar char="Ø"/>
            </a:pPr>
            <a:endParaRPr lang="en-CA" dirty="0" smtClean="0"/>
          </a:p>
          <a:p>
            <a:pPr>
              <a:buFont typeface="Wingdings" panose="05000000000000000000" pitchFamily="2" charset="2"/>
              <a:buChar char="Ø"/>
            </a:pPr>
            <a:r>
              <a:rPr lang="en-CA" dirty="0" smtClean="0"/>
              <a:t>  Enable your employees/customers/consumers to be the ‘ambassador/advocate’ of your offerings – flyers/features/ads/packaging (really think through celebrity endorsement)</a:t>
            </a:r>
          </a:p>
          <a:p>
            <a:pPr>
              <a:buFont typeface="Wingdings" panose="05000000000000000000" pitchFamily="2" charset="2"/>
              <a:buChar char="Ø"/>
            </a:pPr>
            <a:endParaRPr lang="en-CA" dirty="0" smtClean="0"/>
          </a:p>
          <a:p>
            <a:pPr>
              <a:buFont typeface="Wingdings" panose="05000000000000000000" pitchFamily="2" charset="2"/>
              <a:buChar char="Ø"/>
            </a:pPr>
            <a:r>
              <a:rPr lang="en-CA" dirty="0" smtClean="0"/>
              <a:t>  Resist the temptation of “marketing-to-make-money” - comes back to food integrity</a:t>
            </a:r>
          </a:p>
          <a:p>
            <a:pPr>
              <a:buFont typeface="Wingdings" panose="05000000000000000000" pitchFamily="2" charset="2"/>
              <a:buChar char="Ø"/>
            </a:pPr>
            <a:endParaRPr lang="en-CA" dirty="0" smtClean="0"/>
          </a:p>
          <a:p>
            <a:pPr>
              <a:buFont typeface="Wingdings" panose="05000000000000000000" pitchFamily="2" charset="2"/>
              <a:buChar char="Ø"/>
            </a:pPr>
            <a:r>
              <a:rPr lang="en-CA" dirty="0" smtClean="0"/>
              <a:t>  Embrace the diversity of our Canadian population – talk with your beef supplier about cultural innovation/culinary relevance and provide products/information (e.g. recipes, website interactivity, videos, cooking demonstrations using your product)</a:t>
            </a:r>
          </a:p>
          <a:p>
            <a:endParaRPr lang="en-CA"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212" y="4736385"/>
            <a:ext cx="1289109" cy="1178008"/>
          </a:xfrm>
          <a:prstGeom prst="rect">
            <a:avLst/>
          </a:prstGeom>
        </p:spPr>
      </p:pic>
      <p:pic>
        <p:nvPicPr>
          <p:cNvPr id="13" name="Picture 12"/>
          <p:cNvPicPr>
            <a:picLocks noChangeAspect="1"/>
          </p:cNvPicPr>
          <p:nvPr/>
        </p:nvPicPr>
        <p:blipFill>
          <a:blip r:embed="rId6"/>
          <a:stretch>
            <a:fillRect/>
          </a:stretch>
        </p:blipFill>
        <p:spPr>
          <a:xfrm>
            <a:off x="10631648" y="1098030"/>
            <a:ext cx="1260776" cy="1514966"/>
          </a:xfrm>
          <a:prstGeom prst="rect">
            <a:avLst/>
          </a:prstGeom>
        </p:spPr>
      </p:pic>
    </p:spTree>
    <p:extLst>
      <p:ext uri="{BB962C8B-B14F-4D97-AF65-F5344CB8AC3E}">
        <p14:creationId xmlns:p14="http://schemas.microsoft.com/office/powerpoint/2010/main" val="174006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2-09 at 5.50.55 AM.png"/>
          <p:cNvPicPr>
            <a:picLocks noChangeAspect="1"/>
          </p:cNvPicPr>
          <p:nvPr/>
        </p:nvPicPr>
        <p:blipFill>
          <a:blip r:embed="rId3"/>
          <a:stretch>
            <a:fillRect/>
          </a:stretch>
        </p:blipFill>
        <p:spPr>
          <a:xfrm>
            <a:off x="2649358" y="892959"/>
            <a:ext cx="6799442" cy="5050641"/>
          </a:xfrm>
          <a:prstGeom prst="rect">
            <a:avLst/>
          </a:prstGeom>
        </p:spPr>
      </p:pic>
      <p:sp>
        <p:nvSpPr>
          <p:cNvPr id="6" name="Rectangle 5"/>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66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descr="NG-PG3.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428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752" y="844458"/>
            <a:ext cx="9037320" cy="1325563"/>
          </a:xfrm>
        </p:spPr>
        <p:txBody>
          <a:bodyPr/>
          <a:lstStyle/>
          <a:p>
            <a:r>
              <a:rPr lang="en-CA" dirty="0" smtClean="0"/>
              <a:t>Branding to Emotional/Ethics/Values</a:t>
            </a:r>
            <a:endParaRPr lang="en-CA" dirty="0"/>
          </a:p>
        </p:txBody>
      </p:sp>
      <p:sp>
        <p:nvSpPr>
          <p:cNvPr id="3" name="Content Placeholder 2"/>
          <p:cNvSpPr>
            <a:spLocks noGrp="1"/>
          </p:cNvSpPr>
          <p:nvPr>
            <p:ph idx="1"/>
          </p:nvPr>
        </p:nvSpPr>
        <p:spPr>
          <a:xfrm>
            <a:off x="304800" y="1950431"/>
            <a:ext cx="9143717" cy="3990110"/>
          </a:xfrm>
        </p:spPr>
        <p:txBody>
          <a:bodyPr>
            <a:normAutofit fontScale="92500"/>
          </a:bodyPr>
          <a:lstStyle/>
          <a:p>
            <a:pPr>
              <a:buFont typeface="Wingdings" panose="05000000000000000000" pitchFamily="2" charset="2"/>
              <a:buChar char="ü"/>
            </a:pPr>
            <a:r>
              <a:rPr lang="en-CA" sz="2400" dirty="0" smtClean="0"/>
              <a:t>Invest in &amp; communicate “don’t advertise - INFORM” product health/wellness benefits </a:t>
            </a:r>
            <a:r>
              <a:rPr lang="en-CA" sz="2400" dirty="0"/>
              <a:t>so that </a:t>
            </a:r>
            <a:r>
              <a:rPr lang="en-CA" sz="2400" dirty="0" smtClean="0"/>
              <a:t>your customers/consumers </a:t>
            </a:r>
            <a:r>
              <a:rPr lang="en-CA" sz="2400" dirty="0"/>
              <a:t>know what they’re </a:t>
            </a:r>
            <a:r>
              <a:rPr lang="en-CA" sz="2400" dirty="0" smtClean="0"/>
              <a:t>getting in return for their loyalty to your beef brand/products</a:t>
            </a:r>
          </a:p>
          <a:p>
            <a:pPr marL="0" indent="0">
              <a:buNone/>
            </a:pPr>
            <a:endParaRPr lang="en-CA" sz="2400" dirty="0" smtClean="0"/>
          </a:p>
          <a:p>
            <a:pPr>
              <a:buFont typeface="Wingdings" panose="05000000000000000000" pitchFamily="2" charset="2"/>
              <a:buChar char="ü"/>
            </a:pPr>
            <a:r>
              <a:rPr lang="en-CA" sz="2400" dirty="0" smtClean="0"/>
              <a:t>Communicate &amp; educate “don’t forget” </a:t>
            </a:r>
            <a:r>
              <a:rPr lang="en-CA" sz="2400" dirty="0"/>
              <a:t>the </a:t>
            </a:r>
            <a:r>
              <a:rPr lang="en-CA" sz="2400" dirty="0" smtClean="0"/>
              <a:t>versatility &amp; practicality </a:t>
            </a:r>
            <a:r>
              <a:rPr lang="en-CA" sz="2400" dirty="0"/>
              <a:t>of </a:t>
            </a:r>
            <a:r>
              <a:rPr lang="en-CA" sz="2400" dirty="0" smtClean="0"/>
              <a:t>your beef offerings “how the brand/product fits” = relevance</a:t>
            </a:r>
          </a:p>
          <a:p>
            <a:pPr>
              <a:buFont typeface="Wingdings" panose="05000000000000000000" pitchFamily="2" charset="2"/>
              <a:buChar char="ü"/>
            </a:pPr>
            <a:endParaRPr lang="en-CA" sz="2400" dirty="0" smtClean="0"/>
          </a:p>
          <a:p>
            <a:pPr>
              <a:buFont typeface="Wingdings" panose="05000000000000000000" pitchFamily="2" charset="2"/>
              <a:buChar char="ü"/>
            </a:pPr>
            <a:r>
              <a:rPr lang="en-CA" sz="2400" dirty="0" smtClean="0"/>
              <a:t>Provide a platform and true avenue for your customer/consumer to provide feedback and raise concerns knowing there will be a response – don’t  just sell – provide service – this enhances the ‘emotional’ connection and is a key driver towards ‘trust’ = BRAND LOYALTY</a:t>
            </a:r>
          </a:p>
          <a:p>
            <a:pPr>
              <a:buFont typeface="Wingdings" panose="05000000000000000000" pitchFamily="2" charset="2"/>
              <a:buChar char="ü"/>
            </a:pPr>
            <a:endParaRPr lang="en-CA" sz="2400" dirty="0"/>
          </a:p>
        </p:txBody>
      </p:sp>
      <p:sp>
        <p:nvSpPr>
          <p:cNvPr id="7" name="Rectangle 6"/>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83533"/>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29" y="684690"/>
            <a:ext cx="1555121" cy="130404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445" y="4541318"/>
            <a:ext cx="1891172" cy="139922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1444" y="3088869"/>
            <a:ext cx="1891172" cy="1368743"/>
          </a:xfrm>
          <a:prstGeom prst="rect">
            <a:avLst/>
          </a:prstGeom>
        </p:spPr>
      </p:pic>
      <p:pic>
        <p:nvPicPr>
          <p:cNvPr id="1026" name="Picture 14" descr="http://direct2source.com/images/products/pid18776187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786320" y="987881"/>
            <a:ext cx="2101420" cy="189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01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334" y="814707"/>
            <a:ext cx="6850506" cy="1325563"/>
          </a:xfrm>
        </p:spPr>
        <p:txBody>
          <a:bodyPr/>
          <a:lstStyle/>
          <a:p>
            <a:r>
              <a:rPr lang="en-CA" dirty="0" smtClean="0"/>
              <a:t>Branding to Millennials </a:t>
            </a:r>
            <a:r>
              <a:rPr lang="en-CA" sz="2000" dirty="0" smtClean="0"/>
              <a:t>(avg. 18-33) </a:t>
            </a:r>
            <a:endParaRPr lang="en-CA" sz="2000" dirty="0"/>
          </a:p>
        </p:txBody>
      </p:sp>
      <p:sp>
        <p:nvSpPr>
          <p:cNvPr id="3" name="Content Placeholder 2"/>
          <p:cNvSpPr>
            <a:spLocks noGrp="1"/>
          </p:cNvSpPr>
          <p:nvPr>
            <p:ph idx="1"/>
          </p:nvPr>
        </p:nvSpPr>
        <p:spPr>
          <a:xfrm>
            <a:off x="838200" y="2140270"/>
            <a:ext cx="7787640" cy="3698827"/>
          </a:xfrm>
        </p:spPr>
        <p:txBody>
          <a:bodyPr>
            <a:normAutofit fontScale="77500" lnSpcReduction="20000"/>
          </a:bodyPr>
          <a:lstStyle/>
          <a:p>
            <a:r>
              <a:rPr lang="en-CA" sz="2200" dirty="0" smtClean="0"/>
              <a:t>Research reports this is the group which most often considers themselves “a cook/amateur chef” – some would say “foodie”</a:t>
            </a:r>
          </a:p>
          <a:p>
            <a:r>
              <a:rPr lang="en-CA" sz="2200" dirty="0" smtClean="0"/>
              <a:t>Watch in-store videos about fresh meat (increasing trend in markets such as Asia focused on younger generations)</a:t>
            </a:r>
          </a:p>
          <a:p>
            <a:r>
              <a:rPr lang="en-CA" sz="2200" dirty="0" smtClean="0"/>
              <a:t>Visit websites to review, assess and compare brands/products “again the emotional/value connection”</a:t>
            </a:r>
          </a:p>
          <a:p>
            <a:r>
              <a:rPr lang="en-CA" sz="2200" dirty="0" smtClean="0"/>
              <a:t>Look for/search out on-line recipes – be their go-to source of information &amp; creativity for beef – “most likely to buy an unfamiliar cut if they have a recipe – are increasingly seeking same on meat packaging</a:t>
            </a:r>
          </a:p>
          <a:p>
            <a:r>
              <a:rPr lang="en-CA" sz="2200" dirty="0" smtClean="0"/>
              <a:t>Incorporate a QR code – and ensure information is relevant, factual, cooking instructions, and remains current/creative – videos, quick facts, photos – call can then be shared by this consumer to their friends and family and community “they become advocates of your brands”</a:t>
            </a:r>
          </a:p>
          <a:p>
            <a:r>
              <a:rPr lang="en-CA" sz="2200" dirty="0" smtClean="0"/>
              <a:t>Keep it simple – make it fun – engage them in a ‘conversation’ – they don’t just want to buy your product – they want to experience the product and fit it into their lifestyle and “BRAND LOYALTY BASKET”</a:t>
            </a:r>
          </a:p>
          <a:p>
            <a:endParaRPr lang="en-CA" dirty="0"/>
          </a:p>
        </p:txBody>
      </p:sp>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104430"/>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20"/>
          <p:cNvGrpSpPr/>
          <p:nvPr/>
        </p:nvGrpSpPr>
        <p:grpSpPr>
          <a:xfrm>
            <a:off x="441831" y="774172"/>
            <a:ext cx="1446404" cy="1233432"/>
            <a:chOff x="776709" y="4483986"/>
            <a:chExt cx="1174013" cy="1121337"/>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7132">
              <a:off x="1317757" y="4745492"/>
              <a:ext cx="632965" cy="63296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3710"/>
            <a:stretch/>
          </p:blipFill>
          <p:spPr>
            <a:xfrm>
              <a:off x="776709" y="4483986"/>
              <a:ext cx="743333" cy="1121337"/>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704" y="3488327"/>
            <a:ext cx="2505921" cy="235077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011" y="918688"/>
            <a:ext cx="1821306" cy="2443163"/>
          </a:xfrm>
          <a:prstGeom prst="rect">
            <a:avLst/>
          </a:prstGeom>
        </p:spPr>
      </p:pic>
    </p:spTree>
    <p:extLst>
      <p:ext uri="{BB962C8B-B14F-4D97-AF65-F5344CB8AC3E}">
        <p14:creationId xmlns:p14="http://schemas.microsoft.com/office/powerpoint/2010/main" val="3215238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175"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740" y="739765"/>
            <a:ext cx="8743883" cy="5369483"/>
          </a:xfrm>
          <a:prstGeom prst="rect">
            <a:avLst/>
          </a:prstGeom>
        </p:spPr>
      </p:pic>
      <p:pic>
        <p:nvPicPr>
          <p:cNvPr id="8" name="Picture 7"/>
          <p:cNvPicPr>
            <a:picLocks noChangeAspect="1"/>
          </p:cNvPicPr>
          <p:nvPr/>
        </p:nvPicPr>
        <p:blipFill>
          <a:blip r:embed="rId3"/>
          <a:stretch>
            <a:fillRect/>
          </a:stretch>
        </p:blipFill>
        <p:spPr>
          <a:xfrm>
            <a:off x="1066800" y="929640"/>
            <a:ext cx="1898969" cy="4968239"/>
          </a:xfrm>
          <a:prstGeom prst="rect">
            <a:avLst/>
          </a:prstGeom>
        </p:spPr>
      </p:pic>
      <p:pic>
        <p:nvPicPr>
          <p:cNvPr id="9" name="Picture 8"/>
          <p:cNvPicPr>
            <a:picLocks noChangeAspect="1"/>
          </p:cNvPicPr>
          <p:nvPr/>
        </p:nvPicPr>
        <p:blipFill>
          <a:blip r:embed="rId4"/>
          <a:stretch>
            <a:fillRect/>
          </a:stretch>
        </p:blipFill>
        <p:spPr>
          <a:xfrm>
            <a:off x="8938072" y="951135"/>
            <a:ext cx="2049967" cy="4946744"/>
          </a:xfrm>
          <a:prstGeom prst="rect">
            <a:avLst/>
          </a:prstGeom>
        </p:spPr>
      </p:pic>
    </p:spTree>
    <p:extLst>
      <p:ext uri="{BB962C8B-B14F-4D97-AF65-F5344CB8AC3E}">
        <p14:creationId xmlns:p14="http://schemas.microsoft.com/office/powerpoint/2010/main" val="486112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0-FRONT COVER-A.jpg"/>
          <p:cNvPicPr>
            <a:picLocks noChangeAspect="1"/>
          </p:cNvPicPr>
          <p:nvPr/>
        </p:nvPicPr>
        <p:blipFill>
          <a:blip r:embed="rId2"/>
          <a:stretch>
            <a:fillRect/>
          </a:stretch>
        </p:blipFill>
        <p:spPr>
          <a:xfrm>
            <a:off x="0" y="-1"/>
            <a:ext cx="12192000" cy="7020649"/>
          </a:xfrm>
          <a:prstGeom prst="rect">
            <a:avLst/>
          </a:prstGeom>
        </p:spPr>
      </p:pic>
      <p:pic>
        <p:nvPicPr>
          <p:cNvPr id="3" name="Picture 2" descr="P2-PROMISE-A.jpg"/>
          <p:cNvPicPr>
            <a:picLocks noChangeAspect="1"/>
          </p:cNvPicPr>
          <p:nvPr/>
        </p:nvPicPr>
        <p:blipFill>
          <a:blip r:embed="rId3"/>
          <a:stretch>
            <a:fillRect/>
          </a:stretch>
        </p:blipFill>
        <p:spPr>
          <a:xfrm>
            <a:off x="3665022" y="1756228"/>
            <a:ext cx="4861955" cy="3497943"/>
          </a:xfrm>
          <a:prstGeom prst="rect">
            <a:avLst/>
          </a:prstGeom>
        </p:spPr>
      </p:pic>
    </p:spTree>
    <p:extLst>
      <p:ext uri="{BB962C8B-B14F-4D97-AF65-F5344CB8AC3E}">
        <p14:creationId xmlns:p14="http://schemas.microsoft.com/office/powerpoint/2010/main" val="261238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033" y="64410"/>
            <a:ext cx="781990" cy="781990"/>
          </a:xfrm>
          <a:prstGeom prst="rect">
            <a:avLst/>
          </a:prstGeom>
          <a:noFill/>
          <a:extLst>
            <a:ext uri="{909E8E84-426E-40DD-AFC4-6F175D3DCCD1}">
              <a14:hiddenFill xmlns:a14="http://schemas.microsoft.com/office/drawing/2010/main">
                <a:solidFill>
                  <a:srgbClr val="FFFFFF"/>
                </a:solidFill>
              </a14:hiddenFill>
            </a:ext>
          </a:extLst>
        </p:spPr>
      </p:pic>
      <p:grpSp>
        <p:nvGrpSpPr>
          <p:cNvPr id="286" name="Group 285"/>
          <p:cNvGrpSpPr/>
          <p:nvPr/>
        </p:nvGrpSpPr>
        <p:grpSpPr>
          <a:xfrm>
            <a:off x="1524000" y="1"/>
            <a:ext cx="9144000" cy="769441"/>
            <a:chOff x="0" y="0"/>
            <a:chExt cx="9144000" cy="769441"/>
          </a:xfrm>
        </p:grpSpPr>
        <p:sp>
          <p:nvSpPr>
            <p:cNvPr id="132" name="TextBox 131"/>
            <p:cNvSpPr txBox="1"/>
            <p:nvPr/>
          </p:nvSpPr>
          <p:spPr>
            <a:xfrm>
              <a:off x="0" y="0"/>
              <a:ext cx="9144000" cy="769441"/>
            </a:xfrm>
            <a:prstGeom prst="rect">
              <a:avLst/>
            </a:prstGeom>
            <a:noFill/>
          </p:spPr>
          <p:txBody>
            <a:bodyPr wrap="square" rtlCol="0">
              <a:spAutoFit/>
            </a:bodyPr>
            <a:lstStyle/>
            <a:p>
              <a:pPr algn="ctr"/>
              <a:r>
                <a:rPr lang="en-CA" sz="4400" dirty="0">
                  <a:latin typeface="Century Gothic" pitchFamily="34" charset="0"/>
                </a:rPr>
                <a:t>OUR</a:t>
              </a:r>
              <a:r>
                <a:rPr lang="en-CA" sz="4400" b="1" dirty="0"/>
                <a:t>  </a:t>
              </a:r>
              <a:r>
                <a:rPr lang="en-CA" sz="4400" b="1" dirty="0">
                  <a:solidFill>
                    <a:srgbClr val="FF0000"/>
                  </a:solidFill>
                  <a:latin typeface="Century Gothic" pitchFamily="34" charset="0"/>
                </a:rPr>
                <a:t>HISTORY</a:t>
              </a:r>
            </a:p>
          </p:txBody>
        </p:sp>
        <p:pic>
          <p:nvPicPr>
            <p:cNvPr id="284" name="Picture 283" descr="Logo_NoBack.png"/>
            <p:cNvPicPr>
              <a:picLocks noChangeAspect="1"/>
            </p:cNvPicPr>
            <p:nvPr/>
          </p:nvPicPr>
          <p:blipFill>
            <a:blip r:embed="rId3" cstate="print"/>
            <a:stretch>
              <a:fillRect/>
            </a:stretch>
          </p:blipFill>
          <p:spPr>
            <a:xfrm>
              <a:off x="1609016" y="311596"/>
              <a:ext cx="1071570" cy="371008"/>
            </a:xfrm>
            <a:prstGeom prst="rect">
              <a:avLst/>
            </a:prstGeom>
          </p:spPr>
        </p:pic>
      </p:grpSp>
      <p:grpSp>
        <p:nvGrpSpPr>
          <p:cNvPr id="181" name="Group 180"/>
          <p:cNvGrpSpPr/>
          <p:nvPr/>
        </p:nvGrpSpPr>
        <p:grpSpPr>
          <a:xfrm>
            <a:off x="3291033" y="908721"/>
            <a:ext cx="1959702" cy="2523209"/>
            <a:chOff x="1767033" y="908720"/>
            <a:chExt cx="1959702" cy="2523209"/>
          </a:xfrm>
        </p:grpSpPr>
        <p:sp>
          <p:nvSpPr>
            <p:cNvPr id="165" name="TextBox 164"/>
            <p:cNvSpPr txBox="1"/>
            <p:nvPr/>
          </p:nvSpPr>
          <p:spPr>
            <a:xfrm rot="16200000">
              <a:off x="2640845" y="2295749"/>
              <a:ext cx="1301959" cy="400110"/>
            </a:xfrm>
            <a:prstGeom prst="rect">
              <a:avLst/>
            </a:prstGeom>
            <a:noFill/>
          </p:spPr>
          <p:txBody>
            <a:bodyPr wrap="none" rtlCol="0">
              <a:spAutoFit/>
            </a:bodyPr>
            <a:lstStyle/>
            <a:p>
              <a:r>
                <a:rPr lang="en-US" sz="2000" b="1" dirty="0">
                  <a:solidFill>
                    <a:srgbClr val="C4836F"/>
                  </a:solidFill>
                </a:rPr>
                <a:t>1970-2001</a:t>
              </a:r>
            </a:p>
          </p:txBody>
        </p:sp>
        <p:grpSp>
          <p:nvGrpSpPr>
            <p:cNvPr id="170" name="Group 169"/>
            <p:cNvGrpSpPr/>
            <p:nvPr/>
          </p:nvGrpSpPr>
          <p:grpSpPr>
            <a:xfrm>
              <a:off x="1767033" y="908720"/>
              <a:ext cx="1959702" cy="2523209"/>
              <a:chOff x="1767033" y="908720"/>
              <a:chExt cx="1959702" cy="2523209"/>
            </a:xfrm>
          </p:grpSpPr>
          <p:grpSp>
            <p:nvGrpSpPr>
              <p:cNvPr id="16" name="Group 15"/>
              <p:cNvGrpSpPr/>
              <p:nvPr/>
            </p:nvGrpSpPr>
            <p:grpSpPr>
              <a:xfrm>
                <a:off x="2572942" y="908720"/>
                <a:ext cx="1153793" cy="2523209"/>
                <a:chOff x="1895221" y="908720"/>
                <a:chExt cx="1153793" cy="2523209"/>
              </a:xfrm>
            </p:grpSpPr>
            <p:grpSp>
              <p:nvGrpSpPr>
                <p:cNvPr id="150" name="Group 149"/>
                <p:cNvGrpSpPr/>
                <p:nvPr/>
              </p:nvGrpSpPr>
              <p:grpSpPr>
                <a:xfrm>
                  <a:off x="2466364" y="908720"/>
                  <a:ext cx="582650" cy="1004329"/>
                  <a:chOff x="4130308" y="996540"/>
                  <a:chExt cx="582650" cy="1004329"/>
                </a:xfrm>
              </p:grpSpPr>
              <p:sp>
                <p:nvSpPr>
                  <p:cNvPr id="222" name="Freeform 221"/>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Freeform 222"/>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rot="10800000">
                    <a:off x="4236602" y="1116086"/>
                    <a:ext cx="343557" cy="343558"/>
                  </a:xfrm>
                  <a:prstGeom prst="ellipse">
                    <a:avLst/>
                  </a:prstGeom>
                  <a:solidFill>
                    <a:schemeClr val="bg1"/>
                  </a:solidFill>
                  <a:ln w="28575">
                    <a:solidFill>
                      <a:srgbClr val="C48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rPr>
                      <a:t>3</a:t>
                    </a:r>
                  </a:p>
                </p:txBody>
              </p:sp>
            </p:grpSp>
            <p:grpSp>
              <p:nvGrpSpPr>
                <p:cNvPr id="164" name="Group 163"/>
                <p:cNvGrpSpPr/>
                <p:nvPr/>
              </p:nvGrpSpPr>
              <p:grpSpPr>
                <a:xfrm>
                  <a:off x="1895221" y="1975461"/>
                  <a:ext cx="953960" cy="1456468"/>
                  <a:chOff x="2845933" y="2063281"/>
                  <a:chExt cx="953960" cy="1456468"/>
                </a:xfrm>
              </p:grpSpPr>
              <p:sp>
                <p:nvSpPr>
                  <p:cNvPr id="191" name="Freeform 190"/>
                  <p:cNvSpPr/>
                  <p:nvPr/>
                </p:nvSpPr>
                <p:spPr>
                  <a:xfrm rot="10800000" flipH="1" flipV="1">
                    <a:off x="3502686"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2" name="Oval 191"/>
                  <p:cNvSpPr/>
                  <p:nvPr/>
                </p:nvSpPr>
                <p:spPr>
                  <a:xfrm rot="10800000" flipH="1" flipV="1">
                    <a:off x="3616923" y="3336890"/>
                    <a:ext cx="182970" cy="182859"/>
                  </a:xfrm>
                  <a:prstGeom prst="ellipse">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3" name="Freeform 192"/>
                  <p:cNvSpPr/>
                  <p:nvPr/>
                </p:nvSpPr>
                <p:spPr>
                  <a:xfrm rot="10800000" flipV="1">
                    <a:off x="2845933"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4" name="Rectangle 193"/>
                  <p:cNvSpPr/>
                  <p:nvPr/>
                </p:nvSpPr>
                <p:spPr>
                  <a:xfrm rot="10800000" flipV="1">
                    <a:off x="3032191" y="3400643"/>
                    <a:ext cx="521178" cy="54612"/>
                  </a:xfrm>
                  <a:prstGeom prst="rect">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rot="16200000" flipH="1" flipV="1">
                    <a:off x="3110677" y="2633688"/>
                    <a:ext cx="1195459" cy="54645"/>
                  </a:xfrm>
                  <a:prstGeom prst="rect">
                    <a:avLst/>
                  </a:prstGeom>
                  <a:solidFill>
                    <a:srgbClr val="FFA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58" name="Rectangle 257"/>
              <p:cNvSpPr/>
              <p:nvPr/>
            </p:nvSpPr>
            <p:spPr>
              <a:xfrm>
                <a:off x="1767033" y="1415241"/>
                <a:ext cx="1466464" cy="1800493"/>
              </a:xfrm>
              <a:prstGeom prst="rect">
                <a:avLst/>
              </a:prstGeom>
            </p:spPr>
            <p:txBody>
              <a:bodyPr wrap="square">
                <a:spAutoFit/>
              </a:bodyPr>
              <a:lstStyle/>
              <a:p>
                <a:pPr marL="0" lvl="1" algn="ctr">
                  <a:lnSpc>
                    <a:spcPct val="150000"/>
                  </a:lnSpc>
                </a:pPr>
                <a:r>
                  <a:rPr lang="en-CA" sz="1050" dirty="0">
                    <a:latin typeface="Century Gothic" pitchFamily="34" charset="0"/>
                  </a:rPr>
                  <a:t>Operations expansion in beef sector through Brazil. Reaching  slaughter capacity of 5,800 head/day</a:t>
                </a:r>
              </a:p>
              <a:p>
                <a:pPr>
                  <a:lnSpc>
                    <a:spcPct val="150000"/>
                  </a:lnSpc>
                </a:pPr>
                <a:endParaRPr lang="en-US" sz="1100" dirty="0">
                  <a:solidFill>
                    <a:schemeClr val="tx1">
                      <a:lumMod val="50000"/>
                      <a:lumOff val="50000"/>
                    </a:schemeClr>
                  </a:solidFill>
                  <a:latin typeface="Century Gothic" pitchFamily="34" charset="0"/>
                </a:endParaRPr>
              </a:p>
            </p:txBody>
          </p:sp>
          <p:sp>
            <p:nvSpPr>
              <p:cNvPr id="259" name="Rectangle 258"/>
              <p:cNvSpPr/>
              <p:nvPr/>
            </p:nvSpPr>
            <p:spPr>
              <a:xfrm>
                <a:off x="2153377" y="927466"/>
                <a:ext cx="1143008" cy="584775"/>
              </a:xfrm>
              <a:prstGeom prst="rect">
                <a:avLst/>
              </a:prstGeom>
            </p:spPr>
            <p:txBody>
              <a:bodyPr wrap="square">
                <a:spAutoFit/>
              </a:bodyPr>
              <a:lstStyle/>
              <a:p>
                <a:r>
                  <a:rPr lang="en-US" sz="1600" b="1" dirty="0">
                    <a:latin typeface="Century Gothic" pitchFamily="34" charset="0"/>
                  </a:rPr>
                  <a:t>Brazilian Growth</a:t>
                </a:r>
              </a:p>
            </p:txBody>
          </p:sp>
        </p:grpSp>
      </p:grpSp>
      <p:grpSp>
        <p:nvGrpSpPr>
          <p:cNvPr id="179" name="Group 178"/>
          <p:cNvGrpSpPr/>
          <p:nvPr/>
        </p:nvGrpSpPr>
        <p:grpSpPr>
          <a:xfrm>
            <a:off x="1472155" y="908721"/>
            <a:ext cx="2088865" cy="3163161"/>
            <a:chOff x="-51846" y="908720"/>
            <a:chExt cx="2088865" cy="3163161"/>
          </a:xfrm>
        </p:grpSpPr>
        <p:sp>
          <p:nvSpPr>
            <p:cNvPr id="159" name="TextBox 158"/>
            <p:cNvSpPr txBox="1"/>
            <p:nvPr/>
          </p:nvSpPr>
          <p:spPr>
            <a:xfrm rot="16200000">
              <a:off x="1251684" y="2655289"/>
              <a:ext cx="704039" cy="400110"/>
            </a:xfrm>
            <a:prstGeom prst="rect">
              <a:avLst/>
            </a:prstGeom>
            <a:noFill/>
          </p:spPr>
          <p:txBody>
            <a:bodyPr wrap="none" rtlCol="0">
              <a:spAutoFit/>
            </a:bodyPr>
            <a:lstStyle/>
            <a:p>
              <a:r>
                <a:rPr lang="en-US" sz="2000" b="1" dirty="0">
                  <a:solidFill>
                    <a:srgbClr val="C44549"/>
                  </a:solidFill>
                </a:rPr>
                <a:t>1953</a:t>
              </a:r>
            </a:p>
          </p:txBody>
        </p:sp>
        <p:grpSp>
          <p:nvGrpSpPr>
            <p:cNvPr id="143" name="Group 142"/>
            <p:cNvGrpSpPr/>
            <p:nvPr/>
          </p:nvGrpSpPr>
          <p:grpSpPr>
            <a:xfrm>
              <a:off x="-51846" y="908720"/>
              <a:ext cx="2088865" cy="3163161"/>
              <a:chOff x="-51846" y="908720"/>
              <a:chExt cx="2088865" cy="3163161"/>
            </a:xfrm>
          </p:grpSpPr>
          <p:grpSp>
            <p:nvGrpSpPr>
              <p:cNvPr id="2" name="Group 1"/>
              <p:cNvGrpSpPr/>
              <p:nvPr/>
            </p:nvGrpSpPr>
            <p:grpSpPr>
              <a:xfrm>
                <a:off x="857233" y="908720"/>
                <a:ext cx="1179786" cy="2541955"/>
                <a:chOff x="179512" y="908720"/>
                <a:chExt cx="1179786" cy="2541955"/>
              </a:xfrm>
            </p:grpSpPr>
            <p:grpSp>
              <p:nvGrpSpPr>
                <p:cNvPr id="151" name="Group 150"/>
                <p:cNvGrpSpPr/>
                <p:nvPr/>
              </p:nvGrpSpPr>
              <p:grpSpPr>
                <a:xfrm>
                  <a:off x="776648" y="908720"/>
                  <a:ext cx="582650" cy="1004329"/>
                  <a:chOff x="4130308" y="996540"/>
                  <a:chExt cx="582650" cy="1004329"/>
                </a:xfrm>
              </p:grpSpPr>
              <p:sp>
                <p:nvSpPr>
                  <p:cNvPr id="219" name="Freeform 218"/>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Freeform 219"/>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rot="10800000">
                    <a:off x="4249854" y="1116086"/>
                    <a:ext cx="343557" cy="343558"/>
                  </a:xfrm>
                  <a:prstGeom prst="ellipse">
                    <a:avLst/>
                  </a:prstGeom>
                  <a:solidFill>
                    <a:schemeClr val="bg1"/>
                  </a:solidFill>
                  <a:ln w="28575">
                    <a:solidFill>
                      <a:srgbClr val="C44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n-US" dirty="0">
                        <a:solidFill>
                          <a:schemeClr val="accent3">
                            <a:lumMod val="50000"/>
                          </a:schemeClr>
                        </a:solidFill>
                      </a:rPr>
                      <a:t>1</a:t>
                    </a:r>
                  </a:p>
                </p:txBody>
              </p:sp>
            </p:grpSp>
            <p:grpSp>
              <p:nvGrpSpPr>
                <p:cNvPr id="158" name="Group 157"/>
                <p:cNvGrpSpPr/>
                <p:nvPr/>
              </p:nvGrpSpPr>
              <p:grpSpPr>
                <a:xfrm>
                  <a:off x="179512" y="1972821"/>
                  <a:ext cx="980053" cy="1477854"/>
                  <a:chOff x="1130224" y="2060641"/>
                  <a:chExt cx="980053" cy="1477854"/>
                </a:xfrm>
              </p:grpSpPr>
              <p:sp>
                <p:nvSpPr>
                  <p:cNvPr id="196" name="Freeform 195"/>
                  <p:cNvSpPr/>
                  <p:nvPr/>
                </p:nvSpPr>
                <p:spPr>
                  <a:xfrm>
                    <a:off x="1812725" y="3221984"/>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7" name="Rectangle 196"/>
                  <p:cNvSpPr/>
                  <p:nvPr/>
                </p:nvSpPr>
                <p:spPr>
                  <a:xfrm>
                    <a:off x="1338605" y="3400431"/>
                    <a:ext cx="521178" cy="54709"/>
                  </a:xfrm>
                  <a:prstGeom prst="rect">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Oval 197"/>
                  <p:cNvSpPr/>
                  <p:nvPr/>
                </p:nvSpPr>
                <p:spPr>
                  <a:xfrm>
                    <a:off x="1927095" y="3336567"/>
                    <a:ext cx="183182" cy="183182"/>
                  </a:xfrm>
                  <a:prstGeom prst="ellipse">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Oval 198"/>
                  <p:cNvSpPr/>
                  <p:nvPr/>
                </p:nvSpPr>
                <p:spPr>
                  <a:xfrm>
                    <a:off x="1130224" y="3317076"/>
                    <a:ext cx="221419" cy="221419"/>
                  </a:xfrm>
                  <a:prstGeom prst="ellipse">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rot="5400000">
                    <a:off x="1419898" y="2632073"/>
                    <a:ext cx="1197574" cy="54709"/>
                  </a:xfrm>
                  <a:prstGeom prst="rect">
                    <a:avLst/>
                  </a:prstGeom>
                  <a:solidFill>
                    <a:srgbClr val="FF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56" name="Rectangle 255"/>
              <p:cNvSpPr/>
              <p:nvPr/>
            </p:nvSpPr>
            <p:spPr>
              <a:xfrm>
                <a:off x="56962" y="1412776"/>
                <a:ext cx="1516952" cy="1858201"/>
              </a:xfrm>
              <a:prstGeom prst="rect">
                <a:avLst/>
              </a:prstGeom>
            </p:spPr>
            <p:txBody>
              <a:bodyPr wrap="square">
                <a:spAutoFit/>
              </a:bodyPr>
              <a:lstStyle/>
              <a:p>
                <a:pPr algn="ctr">
                  <a:lnSpc>
                    <a:spcPct val="150000"/>
                  </a:lnSpc>
                </a:pPr>
                <a:r>
                  <a:rPr lang="en-CA" sz="1200" b="1" dirty="0">
                    <a:solidFill>
                      <a:srgbClr val="C00000"/>
                    </a:solidFill>
                    <a:latin typeface="Century Gothic" pitchFamily="34" charset="0"/>
                  </a:rPr>
                  <a:t>J</a:t>
                </a:r>
                <a:r>
                  <a:rPr lang="en-CA" sz="1200" dirty="0">
                    <a:latin typeface="Century Gothic" pitchFamily="34" charset="0"/>
                  </a:rPr>
                  <a:t>osé </a:t>
                </a:r>
                <a:r>
                  <a:rPr lang="en-CA" sz="1200" b="1" dirty="0">
                    <a:solidFill>
                      <a:srgbClr val="C00000"/>
                    </a:solidFill>
                    <a:latin typeface="Century Gothic" pitchFamily="34" charset="0"/>
                  </a:rPr>
                  <a:t>B</a:t>
                </a:r>
                <a:r>
                  <a:rPr lang="en-CA" sz="1200" dirty="0">
                    <a:latin typeface="Century Gothic" pitchFamily="34" charset="0"/>
                  </a:rPr>
                  <a:t>atista </a:t>
                </a:r>
                <a:r>
                  <a:rPr lang="en-CA" sz="1200" b="1" dirty="0">
                    <a:solidFill>
                      <a:srgbClr val="C00000"/>
                    </a:solidFill>
                    <a:latin typeface="Century Gothic" pitchFamily="34" charset="0"/>
                  </a:rPr>
                  <a:t>S</a:t>
                </a:r>
                <a:r>
                  <a:rPr lang="en-CA" sz="1200" dirty="0">
                    <a:latin typeface="Century Gothic" pitchFamily="34" charset="0"/>
                  </a:rPr>
                  <a:t>obrinho </a:t>
                </a:r>
                <a:r>
                  <a:rPr lang="en-CA" sz="1050" dirty="0">
                    <a:latin typeface="Century Gothic" pitchFamily="34" charset="0"/>
                  </a:rPr>
                  <a:t>opens a small butcher shop  with a capacity to process 5 head/day in Anápolis, Goiás, Brazil.</a:t>
                </a:r>
                <a:endParaRPr lang="en-US" sz="1050" dirty="0">
                  <a:solidFill>
                    <a:schemeClr val="tx1">
                      <a:lumMod val="50000"/>
                      <a:lumOff val="50000"/>
                    </a:schemeClr>
                  </a:solidFill>
                  <a:latin typeface="Century Gothic" pitchFamily="34" charset="0"/>
                </a:endParaRPr>
              </a:p>
            </p:txBody>
          </p:sp>
          <p:sp>
            <p:nvSpPr>
              <p:cNvPr id="257" name="Rectangle 256"/>
              <p:cNvSpPr/>
              <p:nvPr/>
            </p:nvSpPr>
            <p:spPr>
              <a:xfrm>
                <a:off x="-51846" y="908720"/>
                <a:ext cx="1506213" cy="584775"/>
              </a:xfrm>
              <a:prstGeom prst="rect">
                <a:avLst/>
              </a:prstGeom>
            </p:spPr>
            <p:txBody>
              <a:bodyPr wrap="square">
                <a:spAutoFit/>
              </a:bodyPr>
              <a:lstStyle/>
              <a:p>
                <a:pPr algn="ctr"/>
                <a:r>
                  <a:rPr lang="en-US" sz="1600" b="1" dirty="0">
                    <a:latin typeface="Century Gothic" pitchFamily="34" charset="0"/>
                  </a:rPr>
                  <a:t>The Beginning</a:t>
                </a:r>
              </a:p>
            </p:txBody>
          </p:sp>
          <p:pic>
            <p:nvPicPr>
              <p:cNvPr id="260" name="Picture 259"/>
              <p:cNvPicPr>
                <a:picLocks noChangeAspect="1"/>
              </p:cNvPicPr>
              <p:nvPr/>
            </p:nvPicPr>
            <p:blipFill rotWithShape="1">
              <a:blip r:embed="rId4" cstate="print">
                <a:extLst>
                  <a:ext uri="{28A0092B-C50C-407E-A947-70E740481C1C}">
                    <a14:useLocalDpi xmlns:a14="http://schemas.microsoft.com/office/drawing/2010/main" val="0"/>
                  </a:ext>
                </a:extLst>
              </a:blip>
              <a:srcRect l="4967" t="3160" r="3223" b="2814"/>
              <a:stretch/>
            </p:blipFill>
            <p:spPr>
              <a:xfrm>
                <a:off x="-37181" y="3024509"/>
                <a:ext cx="785786" cy="1047372"/>
              </a:xfrm>
              <a:prstGeom prst="rect">
                <a:avLst/>
              </a:prstGeom>
            </p:spPr>
          </p:pic>
        </p:grpSp>
      </p:grpSp>
      <p:grpSp>
        <p:nvGrpSpPr>
          <p:cNvPr id="288" name="Group 287"/>
          <p:cNvGrpSpPr/>
          <p:nvPr/>
        </p:nvGrpSpPr>
        <p:grpSpPr>
          <a:xfrm>
            <a:off x="5076940" y="908721"/>
            <a:ext cx="1884991" cy="2523209"/>
            <a:chOff x="3552939" y="908720"/>
            <a:chExt cx="1884991" cy="2523209"/>
          </a:xfrm>
        </p:grpSpPr>
        <p:grpSp>
          <p:nvGrpSpPr>
            <p:cNvPr id="182" name="Group 181"/>
            <p:cNvGrpSpPr/>
            <p:nvPr/>
          </p:nvGrpSpPr>
          <p:grpSpPr>
            <a:xfrm>
              <a:off x="3552939" y="908720"/>
              <a:ext cx="1884991" cy="2523209"/>
              <a:chOff x="3552939" y="908720"/>
              <a:chExt cx="1884991" cy="2523209"/>
            </a:xfrm>
          </p:grpSpPr>
          <p:sp>
            <p:nvSpPr>
              <p:cNvPr id="166" name="TextBox 165"/>
              <p:cNvSpPr txBox="1"/>
              <p:nvPr/>
            </p:nvSpPr>
            <p:spPr>
              <a:xfrm rot="16200000">
                <a:off x="4583028" y="2655289"/>
                <a:ext cx="704039" cy="400110"/>
              </a:xfrm>
              <a:prstGeom prst="rect">
                <a:avLst/>
              </a:prstGeom>
              <a:noFill/>
            </p:spPr>
            <p:txBody>
              <a:bodyPr wrap="none" rtlCol="0">
                <a:spAutoFit/>
              </a:bodyPr>
              <a:lstStyle/>
              <a:p>
                <a:r>
                  <a:rPr lang="en-US" sz="2000" b="1" dirty="0">
                    <a:solidFill>
                      <a:srgbClr val="C48A00"/>
                    </a:solidFill>
                  </a:rPr>
                  <a:t>2007</a:t>
                </a:r>
              </a:p>
            </p:txBody>
          </p:sp>
          <p:grpSp>
            <p:nvGrpSpPr>
              <p:cNvPr id="171" name="Group 170"/>
              <p:cNvGrpSpPr/>
              <p:nvPr/>
            </p:nvGrpSpPr>
            <p:grpSpPr>
              <a:xfrm>
                <a:off x="3552939" y="908720"/>
                <a:ext cx="1884991" cy="2523209"/>
                <a:chOff x="3552939" y="908720"/>
                <a:chExt cx="1884991" cy="2523209"/>
              </a:xfrm>
            </p:grpSpPr>
            <p:grpSp>
              <p:nvGrpSpPr>
                <p:cNvPr id="18" name="Group 17"/>
                <p:cNvGrpSpPr/>
                <p:nvPr/>
              </p:nvGrpSpPr>
              <p:grpSpPr>
                <a:xfrm>
                  <a:off x="4282147" y="908720"/>
                  <a:ext cx="1155783" cy="2523209"/>
                  <a:chOff x="3604426" y="908720"/>
                  <a:chExt cx="1155783" cy="2523209"/>
                </a:xfrm>
              </p:grpSpPr>
              <p:grpSp>
                <p:nvGrpSpPr>
                  <p:cNvPr id="144" name="Group 143"/>
                  <p:cNvGrpSpPr/>
                  <p:nvPr/>
                </p:nvGrpSpPr>
                <p:grpSpPr>
                  <a:xfrm>
                    <a:off x="3604426" y="1975461"/>
                    <a:ext cx="953960" cy="1456468"/>
                    <a:chOff x="4555138" y="2063281"/>
                    <a:chExt cx="953960" cy="1456468"/>
                  </a:xfrm>
                </p:grpSpPr>
                <p:sp>
                  <p:nvSpPr>
                    <p:cNvPr id="250" name="Freeform 249"/>
                    <p:cNvSpPr/>
                    <p:nvPr/>
                  </p:nvSpPr>
                  <p:spPr>
                    <a:xfrm rot="10800000" flipH="1" flipV="1">
                      <a:off x="5211891"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51" name="Oval 250"/>
                    <p:cNvSpPr/>
                    <p:nvPr/>
                  </p:nvSpPr>
                  <p:spPr>
                    <a:xfrm rot="10800000" flipH="1" flipV="1">
                      <a:off x="5326128" y="3336890"/>
                      <a:ext cx="182970" cy="182859"/>
                    </a:xfrm>
                    <a:prstGeom prst="ellipse">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2" name="Freeform 251"/>
                    <p:cNvSpPr/>
                    <p:nvPr/>
                  </p:nvSpPr>
                  <p:spPr>
                    <a:xfrm rot="10800000" flipV="1">
                      <a:off x="4555138"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53" name="Rectangle 252"/>
                    <p:cNvSpPr/>
                    <p:nvPr/>
                  </p:nvSpPr>
                  <p:spPr>
                    <a:xfrm rot="10800000" flipV="1">
                      <a:off x="4741396" y="3400643"/>
                      <a:ext cx="521178" cy="54612"/>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rot="16200000" flipH="1" flipV="1">
                      <a:off x="4819882" y="2633688"/>
                      <a:ext cx="1195459" cy="54645"/>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2" name="Group 151"/>
                  <p:cNvGrpSpPr/>
                  <p:nvPr/>
                </p:nvGrpSpPr>
                <p:grpSpPr>
                  <a:xfrm>
                    <a:off x="4177559" y="908720"/>
                    <a:ext cx="582650" cy="1004329"/>
                    <a:chOff x="4130308" y="996540"/>
                    <a:chExt cx="582650" cy="1004329"/>
                  </a:xfrm>
                </p:grpSpPr>
                <p:sp>
                  <p:nvSpPr>
                    <p:cNvPr id="216" name="Freeform 215"/>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Freeform 216"/>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rot="10800000">
                      <a:off x="4249854" y="1116086"/>
                      <a:ext cx="343557" cy="343558"/>
                    </a:xfrm>
                    <a:prstGeom prst="ellipse">
                      <a:avLst/>
                    </a:prstGeom>
                    <a:solidFill>
                      <a:schemeClr val="bg1"/>
                    </a:solidFill>
                    <a:ln w="28575">
                      <a:solidFill>
                        <a:srgbClr val="C4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rPr>
                        <a:t>5</a:t>
                      </a:r>
                    </a:p>
                  </p:txBody>
                </p:sp>
              </p:grpSp>
            </p:grpSp>
            <p:sp>
              <p:nvSpPr>
                <p:cNvPr id="266" name="Rectangle 265"/>
                <p:cNvSpPr/>
                <p:nvPr/>
              </p:nvSpPr>
              <p:spPr>
                <a:xfrm>
                  <a:off x="3710643" y="928670"/>
                  <a:ext cx="1143008" cy="584775"/>
                </a:xfrm>
                <a:prstGeom prst="rect">
                  <a:avLst/>
                </a:prstGeom>
              </p:spPr>
              <p:txBody>
                <a:bodyPr wrap="square">
                  <a:spAutoFit/>
                </a:bodyPr>
                <a:lstStyle/>
                <a:p>
                  <a:pPr algn="ctr"/>
                  <a:r>
                    <a:rPr lang="en-US" sz="1600" b="1" dirty="0">
                      <a:latin typeface="Century Gothic" pitchFamily="34" charset="0"/>
                    </a:rPr>
                    <a:t>Welcome U.S</a:t>
                  </a:r>
                </a:p>
              </p:txBody>
            </p:sp>
            <p:sp>
              <p:nvSpPr>
                <p:cNvPr id="267" name="Rectangle 266"/>
                <p:cNvSpPr/>
                <p:nvPr/>
              </p:nvSpPr>
              <p:spPr>
                <a:xfrm>
                  <a:off x="3552939" y="1397675"/>
                  <a:ext cx="1500198" cy="1858201"/>
                </a:xfrm>
                <a:prstGeom prst="rect">
                  <a:avLst/>
                </a:prstGeom>
              </p:spPr>
              <p:txBody>
                <a:bodyPr wrap="square">
                  <a:spAutoFit/>
                </a:bodyPr>
                <a:lstStyle/>
                <a:p>
                  <a:pPr lvl="0" algn="ctr">
                    <a:lnSpc>
                      <a:spcPct val="150000"/>
                    </a:lnSpc>
                  </a:pPr>
                  <a:r>
                    <a:rPr lang="en-US" sz="1050" dirty="0">
                      <a:latin typeface="Century Gothic" pitchFamily="34" charset="0"/>
                    </a:rPr>
                    <a:t>Acquisition </a:t>
                  </a:r>
                  <a:r>
                    <a:rPr lang="en-CA" sz="1050" dirty="0">
                      <a:latin typeface="Century Gothic" pitchFamily="34" charset="0"/>
                    </a:rPr>
                    <a:t>Swift &amp; Company in the United States, beef, pork and lamb markets.</a:t>
                  </a:r>
                </a:p>
                <a:p>
                  <a:pPr>
                    <a:lnSpc>
                      <a:spcPct val="150000"/>
                    </a:lnSpc>
                  </a:pPr>
                  <a:endParaRPr lang="en-US" sz="1200" dirty="0">
                    <a:solidFill>
                      <a:schemeClr val="tx1">
                        <a:lumMod val="50000"/>
                        <a:lumOff val="50000"/>
                      </a:schemeClr>
                    </a:solidFill>
                    <a:latin typeface="Century Gothic" pitchFamily="34" charset="0"/>
                  </a:endParaRPr>
                </a:p>
                <a:p>
                  <a:pPr>
                    <a:lnSpc>
                      <a:spcPct val="150000"/>
                    </a:lnSpc>
                  </a:pPr>
                  <a:endParaRPr lang="en-US" sz="1200" dirty="0">
                    <a:solidFill>
                      <a:schemeClr val="tx1">
                        <a:lumMod val="50000"/>
                        <a:lumOff val="50000"/>
                      </a:schemeClr>
                    </a:solidFill>
                    <a:latin typeface="Century Gothic" pitchFamily="34" charset="0"/>
                  </a:endParaRPr>
                </a:p>
              </p:txBody>
            </p:sp>
          </p:grpSp>
        </p:grpSp>
        <p:pic>
          <p:nvPicPr>
            <p:cNvPr id="278" name="Picture 277" descr="Swift &amp; Company"/>
            <p:cNvPicPr/>
            <p:nvPr/>
          </p:nvPicPr>
          <p:blipFill>
            <a:blip r:embed="rId5"/>
            <a:srcRect l="29333" r="30667" b="30263"/>
            <a:stretch>
              <a:fillRect/>
            </a:stretch>
          </p:blipFill>
          <p:spPr bwMode="auto">
            <a:xfrm>
              <a:off x="3571868" y="2714620"/>
              <a:ext cx="619749" cy="510946"/>
            </a:xfrm>
            <a:prstGeom prst="rect">
              <a:avLst/>
            </a:prstGeom>
            <a:noFill/>
            <a:ln w="9525">
              <a:noFill/>
              <a:miter lim="800000"/>
              <a:headEnd/>
              <a:tailEnd/>
            </a:ln>
          </p:spPr>
        </p:pic>
      </p:grpSp>
      <p:grpSp>
        <p:nvGrpSpPr>
          <p:cNvPr id="280" name="Group 279"/>
          <p:cNvGrpSpPr/>
          <p:nvPr/>
        </p:nvGrpSpPr>
        <p:grpSpPr>
          <a:xfrm>
            <a:off x="5879977" y="3250431"/>
            <a:ext cx="1932851" cy="2742209"/>
            <a:chOff x="4355976" y="3250430"/>
            <a:chExt cx="1932851" cy="2742209"/>
          </a:xfrm>
        </p:grpSpPr>
        <p:sp>
          <p:nvSpPr>
            <p:cNvPr id="162" name="TextBox 161"/>
            <p:cNvSpPr txBox="1"/>
            <p:nvPr/>
          </p:nvSpPr>
          <p:spPr>
            <a:xfrm rot="16200000">
              <a:off x="5435213" y="3633050"/>
              <a:ext cx="704039" cy="400110"/>
            </a:xfrm>
            <a:prstGeom prst="rect">
              <a:avLst/>
            </a:prstGeom>
            <a:noFill/>
          </p:spPr>
          <p:txBody>
            <a:bodyPr wrap="none" rtlCol="0">
              <a:spAutoFit/>
            </a:bodyPr>
            <a:lstStyle/>
            <a:p>
              <a:pPr algn="r"/>
              <a:r>
                <a:rPr lang="en-US" sz="2000" b="1" dirty="0">
                  <a:solidFill>
                    <a:srgbClr val="5F003E"/>
                  </a:solidFill>
                </a:rPr>
                <a:t>2008</a:t>
              </a:r>
            </a:p>
          </p:txBody>
        </p:sp>
        <p:grpSp>
          <p:nvGrpSpPr>
            <p:cNvPr id="177" name="Group 176"/>
            <p:cNvGrpSpPr/>
            <p:nvPr/>
          </p:nvGrpSpPr>
          <p:grpSpPr>
            <a:xfrm>
              <a:off x="4355976" y="3250430"/>
              <a:ext cx="1932851" cy="2742209"/>
              <a:chOff x="4355976" y="3250430"/>
              <a:chExt cx="1932851" cy="2742209"/>
            </a:xfrm>
          </p:grpSpPr>
          <p:grpSp>
            <p:nvGrpSpPr>
              <p:cNvPr id="19" name="Group 18"/>
              <p:cNvGrpSpPr/>
              <p:nvPr/>
            </p:nvGrpSpPr>
            <p:grpSpPr>
              <a:xfrm>
                <a:off x="5136749" y="3250430"/>
                <a:ext cx="1152078" cy="2742209"/>
                <a:chOff x="4459028" y="3250430"/>
                <a:chExt cx="1152078" cy="2742209"/>
              </a:xfrm>
            </p:grpSpPr>
            <p:grpSp>
              <p:nvGrpSpPr>
                <p:cNvPr id="147" name="Group 146"/>
                <p:cNvGrpSpPr/>
                <p:nvPr/>
              </p:nvGrpSpPr>
              <p:grpSpPr>
                <a:xfrm>
                  <a:off x="4459028" y="3250430"/>
                  <a:ext cx="953960" cy="1673057"/>
                  <a:chOff x="5409740" y="3338250"/>
                  <a:chExt cx="953960" cy="1673057"/>
                </a:xfrm>
              </p:grpSpPr>
              <p:sp>
                <p:nvSpPr>
                  <p:cNvPr id="235" name="Freeform 234"/>
                  <p:cNvSpPr/>
                  <p:nvPr/>
                </p:nvSpPr>
                <p:spPr>
                  <a:xfrm rot="10800000">
                    <a:off x="5409740" y="3402700"/>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6" name="Rectangle 235"/>
                  <p:cNvSpPr/>
                  <p:nvPr/>
                </p:nvSpPr>
                <p:spPr>
                  <a:xfrm rot="10800000">
                    <a:off x="5595998" y="3402859"/>
                    <a:ext cx="521178" cy="54709"/>
                  </a:xfrm>
                  <a:prstGeom prst="rect">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7" name="Freeform 236"/>
                  <p:cNvSpPr/>
                  <p:nvPr/>
                </p:nvSpPr>
                <p:spPr>
                  <a:xfrm rot="10800000" flipH="1">
                    <a:off x="6066493" y="3402700"/>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8" name="Oval 237"/>
                  <p:cNvSpPr/>
                  <p:nvPr/>
                </p:nvSpPr>
                <p:spPr>
                  <a:xfrm rot="10800000" flipH="1">
                    <a:off x="6180730" y="3338250"/>
                    <a:ext cx="182970" cy="183182"/>
                  </a:xfrm>
                  <a:prstGeom prst="ellipse">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rot="5400000" flipH="1">
                    <a:off x="5564587" y="4276357"/>
                    <a:ext cx="1415254" cy="54645"/>
                  </a:xfrm>
                  <a:prstGeom prst="rect">
                    <a:avLst/>
                  </a:pr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5" name="Group 154"/>
                <p:cNvGrpSpPr/>
                <p:nvPr/>
              </p:nvGrpSpPr>
              <p:grpSpPr>
                <a:xfrm rot="10800000">
                  <a:off x="5028456" y="4988310"/>
                  <a:ext cx="582650" cy="1004329"/>
                  <a:chOff x="4130308" y="996540"/>
                  <a:chExt cx="582650" cy="1004329"/>
                </a:xfrm>
              </p:grpSpPr>
              <p:sp>
                <p:nvSpPr>
                  <p:cNvPr id="207" name="Freeform 206"/>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7B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Freeform 207"/>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p:cNvSpPr/>
                  <p:nvPr/>
                </p:nvSpPr>
                <p:spPr>
                  <a:xfrm rot="10800000">
                    <a:off x="4249854" y="1116086"/>
                    <a:ext cx="343557" cy="343558"/>
                  </a:xfrm>
                  <a:prstGeom prst="ellipse">
                    <a:avLst/>
                  </a:prstGeom>
                  <a:solidFill>
                    <a:schemeClr val="bg1"/>
                  </a:solidFill>
                  <a:ln w="28575">
                    <a:solidFill>
                      <a:srgbClr val="5F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6</a:t>
                    </a:r>
                  </a:p>
                </p:txBody>
              </p:sp>
            </p:grpSp>
          </p:grpSp>
          <p:sp>
            <p:nvSpPr>
              <p:cNvPr id="268" name="Rectangle 267"/>
              <p:cNvSpPr/>
              <p:nvPr/>
            </p:nvSpPr>
            <p:spPr>
              <a:xfrm>
                <a:off x="4440582" y="3522494"/>
                <a:ext cx="1355554" cy="338554"/>
              </a:xfrm>
              <a:prstGeom prst="rect">
                <a:avLst/>
              </a:prstGeom>
            </p:spPr>
            <p:txBody>
              <a:bodyPr wrap="square">
                <a:spAutoFit/>
              </a:bodyPr>
              <a:lstStyle/>
              <a:p>
                <a:r>
                  <a:rPr lang="en-US" sz="1600" b="1" dirty="0">
                    <a:latin typeface="Century Gothic" pitchFamily="34" charset="0"/>
                  </a:rPr>
                  <a:t>Five Rivers</a:t>
                </a:r>
              </a:p>
            </p:txBody>
          </p:sp>
          <p:sp>
            <p:nvSpPr>
              <p:cNvPr id="270" name="Rectangle 269"/>
              <p:cNvSpPr/>
              <p:nvPr/>
            </p:nvSpPr>
            <p:spPr>
              <a:xfrm>
                <a:off x="4355976" y="3789040"/>
                <a:ext cx="1357322" cy="1546577"/>
              </a:xfrm>
              <a:prstGeom prst="rect">
                <a:avLst/>
              </a:prstGeom>
            </p:spPr>
            <p:txBody>
              <a:bodyPr wrap="square">
                <a:spAutoFit/>
              </a:bodyPr>
              <a:lstStyle/>
              <a:p>
                <a:pPr algn="ctr">
                  <a:lnSpc>
                    <a:spcPct val="150000"/>
                  </a:lnSpc>
                </a:pPr>
                <a:r>
                  <a:rPr lang="en-CA" sz="1050" dirty="0">
                    <a:latin typeface="Century Gothic" pitchFamily="34" charset="0"/>
                  </a:rPr>
                  <a:t>Smithfield Beef Acquisition (U.S.) +</a:t>
                </a:r>
              </a:p>
              <a:p>
                <a:pPr algn="ctr">
                  <a:lnSpc>
                    <a:spcPct val="150000"/>
                  </a:lnSpc>
                </a:pPr>
                <a:r>
                  <a:rPr lang="en-CA" sz="1050" dirty="0">
                    <a:latin typeface="Century Gothic" pitchFamily="34" charset="0"/>
                  </a:rPr>
                  <a:t>Five Rivers Cattle acquisition. </a:t>
                </a:r>
              </a:p>
              <a:p>
                <a:pPr>
                  <a:lnSpc>
                    <a:spcPct val="150000"/>
                  </a:lnSpc>
                </a:pPr>
                <a:endParaRPr lang="en-US" sz="1050" dirty="0">
                  <a:solidFill>
                    <a:schemeClr val="tx1">
                      <a:lumMod val="50000"/>
                      <a:lumOff val="50000"/>
                    </a:schemeClr>
                  </a:solidFill>
                  <a:latin typeface="Century Gothic" pitchFamily="34" charset="0"/>
                </a:endParaRPr>
              </a:p>
            </p:txBody>
          </p:sp>
          <p:pic>
            <p:nvPicPr>
              <p:cNvPr id="279" name="Picture 6" descr="Image result for five rivers cattle feeding logo">
                <a:hlinkClick r:id="rId6"/>
              </p:cNvPr>
              <p:cNvPicPr>
                <a:picLocks noChangeAspect="1" noChangeArrowheads="1"/>
              </p:cNvPicPr>
              <p:nvPr/>
            </p:nvPicPr>
            <p:blipFill>
              <a:blip r:embed="rId7" cstate="print"/>
              <a:srcRect/>
              <a:stretch>
                <a:fillRect/>
              </a:stretch>
            </p:blipFill>
            <p:spPr bwMode="auto">
              <a:xfrm>
                <a:off x="4568936" y="5139703"/>
                <a:ext cx="1070277" cy="510937"/>
              </a:xfrm>
              <a:prstGeom prst="rect">
                <a:avLst/>
              </a:prstGeom>
              <a:noFill/>
            </p:spPr>
          </p:pic>
        </p:grpSp>
      </p:grpSp>
      <p:grpSp>
        <p:nvGrpSpPr>
          <p:cNvPr id="180" name="Group 179"/>
          <p:cNvGrpSpPr/>
          <p:nvPr/>
        </p:nvGrpSpPr>
        <p:grpSpPr>
          <a:xfrm>
            <a:off x="1724582" y="3248748"/>
            <a:ext cx="2673803" cy="2743893"/>
            <a:chOff x="200581" y="3248747"/>
            <a:chExt cx="2673803" cy="2743893"/>
          </a:xfrm>
        </p:grpSpPr>
        <p:sp>
          <p:nvSpPr>
            <p:cNvPr id="160" name="TextBox 159"/>
            <p:cNvSpPr txBox="1"/>
            <p:nvPr/>
          </p:nvSpPr>
          <p:spPr>
            <a:xfrm rot="16200000">
              <a:off x="2017979" y="3633050"/>
              <a:ext cx="704039" cy="400110"/>
            </a:xfrm>
            <a:prstGeom prst="rect">
              <a:avLst/>
            </a:prstGeom>
            <a:noFill/>
          </p:spPr>
          <p:txBody>
            <a:bodyPr wrap="none" rtlCol="0">
              <a:spAutoFit/>
            </a:bodyPr>
            <a:lstStyle/>
            <a:p>
              <a:pPr algn="r"/>
              <a:r>
                <a:rPr lang="en-US" sz="2000" b="1" dirty="0">
                  <a:solidFill>
                    <a:srgbClr val="6CAC57"/>
                  </a:solidFill>
                </a:rPr>
                <a:t>1968</a:t>
              </a:r>
            </a:p>
          </p:txBody>
        </p:sp>
        <p:grpSp>
          <p:nvGrpSpPr>
            <p:cNvPr id="175" name="Group 174"/>
            <p:cNvGrpSpPr/>
            <p:nvPr/>
          </p:nvGrpSpPr>
          <p:grpSpPr>
            <a:xfrm>
              <a:off x="200581" y="3248747"/>
              <a:ext cx="2673803" cy="2743893"/>
              <a:chOff x="200581" y="3248747"/>
              <a:chExt cx="2673803" cy="2743893"/>
            </a:xfrm>
          </p:grpSpPr>
          <p:grpSp>
            <p:nvGrpSpPr>
              <p:cNvPr id="3" name="Group 2"/>
              <p:cNvGrpSpPr/>
              <p:nvPr/>
            </p:nvGrpSpPr>
            <p:grpSpPr>
              <a:xfrm>
                <a:off x="1718340" y="3248747"/>
                <a:ext cx="1156044" cy="2743893"/>
                <a:chOff x="1040619" y="3248747"/>
                <a:chExt cx="1156044" cy="2743893"/>
              </a:xfrm>
            </p:grpSpPr>
            <p:grpSp>
              <p:nvGrpSpPr>
                <p:cNvPr id="146" name="Group 145"/>
                <p:cNvGrpSpPr/>
                <p:nvPr/>
              </p:nvGrpSpPr>
              <p:grpSpPr>
                <a:xfrm>
                  <a:off x="1040619" y="3248747"/>
                  <a:ext cx="953960" cy="1674740"/>
                  <a:chOff x="1991331" y="3336567"/>
                  <a:chExt cx="953960" cy="1674740"/>
                </a:xfrm>
              </p:grpSpPr>
              <p:sp>
                <p:nvSpPr>
                  <p:cNvPr id="240" name="Freeform 239"/>
                  <p:cNvSpPr/>
                  <p:nvPr/>
                </p:nvSpPr>
                <p:spPr>
                  <a:xfrm rot="10800000">
                    <a:off x="1991331" y="3401017"/>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1" name="Rectangle 240"/>
                  <p:cNvSpPr/>
                  <p:nvPr/>
                </p:nvSpPr>
                <p:spPr>
                  <a:xfrm rot="10800000">
                    <a:off x="2177589" y="3401176"/>
                    <a:ext cx="521178" cy="54709"/>
                  </a:xfrm>
                  <a:prstGeom prst="rect">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2" name="Freeform 241"/>
                  <p:cNvSpPr/>
                  <p:nvPr/>
                </p:nvSpPr>
                <p:spPr>
                  <a:xfrm rot="10800000" flipH="1">
                    <a:off x="2648084" y="3401017"/>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3" name="Oval 242"/>
                  <p:cNvSpPr/>
                  <p:nvPr/>
                </p:nvSpPr>
                <p:spPr>
                  <a:xfrm rot="10800000" flipH="1">
                    <a:off x="2762321" y="3336567"/>
                    <a:ext cx="182970" cy="183182"/>
                  </a:xfrm>
                  <a:prstGeom prst="ellipse">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rot="5400000" flipH="1">
                    <a:off x="2146178" y="4276357"/>
                    <a:ext cx="1415254" cy="54645"/>
                  </a:xfrm>
                  <a:prstGeom prst="rect">
                    <a:avLst/>
                  </a:pr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7" name="Group 156"/>
                <p:cNvGrpSpPr/>
                <p:nvPr/>
              </p:nvGrpSpPr>
              <p:grpSpPr>
                <a:xfrm rot="10800000">
                  <a:off x="1614013" y="4988311"/>
                  <a:ext cx="582650" cy="1004329"/>
                  <a:chOff x="4130308" y="996540"/>
                  <a:chExt cx="582650" cy="1004329"/>
                </a:xfrm>
              </p:grpSpPr>
              <p:sp>
                <p:nvSpPr>
                  <p:cNvPr id="201" name="Freeform 200"/>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8CE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Freeform 201"/>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p:nvSpPr>
                <p:spPr>
                  <a:xfrm rot="10800000">
                    <a:off x="4249854" y="1116086"/>
                    <a:ext cx="343557" cy="343558"/>
                  </a:xfrm>
                  <a:prstGeom prst="ellipse">
                    <a:avLst/>
                  </a:prstGeom>
                  <a:solidFill>
                    <a:schemeClr val="bg1"/>
                  </a:solidFill>
                  <a:ln w="28575">
                    <a:solidFill>
                      <a:srgbClr val="6CA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2</a:t>
                    </a:r>
                  </a:p>
                </p:txBody>
              </p:sp>
            </p:grpSp>
          </p:grpSp>
          <p:pic>
            <p:nvPicPr>
              <p:cNvPr id="261" name="Picture 1"/>
              <p:cNvPicPr>
                <a:picLocks noChangeAspect="1" noChangeArrowheads="1"/>
              </p:cNvPicPr>
              <p:nvPr/>
            </p:nvPicPr>
            <p:blipFill>
              <a:blip r:embed="rId8"/>
              <a:srcRect t="5820"/>
              <a:stretch>
                <a:fillRect/>
              </a:stretch>
            </p:blipFill>
            <p:spPr bwMode="auto">
              <a:xfrm>
                <a:off x="1071538" y="4857760"/>
                <a:ext cx="1033041"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2" name="Rectangle 261"/>
              <p:cNvSpPr/>
              <p:nvPr/>
            </p:nvSpPr>
            <p:spPr>
              <a:xfrm>
                <a:off x="434112" y="3700431"/>
                <a:ext cx="1784182" cy="338554"/>
              </a:xfrm>
              <a:prstGeom prst="rect">
                <a:avLst/>
              </a:prstGeom>
            </p:spPr>
            <p:txBody>
              <a:bodyPr wrap="square">
                <a:spAutoFit/>
              </a:bodyPr>
              <a:lstStyle/>
              <a:p>
                <a:r>
                  <a:rPr lang="en-US" sz="1600" b="1" dirty="0">
                    <a:latin typeface="Century Gothic" pitchFamily="34" charset="0"/>
                  </a:rPr>
                  <a:t>First Acquisition</a:t>
                </a:r>
              </a:p>
            </p:txBody>
          </p:sp>
          <p:sp>
            <p:nvSpPr>
              <p:cNvPr id="263" name="Rectangle 262"/>
              <p:cNvSpPr/>
              <p:nvPr/>
            </p:nvSpPr>
            <p:spPr>
              <a:xfrm>
                <a:off x="200581" y="4012654"/>
                <a:ext cx="1952796" cy="819455"/>
              </a:xfrm>
              <a:prstGeom prst="rect">
                <a:avLst/>
              </a:prstGeom>
            </p:spPr>
            <p:txBody>
              <a:bodyPr wrap="square">
                <a:spAutoFit/>
              </a:bodyPr>
              <a:lstStyle/>
              <a:p>
                <a:pPr algn="ctr">
                  <a:lnSpc>
                    <a:spcPct val="150000"/>
                  </a:lnSpc>
                </a:pPr>
                <a:r>
                  <a:rPr lang="en-CA" sz="1050" dirty="0">
                    <a:latin typeface="Century Gothic" pitchFamily="34" charset="0"/>
                  </a:rPr>
                  <a:t>JBS acquires its first meatpacking plant in Planaltina , Brazil</a:t>
                </a:r>
                <a:endParaRPr lang="en-US" sz="1050" dirty="0">
                  <a:latin typeface="Century Gothic" pitchFamily="34" charset="0"/>
                </a:endParaRPr>
              </a:p>
            </p:txBody>
          </p:sp>
          <p:pic>
            <p:nvPicPr>
              <p:cNvPr id="1026" name="Picture 2" descr="Image result for brazil fla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24370">
                <a:off x="330548" y="5282993"/>
                <a:ext cx="946263" cy="66238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7" name="Group 286"/>
          <p:cNvGrpSpPr/>
          <p:nvPr/>
        </p:nvGrpSpPr>
        <p:grpSpPr>
          <a:xfrm>
            <a:off x="4079777" y="3246185"/>
            <a:ext cx="2021853" cy="2746454"/>
            <a:chOff x="2555776" y="3246185"/>
            <a:chExt cx="2021853" cy="2746454"/>
          </a:xfrm>
        </p:grpSpPr>
        <p:sp>
          <p:nvSpPr>
            <p:cNvPr id="161" name="TextBox 160"/>
            <p:cNvSpPr txBox="1"/>
            <p:nvPr/>
          </p:nvSpPr>
          <p:spPr>
            <a:xfrm rot="16200000">
              <a:off x="3473004" y="4162141"/>
              <a:ext cx="1301959" cy="400110"/>
            </a:xfrm>
            <a:prstGeom prst="rect">
              <a:avLst/>
            </a:prstGeom>
            <a:noFill/>
          </p:spPr>
          <p:txBody>
            <a:bodyPr wrap="none" rtlCol="0">
              <a:spAutoFit/>
            </a:bodyPr>
            <a:lstStyle/>
            <a:p>
              <a:pPr algn="r"/>
              <a:r>
                <a:rPr lang="en-US" sz="2000" b="1" dirty="0">
                  <a:solidFill>
                    <a:srgbClr val="8A8053"/>
                  </a:solidFill>
                </a:rPr>
                <a:t>2001-2006</a:t>
              </a:r>
            </a:p>
          </p:txBody>
        </p:sp>
        <p:grpSp>
          <p:nvGrpSpPr>
            <p:cNvPr id="176" name="Group 175"/>
            <p:cNvGrpSpPr/>
            <p:nvPr/>
          </p:nvGrpSpPr>
          <p:grpSpPr>
            <a:xfrm>
              <a:off x="2555776" y="3246185"/>
              <a:ext cx="2021853" cy="2746454"/>
              <a:chOff x="2555776" y="3246185"/>
              <a:chExt cx="2021853" cy="2746454"/>
            </a:xfrm>
          </p:grpSpPr>
          <p:grpSp>
            <p:nvGrpSpPr>
              <p:cNvPr id="17" name="Group 16"/>
              <p:cNvGrpSpPr/>
              <p:nvPr/>
            </p:nvGrpSpPr>
            <p:grpSpPr>
              <a:xfrm>
                <a:off x="3427545" y="3246185"/>
                <a:ext cx="1150084" cy="2746454"/>
                <a:chOff x="2749824" y="3246185"/>
                <a:chExt cx="1150084" cy="2746454"/>
              </a:xfrm>
            </p:grpSpPr>
            <p:grpSp>
              <p:nvGrpSpPr>
                <p:cNvPr id="149" name="Group 148"/>
                <p:cNvGrpSpPr/>
                <p:nvPr/>
              </p:nvGrpSpPr>
              <p:grpSpPr>
                <a:xfrm>
                  <a:off x="2749824" y="3246185"/>
                  <a:ext cx="953960" cy="1677302"/>
                  <a:chOff x="3700536" y="3334005"/>
                  <a:chExt cx="953960" cy="1677302"/>
                </a:xfrm>
              </p:grpSpPr>
              <p:sp>
                <p:nvSpPr>
                  <p:cNvPr id="225" name="Freeform 224"/>
                  <p:cNvSpPr/>
                  <p:nvPr/>
                </p:nvSpPr>
                <p:spPr>
                  <a:xfrm rot="10800000">
                    <a:off x="3700536" y="3398455"/>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6" name="Freeform 225"/>
                  <p:cNvSpPr/>
                  <p:nvPr/>
                </p:nvSpPr>
                <p:spPr>
                  <a:xfrm rot="10800000" flipH="1">
                    <a:off x="4357289" y="3398455"/>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7" name="Oval 226"/>
                  <p:cNvSpPr/>
                  <p:nvPr/>
                </p:nvSpPr>
                <p:spPr>
                  <a:xfrm rot="10800000" flipH="1">
                    <a:off x="4471526" y="3334005"/>
                    <a:ext cx="182970" cy="183182"/>
                  </a:xfrm>
                  <a:prstGeom prst="ellipse">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rot="5400000" flipH="1">
                    <a:off x="3855383" y="4276357"/>
                    <a:ext cx="1415254" cy="54645"/>
                  </a:xfrm>
                  <a:prstGeom prst="rect">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rot="10800000">
                    <a:off x="3886794" y="3398614"/>
                    <a:ext cx="521178" cy="54709"/>
                  </a:xfrm>
                  <a:prstGeom prst="rect">
                    <a:avLst/>
                  </a:pr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rot="10800000">
                  <a:off x="3317258" y="4988310"/>
                  <a:ext cx="582650" cy="1004329"/>
                  <a:chOff x="4130308" y="996540"/>
                  <a:chExt cx="582650" cy="1004329"/>
                </a:xfrm>
              </p:grpSpPr>
              <p:sp>
                <p:nvSpPr>
                  <p:cNvPr id="204" name="Freeform 203"/>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B4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Freeform 204"/>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p:nvSpPr>
                <p:spPr>
                  <a:xfrm rot="10800000">
                    <a:off x="4249854" y="1116086"/>
                    <a:ext cx="343557" cy="343558"/>
                  </a:xfrm>
                  <a:prstGeom prst="ellipse">
                    <a:avLst/>
                  </a:prstGeom>
                  <a:solidFill>
                    <a:schemeClr val="bg1"/>
                  </a:solidFill>
                  <a:ln w="28575">
                    <a:solidFill>
                      <a:srgbClr val="8A8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4</a:t>
                    </a:r>
                  </a:p>
                </p:txBody>
              </p:sp>
            </p:grpSp>
          </p:grpSp>
          <p:sp>
            <p:nvSpPr>
              <p:cNvPr id="264" name="Rectangle 263"/>
              <p:cNvSpPr/>
              <p:nvPr/>
            </p:nvSpPr>
            <p:spPr>
              <a:xfrm>
                <a:off x="2555776" y="3619763"/>
                <a:ext cx="1599796" cy="2065950"/>
              </a:xfrm>
              <a:prstGeom prst="rect">
                <a:avLst/>
              </a:prstGeom>
            </p:spPr>
            <p:txBody>
              <a:bodyPr wrap="square">
                <a:spAutoFit/>
              </a:bodyPr>
              <a:lstStyle/>
              <a:p>
                <a:pPr algn="ctr">
                  <a:lnSpc>
                    <a:spcPct val="150000"/>
                  </a:lnSpc>
                </a:pPr>
                <a:r>
                  <a:rPr lang="en-CA" sz="1050" dirty="0">
                    <a:latin typeface="Century Gothic" pitchFamily="34" charset="0"/>
                  </a:rPr>
                  <a:t>Operations  expansion:  21 plants in Brazil &amp;  5 in Argentina increasing daily slaughter capacity to  19,900 head</a:t>
                </a:r>
              </a:p>
              <a:p>
                <a:pPr>
                  <a:lnSpc>
                    <a:spcPct val="150000"/>
                  </a:lnSpc>
                </a:pPr>
                <a:endParaRPr lang="en-US" sz="1200" dirty="0">
                  <a:solidFill>
                    <a:schemeClr val="tx1">
                      <a:lumMod val="50000"/>
                      <a:lumOff val="50000"/>
                    </a:schemeClr>
                  </a:solidFill>
                  <a:latin typeface="Century Gothic" pitchFamily="34" charset="0"/>
                </a:endParaRPr>
              </a:p>
            </p:txBody>
          </p:sp>
          <p:sp>
            <p:nvSpPr>
              <p:cNvPr id="265" name="Rectangle 264"/>
              <p:cNvSpPr/>
              <p:nvPr/>
            </p:nvSpPr>
            <p:spPr>
              <a:xfrm>
                <a:off x="2555776" y="3450486"/>
                <a:ext cx="1632571" cy="338554"/>
              </a:xfrm>
              <a:prstGeom prst="rect">
                <a:avLst/>
              </a:prstGeom>
            </p:spPr>
            <p:txBody>
              <a:bodyPr wrap="square">
                <a:spAutoFit/>
              </a:bodyPr>
              <a:lstStyle/>
              <a:p>
                <a:r>
                  <a:rPr lang="en-US" sz="1600" b="1" dirty="0">
                    <a:latin typeface="Century Gothic" pitchFamily="34" charset="0"/>
                  </a:rPr>
                  <a:t>South America</a:t>
                </a:r>
              </a:p>
            </p:txBody>
          </p:sp>
          <p:pic>
            <p:nvPicPr>
              <p:cNvPr id="1028" name="Picture 4" descr="Image result for argentina flag">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571" r="2859" b="5049"/>
              <a:stretch/>
            </p:blipFill>
            <p:spPr bwMode="auto">
              <a:xfrm>
                <a:off x="3000364" y="5429264"/>
                <a:ext cx="852350" cy="45687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1" name="Group 280"/>
          <p:cNvGrpSpPr/>
          <p:nvPr/>
        </p:nvGrpSpPr>
        <p:grpSpPr>
          <a:xfrm>
            <a:off x="7614710" y="3237081"/>
            <a:ext cx="1965971" cy="2755559"/>
            <a:chOff x="6033781" y="3237080"/>
            <a:chExt cx="1965971" cy="2755559"/>
          </a:xfrm>
        </p:grpSpPr>
        <p:sp>
          <p:nvSpPr>
            <p:cNvPr id="163" name="TextBox 162"/>
            <p:cNvSpPr txBox="1"/>
            <p:nvPr/>
          </p:nvSpPr>
          <p:spPr>
            <a:xfrm rot="16200000">
              <a:off x="7152654" y="3633050"/>
              <a:ext cx="704039" cy="400110"/>
            </a:xfrm>
            <a:prstGeom prst="rect">
              <a:avLst/>
            </a:prstGeom>
            <a:noFill/>
          </p:spPr>
          <p:txBody>
            <a:bodyPr wrap="none" rtlCol="0">
              <a:spAutoFit/>
            </a:bodyPr>
            <a:lstStyle/>
            <a:p>
              <a:pPr algn="r"/>
              <a:r>
                <a:rPr lang="en-US" sz="2000" b="1" dirty="0">
                  <a:solidFill>
                    <a:srgbClr val="424547"/>
                  </a:solidFill>
                </a:rPr>
                <a:t>2013</a:t>
              </a:r>
            </a:p>
          </p:txBody>
        </p:sp>
        <p:grpSp>
          <p:nvGrpSpPr>
            <p:cNvPr id="178" name="Group 177"/>
            <p:cNvGrpSpPr/>
            <p:nvPr/>
          </p:nvGrpSpPr>
          <p:grpSpPr>
            <a:xfrm>
              <a:off x="6033781" y="3237080"/>
              <a:ext cx="1965971" cy="2755559"/>
              <a:chOff x="6033781" y="3237080"/>
              <a:chExt cx="1965971" cy="2755559"/>
            </a:xfrm>
          </p:grpSpPr>
          <p:grpSp>
            <p:nvGrpSpPr>
              <p:cNvPr id="26" name="Group 25"/>
              <p:cNvGrpSpPr/>
              <p:nvPr/>
            </p:nvGrpSpPr>
            <p:grpSpPr>
              <a:xfrm>
                <a:off x="6845954" y="3237080"/>
                <a:ext cx="1153798" cy="2755559"/>
                <a:chOff x="6168233" y="3237080"/>
                <a:chExt cx="1153798" cy="2755559"/>
              </a:xfrm>
            </p:grpSpPr>
            <p:grpSp>
              <p:nvGrpSpPr>
                <p:cNvPr id="148" name="Group 147"/>
                <p:cNvGrpSpPr/>
                <p:nvPr/>
              </p:nvGrpSpPr>
              <p:grpSpPr>
                <a:xfrm>
                  <a:off x="6168233" y="3237080"/>
                  <a:ext cx="953960" cy="1686407"/>
                  <a:chOff x="7118945" y="3324900"/>
                  <a:chExt cx="953960" cy="1686407"/>
                </a:xfrm>
              </p:grpSpPr>
              <p:sp>
                <p:nvSpPr>
                  <p:cNvPr id="230" name="Freeform 229"/>
                  <p:cNvSpPr/>
                  <p:nvPr/>
                </p:nvSpPr>
                <p:spPr>
                  <a:xfrm rot="10800000">
                    <a:off x="7118945" y="3389350"/>
                    <a:ext cx="23331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1" name="Freeform 230"/>
                  <p:cNvSpPr/>
                  <p:nvPr/>
                </p:nvSpPr>
                <p:spPr>
                  <a:xfrm rot="10800000" flipH="1">
                    <a:off x="7775698" y="3389350"/>
                    <a:ext cx="233045" cy="233315"/>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2" name="Rectangle 231"/>
                  <p:cNvSpPr/>
                  <p:nvPr/>
                </p:nvSpPr>
                <p:spPr>
                  <a:xfrm rot="10800000" flipH="1">
                    <a:off x="7302127" y="3389509"/>
                    <a:ext cx="520574" cy="54709"/>
                  </a:xfrm>
                  <a:prstGeom prst="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3" name="Oval 232"/>
                  <p:cNvSpPr/>
                  <p:nvPr/>
                </p:nvSpPr>
                <p:spPr>
                  <a:xfrm rot="10800000" flipH="1">
                    <a:off x="7889935" y="3324900"/>
                    <a:ext cx="182970" cy="183182"/>
                  </a:xfrm>
                  <a:prstGeom prst="ellipse">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rot="5400000" flipH="1">
                    <a:off x="7273792" y="4276357"/>
                    <a:ext cx="1415254" cy="54645"/>
                  </a:xfrm>
                  <a:prstGeom prst="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4" name="Group 153"/>
                <p:cNvGrpSpPr/>
                <p:nvPr/>
              </p:nvGrpSpPr>
              <p:grpSpPr>
                <a:xfrm rot="10800000">
                  <a:off x="6739381" y="4988310"/>
                  <a:ext cx="582650" cy="1004329"/>
                  <a:chOff x="4130308" y="996540"/>
                  <a:chExt cx="582650" cy="1004329"/>
                </a:xfrm>
              </p:grpSpPr>
              <p:sp>
                <p:nvSpPr>
                  <p:cNvPr id="210" name="Freeform 209"/>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Freeform 210"/>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rot="10800000">
                    <a:off x="4249854" y="1116086"/>
                    <a:ext cx="343557" cy="343558"/>
                  </a:xfrm>
                  <a:prstGeom prst="ellipse">
                    <a:avLst/>
                  </a:prstGeom>
                  <a:solidFill>
                    <a:schemeClr val="bg1"/>
                  </a:solidFill>
                  <a:ln w="28575">
                    <a:solidFill>
                      <a:srgbClr val="424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8</a:t>
                    </a:r>
                  </a:p>
                </p:txBody>
              </p:sp>
            </p:grpSp>
          </p:grpSp>
          <p:sp>
            <p:nvSpPr>
              <p:cNvPr id="272" name="Rectangle 271"/>
              <p:cNvSpPr/>
              <p:nvPr/>
            </p:nvSpPr>
            <p:spPr>
              <a:xfrm>
                <a:off x="6156176" y="3522494"/>
                <a:ext cx="1355554" cy="338554"/>
              </a:xfrm>
              <a:prstGeom prst="rect">
                <a:avLst/>
              </a:prstGeom>
            </p:spPr>
            <p:txBody>
              <a:bodyPr wrap="square">
                <a:spAutoFit/>
              </a:bodyPr>
              <a:lstStyle/>
              <a:p>
                <a:r>
                  <a:rPr lang="en-US" sz="1600" b="1" dirty="0">
                    <a:latin typeface="Century Gothic" pitchFamily="34" charset="0"/>
                  </a:rPr>
                  <a:t>Expansion</a:t>
                </a:r>
              </a:p>
            </p:txBody>
          </p:sp>
          <p:sp>
            <p:nvSpPr>
              <p:cNvPr id="273" name="Rectangle 272"/>
              <p:cNvSpPr/>
              <p:nvPr/>
            </p:nvSpPr>
            <p:spPr>
              <a:xfrm>
                <a:off x="6033781" y="3852989"/>
                <a:ext cx="1562555" cy="1304203"/>
              </a:xfrm>
              <a:prstGeom prst="rect">
                <a:avLst/>
              </a:prstGeom>
            </p:spPr>
            <p:txBody>
              <a:bodyPr wrap="square">
                <a:spAutoFit/>
              </a:bodyPr>
              <a:lstStyle/>
              <a:p>
                <a:pPr algn="ctr">
                  <a:lnSpc>
                    <a:spcPct val="150000"/>
                  </a:lnSpc>
                </a:pPr>
                <a:r>
                  <a:rPr lang="en-CA" sz="1050" dirty="0">
                    <a:latin typeface="Century Gothic" pitchFamily="34" charset="0"/>
                  </a:rPr>
                  <a:t>Acquisition of:</a:t>
                </a:r>
              </a:p>
              <a:p>
                <a:pPr algn="ctr">
                  <a:lnSpc>
                    <a:spcPct val="150000"/>
                  </a:lnSpc>
                </a:pPr>
                <a:r>
                  <a:rPr lang="en-CA" sz="1050" dirty="0">
                    <a:latin typeface="Century Gothic" pitchFamily="34" charset="0"/>
                  </a:rPr>
                  <a:t>-XL Foods in Canada</a:t>
                </a:r>
              </a:p>
              <a:p>
                <a:pPr algn="ctr">
                  <a:lnSpc>
                    <a:spcPct val="150000"/>
                  </a:lnSpc>
                </a:pPr>
                <a:r>
                  <a:rPr lang="en-CA" sz="1050" dirty="0">
                    <a:latin typeface="Century Gothic" pitchFamily="34" charset="0"/>
                  </a:rPr>
                  <a:t>-Seara in Brazil</a:t>
                </a:r>
              </a:p>
              <a:p>
                <a:pPr algn="ctr">
                  <a:lnSpc>
                    <a:spcPct val="150000"/>
                  </a:lnSpc>
                </a:pPr>
                <a:r>
                  <a:rPr lang="en-CA" sz="1050" dirty="0">
                    <a:latin typeface="Century Gothic" pitchFamily="34" charset="0"/>
                  </a:rPr>
                  <a:t>-Zenda in Brazil</a:t>
                </a:r>
              </a:p>
              <a:p>
                <a:pPr>
                  <a:lnSpc>
                    <a:spcPct val="150000"/>
                  </a:lnSpc>
                </a:pPr>
                <a:endParaRPr lang="en-US" sz="1050" dirty="0">
                  <a:solidFill>
                    <a:schemeClr val="tx1">
                      <a:lumMod val="50000"/>
                      <a:lumOff val="50000"/>
                    </a:schemeClr>
                  </a:solidFill>
                  <a:latin typeface="Century Gothic" pitchFamily="34" charset="0"/>
                </a:endParaRPr>
              </a:p>
            </p:txBody>
          </p:sp>
          <p:pic>
            <p:nvPicPr>
              <p:cNvPr id="1030" name="Picture 6" descr="Image result for canada fla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29388" y="5000636"/>
                <a:ext cx="857256" cy="5000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2" name="Group 281"/>
          <p:cNvGrpSpPr/>
          <p:nvPr/>
        </p:nvGrpSpPr>
        <p:grpSpPr>
          <a:xfrm>
            <a:off x="6684034" y="908721"/>
            <a:ext cx="1985116" cy="2523209"/>
            <a:chOff x="5160034" y="908720"/>
            <a:chExt cx="1985116" cy="2523209"/>
          </a:xfrm>
        </p:grpSpPr>
        <p:sp>
          <p:nvSpPr>
            <p:cNvPr id="167" name="TextBox 166"/>
            <p:cNvSpPr txBox="1"/>
            <p:nvPr/>
          </p:nvSpPr>
          <p:spPr>
            <a:xfrm rot="16200000">
              <a:off x="6293403" y="2655289"/>
              <a:ext cx="704039" cy="400110"/>
            </a:xfrm>
            <a:prstGeom prst="rect">
              <a:avLst/>
            </a:prstGeom>
            <a:noFill/>
          </p:spPr>
          <p:txBody>
            <a:bodyPr wrap="none" rtlCol="0">
              <a:spAutoFit/>
            </a:bodyPr>
            <a:lstStyle/>
            <a:p>
              <a:r>
                <a:rPr lang="en-US" sz="2000" b="1" dirty="0">
                  <a:solidFill>
                    <a:srgbClr val="005E68"/>
                  </a:solidFill>
                </a:rPr>
                <a:t>2009</a:t>
              </a:r>
            </a:p>
          </p:txBody>
        </p:sp>
        <p:grpSp>
          <p:nvGrpSpPr>
            <p:cNvPr id="173" name="Group 172"/>
            <p:cNvGrpSpPr/>
            <p:nvPr/>
          </p:nvGrpSpPr>
          <p:grpSpPr>
            <a:xfrm>
              <a:off x="5160034" y="908720"/>
              <a:ext cx="1985116" cy="2523209"/>
              <a:chOff x="5160034" y="908720"/>
              <a:chExt cx="1985116" cy="2523209"/>
            </a:xfrm>
          </p:grpSpPr>
          <p:grpSp>
            <p:nvGrpSpPr>
              <p:cNvPr id="20" name="Group 19"/>
              <p:cNvGrpSpPr/>
              <p:nvPr/>
            </p:nvGrpSpPr>
            <p:grpSpPr>
              <a:xfrm>
                <a:off x="5991352" y="908720"/>
                <a:ext cx="1153798" cy="2523209"/>
                <a:chOff x="5313631" y="908720"/>
                <a:chExt cx="1153798" cy="2523209"/>
              </a:xfrm>
            </p:grpSpPr>
            <p:grpSp>
              <p:nvGrpSpPr>
                <p:cNvPr id="145" name="Group 144"/>
                <p:cNvGrpSpPr/>
                <p:nvPr/>
              </p:nvGrpSpPr>
              <p:grpSpPr>
                <a:xfrm>
                  <a:off x="5313631" y="1975461"/>
                  <a:ext cx="953960" cy="1456468"/>
                  <a:chOff x="6264343" y="2063281"/>
                  <a:chExt cx="953960" cy="1456468"/>
                </a:xfrm>
              </p:grpSpPr>
              <p:sp>
                <p:nvSpPr>
                  <p:cNvPr id="245" name="Freeform 244"/>
                  <p:cNvSpPr/>
                  <p:nvPr/>
                </p:nvSpPr>
                <p:spPr>
                  <a:xfrm rot="10800000" flipH="1" flipV="1">
                    <a:off x="6921096" y="322251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6" name="Rectangle 245"/>
                  <p:cNvSpPr/>
                  <p:nvPr/>
                </p:nvSpPr>
                <p:spPr>
                  <a:xfrm rot="16200000" flipH="1" flipV="1">
                    <a:off x="6529087" y="2633688"/>
                    <a:ext cx="1195459" cy="54645"/>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7" name="Oval 246"/>
                  <p:cNvSpPr/>
                  <p:nvPr/>
                </p:nvSpPr>
                <p:spPr>
                  <a:xfrm rot="10800000" flipH="1" flipV="1">
                    <a:off x="7035333" y="3336890"/>
                    <a:ext cx="182970" cy="182859"/>
                  </a:xfrm>
                  <a:prstGeom prst="ellipse">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8" name="Freeform 247"/>
                  <p:cNvSpPr/>
                  <p:nvPr/>
                </p:nvSpPr>
                <p:spPr>
                  <a:xfrm rot="10800000" flipV="1">
                    <a:off x="6264343" y="3222510"/>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9" name="Rectangle 248"/>
                  <p:cNvSpPr/>
                  <p:nvPr/>
                </p:nvSpPr>
                <p:spPr>
                  <a:xfrm rot="10800000" flipV="1">
                    <a:off x="6450601" y="3400643"/>
                    <a:ext cx="521178" cy="54612"/>
                  </a:xfrm>
                  <a:prstGeom prst="rect">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3" name="Group 152"/>
                <p:cNvGrpSpPr/>
                <p:nvPr/>
              </p:nvGrpSpPr>
              <p:grpSpPr>
                <a:xfrm>
                  <a:off x="5884779" y="908720"/>
                  <a:ext cx="582650" cy="1004329"/>
                  <a:chOff x="4130308" y="996540"/>
                  <a:chExt cx="582650" cy="1004329"/>
                </a:xfrm>
              </p:grpSpPr>
              <p:sp>
                <p:nvSpPr>
                  <p:cNvPr id="213" name="Freeform 212"/>
                  <p:cNvSpPr/>
                  <p:nvPr/>
                </p:nvSpPr>
                <p:spPr>
                  <a:xfrm rot="10800000">
                    <a:off x="4130308" y="996540"/>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Freeform 213"/>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rot="10800000">
                    <a:off x="4249854" y="1116086"/>
                    <a:ext cx="343557" cy="343558"/>
                  </a:xfrm>
                  <a:prstGeom prst="ellipse">
                    <a:avLst/>
                  </a:prstGeom>
                  <a:solidFill>
                    <a:schemeClr val="bg1"/>
                  </a:solidFill>
                  <a:ln w="28575">
                    <a:solidFill>
                      <a:srgbClr val="00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rPr>
                      <a:t>7</a:t>
                    </a:r>
                  </a:p>
                </p:txBody>
              </p:sp>
            </p:grpSp>
          </p:grpSp>
          <p:sp>
            <p:nvSpPr>
              <p:cNvPr id="269" name="Rectangle 268"/>
              <p:cNvSpPr/>
              <p:nvPr/>
            </p:nvSpPr>
            <p:spPr>
              <a:xfrm>
                <a:off x="5160034" y="1484784"/>
                <a:ext cx="1602308" cy="1546577"/>
              </a:xfrm>
              <a:prstGeom prst="rect">
                <a:avLst/>
              </a:prstGeom>
            </p:spPr>
            <p:txBody>
              <a:bodyPr wrap="square">
                <a:spAutoFit/>
              </a:bodyPr>
              <a:lstStyle/>
              <a:p>
                <a:pPr algn="ctr">
                  <a:lnSpc>
                    <a:spcPct val="150000"/>
                  </a:lnSpc>
                </a:pPr>
                <a:r>
                  <a:rPr lang="en-CA" sz="1050" dirty="0">
                    <a:latin typeface="Century Gothic" pitchFamily="34" charset="0"/>
                  </a:rPr>
                  <a:t>Acquisition of Pilgrim’s Pride Corporation with operations in U.S, Mexico and Puerto Rico. </a:t>
                </a:r>
              </a:p>
              <a:p>
                <a:pPr>
                  <a:lnSpc>
                    <a:spcPct val="150000"/>
                  </a:lnSpc>
                </a:pPr>
                <a:endParaRPr lang="en-US" sz="1050" dirty="0">
                  <a:solidFill>
                    <a:schemeClr val="tx1">
                      <a:lumMod val="50000"/>
                      <a:lumOff val="50000"/>
                    </a:schemeClr>
                  </a:solidFill>
                  <a:latin typeface="Century Gothic" pitchFamily="34" charset="0"/>
                </a:endParaRPr>
              </a:p>
            </p:txBody>
          </p:sp>
          <p:sp>
            <p:nvSpPr>
              <p:cNvPr id="271" name="Rectangle 270"/>
              <p:cNvSpPr/>
              <p:nvPr/>
            </p:nvSpPr>
            <p:spPr>
              <a:xfrm>
                <a:off x="5292080" y="980728"/>
                <a:ext cx="1428760" cy="584775"/>
              </a:xfrm>
              <a:prstGeom prst="rect">
                <a:avLst/>
              </a:prstGeom>
            </p:spPr>
            <p:txBody>
              <a:bodyPr wrap="square">
                <a:spAutoFit/>
              </a:bodyPr>
              <a:lstStyle/>
              <a:p>
                <a:pPr algn="ctr"/>
                <a:r>
                  <a:rPr lang="en-US" sz="1600" b="1" dirty="0">
                    <a:latin typeface="Century Gothic" pitchFamily="34" charset="0"/>
                  </a:rPr>
                  <a:t>U.S Poultry Market</a:t>
                </a:r>
              </a:p>
            </p:txBody>
          </p:sp>
          <p:pic>
            <p:nvPicPr>
              <p:cNvPr id="1032" name="Picture 8" descr="Image result">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86380" y="2786058"/>
                <a:ext cx="500066" cy="33978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a:hlinkClick r:id="rId17"/>
              </p:cNvPr>
              <p:cNvPicPr>
                <a:picLocks noChangeAspect="1" noChangeArrowheads="1"/>
              </p:cNvPicPr>
              <p:nvPr/>
            </p:nvPicPr>
            <p:blipFill>
              <a:blip r:embed="rId18" cstate="print"/>
              <a:srcRect/>
              <a:stretch>
                <a:fillRect/>
              </a:stretch>
            </p:blipFill>
            <p:spPr bwMode="auto">
              <a:xfrm>
                <a:off x="5929322" y="2781276"/>
                <a:ext cx="500066" cy="361972"/>
              </a:xfrm>
              <a:prstGeom prst="rect">
                <a:avLst/>
              </a:prstGeom>
              <a:noFill/>
            </p:spPr>
          </p:pic>
        </p:grpSp>
      </p:grpSp>
      <p:grpSp>
        <p:nvGrpSpPr>
          <p:cNvPr id="283" name="Group 282"/>
          <p:cNvGrpSpPr/>
          <p:nvPr/>
        </p:nvGrpSpPr>
        <p:grpSpPr>
          <a:xfrm>
            <a:off x="8461102" y="980729"/>
            <a:ext cx="2171403" cy="2451201"/>
            <a:chOff x="6937101" y="980728"/>
            <a:chExt cx="2171403" cy="2451201"/>
          </a:xfrm>
        </p:grpSpPr>
        <p:sp>
          <p:nvSpPr>
            <p:cNvPr id="172" name="TextBox 171"/>
            <p:cNvSpPr txBox="1"/>
            <p:nvPr/>
          </p:nvSpPr>
          <p:spPr>
            <a:xfrm rot="16200000">
              <a:off x="7937500" y="2367757"/>
              <a:ext cx="1301959" cy="400110"/>
            </a:xfrm>
            <a:prstGeom prst="rect">
              <a:avLst/>
            </a:prstGeom>
            <a:noFill/>
          </p:spPr>
          <p:txBody>
            <a:bodyPr wrap="none" rtlCol="0">
              <a:spAutoFit/>
            </a:bodyPr>
            <a:lstStyle/>
            <a:p>
              <a:r>
                <a:rPr lang="en-US" sz="2000" b="1" dirty="0">
                  <a:solidFill>
                    <a:schemeClr val="accent2">
                      <a:lumMod val="75000"/>
                    </a:schemeClr>
                  </a:solidFill>
                </a:rPr>
                <a:t>2014-2015</a:t>
              </a:r>
            </a:p>
          </p:txBody>
        </p:sp>
        <p:grpSp>
          <p:nvGrpSpPr>
            <p:cNvPr id="174" name="Group 173"/>
            <p:cNvGrpSpPr/>
            <p:nvPr/>
          </p:nvGrpSpPr>
          <p:grpSpPr>
            <a:xfrm>
              <a:off x="6937101" y="980728"/>
              <a:ext cx="2171403" cy="2451201"/>
              <a:chOff x="6937101" y="980728"/>
              <a:chExt cx="2171403" cy="2451201"/>
            </a:xfrm>
          </p:grpSpPr>
          <p:grpSp>
            <p:nvGrpSpPr>
              <p:cNvPr id="255" name="Group 254"/>
              <p:cNvGrpSpPr/>
              <p:nvPr/>
            </p:nvGrpSpPr>
            <p:grpSpPr>
              <a:xfrm>
                <a:off x="7736697" y="980728"/>
                <a:ext cx="1371807" cy="2451201"/>
                <a:chOff x="6814684" y="927466"/>
                <a:chExt cx="1371807" cy="2451201"/>
              </a:xfrm>
            </p:grpSpPr>
            <p:grpSp>
              <p:nvGrpSpPr>
                <p:cNvPr id="168" name="Group 167"/>
                <p:cNvGrpSpPr/>
                <p:nvPr/>
              </p:nvGrpSpPr>
              <p:grpSpPr>
                <a:xfrm>
                  <a:off x="6814684" y="1866499"/>
                  <a:ext cx="1191082" cy="1512168"/>
                  <a:chOff x="4339114" y="1935573"/>
                  <a:chExt cx="1191082" cy="1512168"/>
                </a:xfrm>
                <a:solidFill>
                  <a:schemeClr val="accent2"/>
                </a:solidFill>
              </p:grpSpPr>
              <p:sp>
                <p:nvSpPr>
                  <p:cNvPr id="186" name="Freeform 185"/>
                  <p:cNvSpPr/>
                  <p:nvPr/>
                </p:nvSpPr>
                <p:spPr>
                  <a:xfrm rot="10800000" flipH="1" flipV="1">
                    <a:off x="5211891" y="3142830"/>
                    <a:ext cx="23304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7" name="Oval 186"/>
                  <p:cNvSpPr/>
                  <p:nvPr/>
                </p:nvSpPr>
                <p:spPr>
                  <a:xfrm rot="10800000" flipH="1" flipV="1">
                    <a:off x="5347226" y="3264882"/>
                    <a:ext cx="182970" cy="182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8" name="Freeform 187"/>
                  <p:cNvSpPr/>
                  <p:nvPr/>
                </p:nvSpPr>
                <p:spPr>
                  <a:xfrm rot="10800000" flipV="1">
                    <a:off x="4339114" y="3159709"/>
                    <a:ext cx="233315" cy="232903"/>
                  </a:xfrm>
                  <a:custGeom>
                    <a:avLst/>
                    <a:gdLst>
                      <a:gd name="connsiteX0" fmla="*/ 1574800 w 1783953"/>
                      <a:gd name="connsiteY0" fmla="*/ 0 h 1783953"/>
                      <a:gd name="connsiteX1" fmla="*/ 1735814 w 1783953"/>
                      <a:gd name="connsiteY1" fmla="*/ 8131 h 1783953"/>
                      <a:gd name="connsiteX2" fmla="*/ 1783953 w 1783953"/>
                      <a:gd name="connsiteY2" fmla="*/ 15478 h 1783953"/>
                      <a:gd name="connsiteX3" fmla="*/ 1783953 w 1783953"/>
                      <a:gd name="connsiteY3" fmla="*/ 438812 h 1783953"/>
                      <a:gd name="connsiteX4" fmla="*/ 1692978 w 1783953"/>
                      <a:gd name="connsiteY4" fmla="*/ 424928 h 1783953"/>
                      <a:gd name="connsiteX5" fmla="*/ 1574800 w 1783953"/>
                      <a:gd name="connsiteY5" fmla="*/ 418960 h 1783953"/>
                      <a:gd name="connsiteX6" fmla="*/ 418960 w 1783953"/>
                      <a:gd name="connsiteY6" fmla="*/ 1574800 h 1783953"/>
                      <a:gd name="connsiteX7" fmla="*/ 440045 w 1783953"/>
                      <a:gd name="connsiteY7" fmla="*/ 1783953 h 1783953"/>
                      <a:gd name="connsiteX8" fmla="*/ 15478 w 1783953"/>
                      <a:gd name="connsiteY8" fmla="*/ 1783953 h 1783953"/>
                      <a:gd name="connsiteX9" fmla="*/ 8131 w 1783953"/>
                      <a:gd name="connsiteY9" fmla="*/ 1735814 h 1783953"/>
                      <a:gd name="connsiteX10" fmla="*/ 0 w 1783953"/>
                      <a:gd name="connsiteY10" fmla="*/ 1574800 h 1783953"/>
                      <a:gd name="connsiteX11" fmla="*/ 1574800 w 1783953"/>
                      <a:gd name="connsiteY11" fmla="*/ 0 h 178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953" h="1783953">
                        <a:moveTo>
                          <a:pt x="1574800" y="0"/>
                        </a:moveTo>
                        <a:cubicBezTo>
                          <a:pt x="1629159" y="0"/>
                          <a:pt x="1682874" y="2754"/>
                          <a:pt x="1735814" y="8131"/>
                        </a:cubicBezTo>
                        <a:lnTo>
                          <a:pt x="1783953" y="15478"/>
                        </a:lnTo>
                        <a:lnTo>
                          <a:pt x="1783953" y="438812"/>
                        </a:lnTo>
                        <a:lnTo>
                          <a:pt x="1692978" y="424928"/>
                        </a:lnTo>
                        <a:cubicBezTo>
                          <a:pt x="1654122" y="420982"/>
                          <a:pt x="1614697" y="418960"/>
                          <a:pt x="1574800" y="418960"/>
                        </a:cubicBezTo>
                        <a:cubicBezTo>
                          <a:pt x="936447" y="418960"/>
                          <a:pt x="418960" y="936447"/>
                          <a:pt x="418960" y="1574800"/>
                        </a:cubicBezTo>
                        <a:lnTo>
                          <a:pt x="440045" y="1783953"/>
                        </a:lnTo>
                        <a:lnTo>
                          <a:pt x="15478" y="1783953"/>
                        </a:lnTo>
                        <a:lnTo>
                          <a:pt x="8131" y="1735814"/>
                        </a:lnTo>
                        <a:cubicBezTo>
                          <a:pt x="2754" y="1682874"/>
                          <a:pt x="0" y="1629159"/>
                          <a:pt x="0" y="1574800"/>
                        </a:cubicBezTo>
                        <a:cubicBezTo>
                          <a:pt x="0" y="705062"/>
                          <a:pt x="705062" y="0"/>
                          <a:pt x="1574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9" name="Rectangle 188"/>
                  <p:cNvSpPr/>
                  <p:nvPr/>
                </p:nvSpPr>
                <p:spPr>
                  <a:xfrm rot="10800000" flipV="1">
                    <a:off x="4555218" y="3320963"/>
                    <a:ext cx="720000" cy="547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rot="16200000" flipH="1" flipV="1">
                    <a:off x="4819882" y="2505980"/>
                    <a:ext cx="1195459" cy="546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9" name="Group 168"/>
                <p:cNvGrpSpPr/>
                <p:nvPr/>
              </p:nvGrpSpPr>
              <p:grpSpPr>
                <a:xfrm>
                  <a:off x="7603841" y="927466"/>
                  <a:ext cx="582650" cy="1011040"/>
                  <a:chOff x="4130308" y="996540"/>
                  <a:chExt cx="582650" cy="1011040"/>
                </a:xfrm>
                <a:solidFill>
                  <a:schemeClr val="accent2"/>
                </a:solidFill>
              </p:grpSpPr>
              <p:sp>
                <p:nvSpPr>
                  <p:cNvPr id="183" name="Freeform 182"/>
                  <p:cNvSpPr/>
                  <p:nvPr/>
                </p:nvSpPr>
                <p:spPr>
                  <a:xfrm rot="10800000">
                    <a:off x="4130308" y="1003251"/>
                    <a:ext cx="582650" cy="1004329"/>
                  </a:xfrm>
                  <a:custGeom>
                    <a:avLst/>
                    <a:gdLst>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071620 w 1427274"/>
                      <a:gd name="connsiteY6" fmla="*/ 1132569 h 2460229"/>
                      <a:gd name="connsiteX7" fmla="*/ 1112638 w 1427274"/>
                      <a:gd name="connsiteY7" fmla="*/ 1154833 h 2460229"/>
                      <a:gd name="connsiteX8" fmla="*/ 1427274 w 1427274"/>
                      <a:gd name="connsiteY8" fmla="*/ 1746592 h 2460229"/>
                      <a:gd name="connsiteX9" fmla="*/ 713637 w 1427274"/>
                      <a:gd name="connsiteY9" fmla="*/ 2460229 h 2460229"/>
                      <a:gd name="connsiteX10" fmla="*/ 0 w 1427274"/>
                      <a:gd name="connsiteY10" fmla="*/ 1746592 h 2460229"/>
                      <a:gd name="connsiteX11" fmla="*/ 314636 w 1427274"/>
                      <a:gd name="connsiteY11" fmla="*/ 1154833 h 2460229"/>
                      <a:gd name="connsiteX12" fmla="*/ 355653 w 1427274"/>
                      <a:gd name="connsiteY12" fmla="*/ 113257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355653 w 1427274"/>
                      <a:gd name="connsiteY11" fmla="*/ 1132570 h 2460229"/>
                      <a:gd name="connsiteX12" fmla="*/ 713637 w 1427274"/>
                      <a:gd name="connsiteY12" fmla="*/ 0 h 2460229"/>
                      <a:gd name="connsiteX0" fmla="*/ 713638 w 1427274"/>
                      <a:gd name="connsiteY0" fmla="*/ 1325798 h 2460229"/>
                      <a:gd name="connsiteX1" fmla="*/ 292844 w 1427274"/>
                      <a:gd name="connsiteY1" fmla="*/ 1746592 h 2460229"/>
                      <a:gd name="connsiteX2" fmla="*/ 713638 w 1427274"/>
                      <a:gd name="connsiteY2" fmla="*/ 2167386 h 2460229"/>
                      <a:gd name="connsiteX3" fmla="*/ 1134432 w 1427274"/>
                      <a:gd name="connsiteY3" fmla="*/ 1746592 h 2460229"/>
                      <a:gd name="connsiteX4" fmla="*/ 713638 w 1427274"/>
                      <a:gd name="connsiteY4" fmla="*/ 1325798 h 2460229"/>
                      <a:gd name="connsiteX5" fmla="*/ 713637 w 1427274"/>
                      <a:gd name="connsiteY5" fmla="*/ 0 h 2460229"/>
                      <a:gd name="connsiteX6" fmla="*/ 1112638 w 1427274"/>
                      <a:gd name="connsiteY6" fmla="*/ 1154833 h 2460229"/>
                      <a:gd name="connsiteX7" fmla="*/ 1427274 w 1427274"/>
                      <a:gd name="connsiteY7" fmla="*/ 1746592 h 2460229"/>
                      <a:gd name="connsiteX8" fmla="*/ 713637 w 1427274"/>
                      <a:gd name="connsiteY8" fmla="*/ 2460229 h 2460229"/>
                      <a:gd name="connsiteX9" fmla="*/ 0 w 1427274"/>
                      <a:gd name="connsiteY9" fmla="*/ 1746592 h 2460229"/>
                      <a:gd name="connsiteX10" fmla="*/ 314636 w 1427274"/>
                      <a:gd name="connsiteY10" fmla="*/ 1154833 h 2460229"/>
                      <a:gd name="connsiteX11" fmla="*/ 713637 w 1427274"/>
                      <a:gd name="connsiteY11" fmla="*/ 0 h 24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274" h="2460229">
                        <a:moveTo>
                          <a:pt x="713638" y="1325798"/>
                        </a:moveTo>
                        <a:cubicBezTo>
                          <a:pt x="481240" y="1325798"/>
                          <a:pt x="292844" y="1514194"/>
                          <a:pt x="292844" y="1746592"/>
                        </a:cubicBezTo>
                        <a:cubicBezTo>
                          <a:pt x="292844" y="1978990"/>
                          <a:pt x="481240" y="2167386"/>
                          <a:pt x="713638" y="2167386"/>
                        </a:cubicBezTo>
                        <a:cubicBezTo>
                          <a:pt x="946036" y="2167386"/>
                          <a:pt x="1134432" y="1978990"/>
                          <a:pt x="1134432" y="1746592"/>
                        </a:cubicBezTo>
                        <a:cubicBezTo>
                          <a:pt x="1134432" y="1514194"/>
                          <a:pt x="946036" y="1325798"/>
                          <a:pt x="713638" y="1325798"/>
                        </a:cubicBezTo>
                        <a:close/>
                        <a:moveTo>
                          <a:pt x="713637" y="0"/>
                        </a:moveTo>
                        <a:lnTo>
                          <a:pt x="1112638" y="1154833"/>
                        </a:lnTo>
                        <a:cubicBezTo>
                          <a:pt x="1302467" y="1283079"/>
                          <a:pt x="1427274" y="1500260"/>
                          <a:pt x="1427274" y="1746592"/>
                        </a:cubicBezTo>
                        <a:cubicBezTo>
                          <a:pt x="1427274" y="2140723"/>
                          <a:pt x="1107768" y="2460229"/>
                          <a:pt x="713637" y="2460229"/>
                        </a:cubicBezTo>
                        <a:cubicBezTo>
                          <a:pt x="319506" y="2460229"/>
                          <a:pt x="0" y="2140723"/>
                          <a:pt x="0" y="1746592"/>
                        </a:cubicBezTo>
                        <a:cubicBezTo>
                          <a:pt x="0" y="1500260"/>
                          <a:pt x="124807" y="1283079"/>
                          <a:pt x="314636" y="1154833"/>
                        </a:cubicBezTo>
                        <a:lnTo>
                          <a:pt x="7136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Freeform 183"/>
                  <p:cNvSpPr/>
                  <p:nvPr/>
                </p:nvSpPr>
                <p:spPr>
                  <a:xfrm rot="10800000">
                    <a:off x="4421632" y="996540"/>
                    <a:ext cx="291326" cy="1004329"/>
                  </a:xfrm>
                  <a:custGeom>
                    <a:avLst/>
                    <a:gdLst>
                      <a:gd name="connsiteX0" fmla="*/ 291325 w 291326"/>
                      <a:gd name="connsiteY0" fmla="*/ 1004329 h 1004329"/>
                      <a:gd name="connsiteX1" fmla="*/ 0 w 291326"/>
                      <a:gd name="connsiteY1" fmla="*/ 713004 h 1004329"/>
                      <a:gd name="connsiteX2" fmla="*/ 128443 w 291326"/>
                      <a:gd name="connsiteY2" fmla="*/ 471433 h 1004329"/>
                      <a:gd name="connsiteX3" fmla="*/ 291325 w 291326"/>
                      <a:gd name="connsiteY3" fmla="*/ 0 h 1004329"/>
                      <a:gd name="connsiteX4" fmla="*/ 291326 w 291326"/>
                      <a:gd name="connsiteY4" fmla="*/ 3 h 1004329"/>
                      <a:gd name="connsiteX5" fmla="*/ 291326 w 291326"/>
                      <a:gd name="connsiteY5" fmla="*/ 541225 h 1004329"/>
                      <a:gd name="connsiteX6" fmla="*/ 291326 w 291326"/>
                      <a:gd name="connsiteY6" fmla="*/ 541225 h 1004329"/>
                      <a:gd name="connsiteX7" fmla="*/ 119547 w 291326"/>
                      <a:gd name="connsiteY7" fmla="*/ 713004 h 1004329"/>
                      <a:gd name="connsiteX8" fmla="*/ 291326 w 291326"/>
                      <a:gd name="connsiteY8" fmla="*/ 884783 h 1004329"/>
                      <a:gd name="connsiteX9" fmla="*/ 291326 w 291326"/>
                      <a:gd name="connsiteY9" fmla="*/ 884783 h 1004329"/>
                      <a:gd name="connsiteX10" fmla="*/ 291326 w 291326"/>
                      <a:gd name="connsiteY10" fmla="*/ 1004329 h 10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326" h="1004329">
                        <a:moveTo>
                          <a:pt x="291325" y="1004329"/>
                        </a:moveTo>
                        <a:cubicBezTo>
                          <a:pt x="130431" y="1004329"/>
                          <a:pt x="0" y="873898"/>
                          <a:pt x="0" y="713004"/>
                        </a:cubicBezTo>
                        <a:cubicBezTo>
                          <a:pt x="0" y="612445"/>
                          <a:pt x="50950" y="523786"/>
                          <a:pt x="128443" y="471433"/>
                        </a:cubicBezTo>
                        <a:lnTo>
                          <a:pt x="291325" y="0"/>
                        </a:lnTo>
                        <a:lnTo>
                          <a:pt x="291326" y="3"/>
                        </a:lnTo>
                        <a:lnTo>
                          <a:pt x="291326" y="541225"/>
                        </a:lnTo>
                        <a:lnTo>
                          <a:pt x="291326" y="541225"/>
                        </a:lnTo>
                        <a:cubicBezTo>
                          <a:pt x="196455" y="541225"/>
                          <a:pt x="119547" y="618133"/>
                          <a:pt x="119547" y="713004"/>
                        </a:cubicBezTo>
                        <a:cubicBezTo>
                          <a:pt x="119547" y="807875"/>
                          <a:pt x="196455" y="884783"/>
                          <a:pt x="291326" y="884783"/>
                        </a:cubicBezTo>
                        <a:lnTo>
                          <a:pt x="291326" y="884783"/>
                        </a:lnTo>
                        <a:lnTo>
                          <a:pt x="291326" y="10043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p:cNvSpPr/>
                  <p:nvPr/>
                </p:nvSpPr>
                <p:spPr>
                  <a:xfrm rot="10800000">
                    <a:off x="4249854" y="1116086"/>
                    <a:ext cx="343557" cy="343558"/>
                  </a:xfrm>
                  <a:prstGeom prst="ellipse">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solidFill>
                          <a:schemeClr val="accent3">
                            <a:lumMod val="50000"/>
                          </a:schemeClr>
                        </a:solidFill>
                      </a:rPr>
                      <a:t>9</a:t>
                    </a:r>
                  </a:p>
                </p:txBody>
              </p:sp>
            </p:grpSp>
          </p:grpSp>
          <p:sp>
            <p:nvSpPr>
              <p:cNvPr id="274" name="Rectangle 273"/>
              <p:cNvSpPr/>
              <p:nvPr/>
            </p:nvSpPr>
            <p:spPr>
              <a:xfrm>
                <a:off x="6937101" y="1484784"/>
                <a:ext cx="1619638" cy="1304203"/>
              </a:xfrm>
              <a:prstGeom prst="rect">
                <a:avLst/>
              </a:prstGeom>
            </p:spPr>
            <p:txBody>
              <a:bodyPr wrap="square">
                <a:spAutoFit/>
              </a:bodyPr>
              <a:lstStyle/>
              <a:p>
                <a:pPr>
                  <a:lnSpc>
                    <a:spcPct val="150000"/>
                  </a:lnSpc>
                </a:pPr>
                <a:r>
                  <a:rPr lang="en-CA" sz="1050" dirty="0">
                    <a:latin typeface="Century Gothic" pitchFamily="34" charset="0"/>
                  </a:rPr>
                  <a:t>-Case Ready presence in U.S.</a:t>
                </a:r>
              </a:p>
              <a:p>
                <a:pPr>
                  <a:lnSpc>
                    <a:spcPct val="150000"/>
                  </a:lnSpc>
                </a:pPr>
                <a:r>
                  <a:rPr lang="en-CA" sz="1050" dirty="0">
                    <a:latin typeface="Century Gothic" pitchFamily="34" charset="0"/>
                  </a:rPr>
                  <a:t>-Expansion U.K, and North Ireland.</a:t>
                </a:r>
              </a:p>
              <a:p>
                <a:pPr>
                  <a:lnSpc>
                    <a:spcPct val="150000"/>
                  </a:lnSpc>
                </a:pPr>
                <a:endParaRPr lang="en-US" sz="1050" dirty="0">
                  <a:solidFill>
                    <a:schemeClr val="tx1">
                      <a:lumMod val="50000"/>
                      <a:lumOff val="50000"/>
                    </a:schemeClr>
                  </a:solidFill>
                  <a:latin typeface="Century Gothic" pitchFamily="34" charset="0"/>
                </a:endParaRPr>
              </a:p>
            </p:txBody>
          </p:sp>
          <p:sp>
            <p:nvSpPr>
              <p:cNvPr id="275" name="Rectangle 274"/>
              <p:cNvSpPr/>
              <p:nvPr/>
            </p:nvSpPr>
            <p:spPr>
              <a:xfrm>
                <a:off x="7092280" y="987405"/>
                <a:ext cx="1464459" cy="569387"/>
              </a:xfrm>
              <a:prstGeom prst="rect">
                <a:avLst/>
              </a:prstGeom>
            </p:spPr>
            <p:txBody>
              <a:bodyPr wrap="square">
                <a:spAutoFit/>
              </a:bodyPr>
              <a:lstStyle/>
              <a:p>
                <a:pPr algn="ctr"/>
                <a:r>
                  <a:rPr lang="en-US" sz="1550" b="1" dirty="0">
                    <a:latin typeface="Century Gothic" pitchFamily="34" charset="0"/>
                  </a:rPr>
                  <a:t>Europe &amp; Case Ready</a:t>
                </a:r>
              </a:p>
            </p:txBody>
          </p:sp>
          <p:pic>
            <p:nvPicPr>
              <p:cNvPr id="12292" name="Picture 4" descr="Image result">
                <a:hlinkClick r:id="rId19"/>
              </p:cNvPr>
              <p:cNvPicPr>
                <a:picLocks noChangeAspect="1" noChangeArrowheads="1"/>
              </p:cNvPicPr>
              <p:nvPr/>
            </p:nvPicPr>
            <p:blipFill>
              <a:blip r:embed="rId20"/>
              <a:srcRect r="6999" b="7379"/>
              <a:stretch>
                <a:fillRect/>
              </a:stretch>
            </p:blipFill>
            <p:spPr bwMode="auto">
              <a:xfrm>
                <a:off x="7000892" y="2693880"/>
                <a:ext cx="571504" cy="377930"/>
              </a:xfrm>
              <a:prstGeom prst="rect">
                <a:avLst/>
              </a:prstGeom>
              <a:noFill/>
            </p:spPr>
          </p:pic>
          <p:pic>
            <p:nvPicPr>
              <p:cNvPr id="12294" name="Picture 6" descr="Image result">
                <a:hlinkClick r:id="rId21"/>
              </p:cNvPr>
              <p:cNvPicPr>
                <a:picLocks noChangeAspect="1" noChangeArrowheads="1"/>
              </p:cNvPicPr>
              <p:nvPr/>
            </p:nvPicPr>
            <p:blipFill>
              <a:blip r:embed="rId22"/>
              <a:srcRect/>
              <a:stretch>
                <a:fillRect/>
              </a:stretch>
            </p:blipFill>
            <p:spPr bwMode="auto">
              <a:xfrm>
                <a:off x="7623741" y="2514033"/>
                <a:ext cx="805911" cy="629215"/>
              </a:xfrm>
              <a:prstGeom prst="rect">
                <a:avLst/>
              </a:prstGeom>
              <a:noFill/>
            </p:spPr>
          </p:pic>
        </p:grpSp>
      </p:grpSp>
    </p:spTree>
    <p:extLst>
      <p:ext uri="{BB962C8B-B14F-4D97-AF65-F5344CB8AC3E}">
        <p14:creationId xmlns:p14="http://schemas.microsoft.com/office/powerpoint/2010/main" val="2054351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p:cTn id="7" dur="1000" fill="hold"/>
                                        <p:tgtEl>
                                          <p:spTgt spid="286"/>
                                        </p:tgtEl>
                                        <p:attrNameLst>
                                          <p:attrName>ppt_x</p:attrName>
                                        </p:attrNameLst>
                                      </p:cBhvr>
                                      <p:tavLst>
                                        <p:tav tm="0">
                                          <p:val>
                                            <p:strVal val="#ppt_x-.2"/>
                                          </p:val>
                                        </p:tav>
                                        <p:tav tm="100000">
                                          <p:val>
                                            <p:strVal val="#ppt_x"/>
                                          </p:val>
                                        </p:tav>
                                      </p:tavLst>
                                    </p:anim>
                                    <p:anim calcmode="lin" valueType="num">
                                      <p:cBhvr>
                                        <p:cTn id="8" dur="1000" fill="hold"/>
                                        <p:tgtEl>
                                          <p:spTgt spid="2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
                                        </p:tgtEl>
                                      </p:cBhvr>
                                    </p:animEffect>
                                  </p:childTnLst>
                                </p:cTn>
                              </p:par>
                              <p:par>
                                <p:cTn id="10" presetID="2" presetClass="entr" presetSubtype="4"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500"/>
                                  </p:stCondLst>
                                  <p:childTnLst>
                                    <p:set>
                                      <p:cBhvr>
                                        <p:cTn id="16" dur="1" fill="hold">
                                          <p:stCondLst>
                                            <p:cond delay="0"/>
                                          </p:stCondLst>
                                        </p:cTn>
                                        <p:tgtEl>
                                          <p:spTgt spid="179"/>
                                        </p:tgtEl>
                                        <p:attrNameLst>
                                          <p:attrName>style.visibility</p:attrName>
                                        </p:attrNameLst>
                                      </p:cBhvr>
                                      <p:to>
                                        <p:strVal val="visible"/>
                                      </p:to>
                                    </p:set>
                                    <p:animEffect transition="in" filter="strips(downLeft)">
                                      <p:cBhvr>
                                        <p:cTn id="17" dur="500"/>
                                        <p:tgtEl>
                                          <p:spTgt spid="179"/>
                                        </p:tgtEl>
                                      </p:cBhvr>
                                    </p:animEffect>
                                  </p:childTnLst>
                                </p:cTn>
                              </p:par>
                            </p:childTnLst>
                          </p:cTn>
                        </p:par>
                        <p:par>
                          <p:cTn id="18" fill="hold">
                            <p:stCondLst>
                              <p:cond delay="2000"/>
                            </p:stCondLst>
                            <p:childTnLst>
                              <p:par>
                                <p:cTn id="19" presetID="18" presetClass="entr" presetSubtype="12" fill="hold" nodeType="afterEffect">
                                  <p:stCondLst>
                                    <p:cond delay="3500"/>
                                  </p:stCondLst>
                                  <p:childTnLst>
                                    <p:set>
                                      <p:cBhvr>
                                        <p:cTn id="20" dur="1" fill="hold">
                                          <p:stCondLst>
                                            <p:cond delay="0"/>
                                          </p:stCondLst>
                                        </p:cTn>
                                        <p:tgtEl>
                                          <p:spTgt spid="180"/>
                                        </p:tgtEl>
                                        <p:attrNameLst>
                                          <p:attrName>style.visibility</p:attrName>
                                        </p:attrNameLst>
                                      </p:cBhvr>
                                      <p:to>
                                        <p:strVal val="visible"/>
                                      </p:to>
                                    </p:set>
                                    <p:animEffect transition="in" filter="strips(downLeft)">
                                      <p:cBhvr>
                                        <p:cTn id="21" dur="500"/>
                                        <p:tgtEl>
                                          <p:spTgt spid="180"/>
                                        </p:tgtEl>
                                      </p:cBhvr>
                                    </p:animEffect>
                                  </p:childTnLst>
                                </p:cTn>
                              </p:par>
                            </p:childTnLst>
                          </p:cTn>
                        </p:par>
                        <p:par>
                          <p:cTn id="22" fill="hold">
                            <p:stCondLst>
                              <p:cond delay="6000"/>
                            </p:stCondLst>
                            <p:childTnLst>
                              <p:par>
                                <p:cTn id="23" presetID="18" presetClass="entr" presetSubtype="12" fill="hold" nodeType="afterEffect">
                                  <p:stCondLst>
                                    <p:cond delay="3500"/>
                                  </p:stCondLst>
                                  <p:childTnLst>
                                    <p:set>
                                      <p:cBhvr>
                                        <p:cTn id="24" dur="1" fill="hold">
                                          <p:stCondLst>
                                            <p:cond delay="0"/>
                                          </p:stCondLst>
                                        </p:cTn>
                                        <p:tgtEl>
                                          <p:spTgt spid="181"/>
                                        </p:tgtEl>
                                        <p:attrNameLst>
                                          <p:attrName>style.visibility</p:attrName>
                                        </p:attrNameLst>
                                      </p:cBhvr>
                                      <p:to>
                                        <p:strVal val="visible"/>
                                      </p:to>
                                    </p:set>
                                    <p:animEffect transition="in" filter="strips(downLeft)">
                                      <p:cBhvr>
                                        <p:cTn id="25" dur="500"/>
                                        <p:tgtEl>
                                          <p:spTgt spid="181"/>
                                        </p:tgtEl>
                                      </p:cBhvr>
                                    </p:animEffect>
                                  </p:childTnLst>
                                </p:cTn>
                              </p:par>
                            </p:childTnLst>
                          </p:cTn>
                        </p:par>
                        <p:par>
                          <p:cTn id="26" fill="hold">
                            <p:stCondLst>
                              <p:cond delay="10000"/>
                            </p:stCondLst>
                            <p:childTnLst>
                              <p:par>
                                <p:cTn id="27" presetID="18" presetClass="entr" presetSubtype="12" fill="hold" nodeType="afterEffect">
                                  <p:stCondLst>
                                    <p:cond delay="3500"/>
                                  </p:stCondLst>
                                  <p:childTnLst>
                                    <p:set>
                                      <p:cBhvr>
                                        <p:cTn id="28" dur="1" fill="hold">
                                          <p:stCondLst>
                                            <p:cond delay="0"/>
                                          </p:stCondLst>
                                        </p:cTn>
                                        <p:tgtEl>
                                          <p:spTgt spid="287"/>
                                        </p:tgtEl>
                                        <p:attrNameLst>
                                          <p:attrName>style.visibility</p:attrName>
                                        </p:attrNameLst>
                                      </p:cBhvr>
                                      <p:to>
                                        <p:strVal val="visible"/>
                                      </p:to>
                                    </p:set>
                                    <p:animEffect transition="in" filter="strips(downLeft)">
                                      <p:cBhvr>
                                        <p:cTn id="29" dur="500"/>
                                        <p:tgtEl>
                                          <p:spTgt spid="287"/>
                                        </p:tgtEl>
                                      </p:cBhvr>
                                    </p:animEffect>
                                  </p:childTnLst>
                                </p:cTn>
                              </p:par>
                            </p:childTnLst>
                          </p:cTn>
                        </p:par>
                        <p:par>
                          <p:cTn id="30" fill="hold">
                            <p:stCondLst>
                              <p:cond delay="14000"/>
                            </p:stCondLst>
                            <p:childTnLst>
                              <p:par>
                                <p:cTn id="31" presetID="18" presetClass="entr" presetSubtype="12" fill="hold" nodeType="afterEffect">
                                  <p:stCondLst>
                                    <p:cond delay="3500"/>
                                  </p:stCondLst>
                                  <p:childTnLst>
                                    <p:set>
                                      <p:cBhvr>
                                        <p:cTn id="32" dur="1" fill="hold">
                                          <p:stCondLst>
                                            <p:cond delay="0"/>
                                          </p:stCondLst>
                                        </p:cTn>
                                        <p:tgtEl>
                                          <p:spTgt spid="288"/>
                                        </p:tgtEl>
                                        <p:attrNameLst>
                                          <p:attrName>style.visibility</p:attrName>
                                        </p:attrNameLst>
                                      </p:cBhvr>
                                      <p:to>
                                        <p:strVal val="visible"/>
                                      </p:to>
                                    </p:set>
                                    <p:animEffect transition="in" filter="strips(downLeft)">
                                      <p:cBhvr>
                                        <p:cTn id="33" dur="500"/>
                                        <p:tgtEl>
                                          <p:spTgt spid="288"/>
                                        </p:tgtEl>
                                      </p:cBhvr>
                                    </p:animEffect>
                                  </p:childTnLst>
                                </p:cTn>
                              </p:par>
                            </p:childTnLst>
                          </p:cTn>
                        </p:par>
                        <p:par>
                          <p:cTn id="34" fill="hold">
                            <p:stCondLst>
                              <p:cond delay="18000"/>
                            </p:stCondLst>
                            <p:childTnLst>
                              <p:par>
                                <p:cTn id="35" presetID="18" presetClass="entr" presetSubtype="12" fill="hold" nodeType="afterEffect">
                                  <p:stCondLst>
                                    <p:cond delay="3500"/>
                                  </p:stCondLst>
                                  <p:childTnLst>
                                    <p:set>
                                      <p:cBhvr>
                                        <p:cTn id="36" dur="1" fill="hold">
                                          <p:stCondLst>
                                            <p:cond delay="0"/>
                                          </p:stCondLst>
                                        </p:cTn>
                                        <p:tgtEl>
                                          <p:spTgt spid="280"/>
                                        </p:tgtEl>
                                        <p:attrNameLst>
                                          <p:attrName>style.visibility</p:attrName>
                                        </p:attrNameLst>
                                      </p:cBhvr>
                                      <p:to>
                                        <p:strVal val="visible"/>
                                      </p:to>
                                    </p:set>
                                    <p:animEffect transition="in" filter="strips(downLeft)">
                                      <p:cBhvr>
                                        <p:cTn id="37" dur="500"/>
                                        <p:tgtEl>
                                          <p:spTgt spid="280"/>
                                        </p:tgtEl>
                                      </p:cBhvr>
                                    </p:animEffect>
                                  </p:childTnLst>
                                </p:cTn>
                              </p:par>
                            </p:childTnLst>
                          </p:cTn>
                        </p:par>
                        <p:par>
                          <p:cTn id="38" fill="hold">
                            <p:stCondLst>
                              <p:cond delay="22000"/>
                            </p:stCondLst>
                            <p:childTnLst>
                              <p:par>
                                <p:cTn id="39" presetID="18" presetClass="entr" presetSubtype="12" fill="hold" nodeType="afterEffect">
                                  <p:stCondLst>
                                    <p:cond delay="3500"/>
                                  </p:stCondLst>
                                  <p:childTnLst>
                                    <p:set>
                                      <p:cBhvr>
                                        <p:cTn id="40" dur="1" fill="hold">
                                          <p:stCondLst>
                                            <p:cond delay="0"/>
                                          </p:stCondLst>
                                        </p:cTn>
                                        <p:tgtEl>
                                          <p:spTgt spid="282"/>
                                        </p:tgtEl>
                                        <p:attrNameLst>
                                          <p:attrName>style.visibility</p:attrName>
                                        </p:attrNameLst>
                                      </p:cBhvr>
                                      <p:to>
                                        <p:strVal val="visible"/>
                                      </p:to>
                                    </p:set>
                                    <p:animEffect transition="in" filter="strips(downLeft)">
                                      <p:cBhvr>
                                        <p:cTn id="41" dur="500"/>
                                        <p:tgtEl>
                                          <p:spTgt spid="282"/>
                                        </p:tgtEl>
                                      </p:cBhvr>
                                    </p:animEffect>
                                  </p:childTnLst>
                                </p:cTn>
                              </p:par>
                            </p:childTnLst>
                          </p:cTn>
                        </p:par>
                        <p:par>
                          <p:cTn id="42" fill="hold">
                            <p:stCondLst>
                              <p:cond delay="26000"/>
                            </p:stCondLst>
                            <p:childTnLst>
                              <p:par>
                                <p:cTn id="43" presetID="18" presetClass="entr" presetSubtype="12" fill="hold" nodeType="afterEffect">
                                  <p:stCondLst>
                                    <p:cond delay="3500"/>
                                  </p:stCondLst>
                                  <p:childTnLst>
                                    <p:set>
                                      <p:cBhvr>
                                        <p:cTn id="44" dur="1" fill="hold">
                                          <p:stCondLst>
                                            <p:cond delay="0"/>
                                          </p:stCondLst>
                                        </p:cTn>
                                        <p:tgtEl>
                                          <p:spTgt spid="281"/>
                                        </p:tgtEl>
                                        <p:attrNameLst>
                                          <p:attrName>style.visibility</p:attrName>
                                        </p:attrNameLst>
                                      </p:cBhvr>
                                      <p:to>
                                        <p:strVal val="visible"/>
                                      </p:to>
                                    </p:set>
                                    <p:animEffect transition="in" filter="strips(downLeft)">
                                      <p:cBhvr>
                                        <p:cTn id="45" dur="500"/>
                                        <p:tgtEl>
                                          <p:spTgt spid="281"/>
                                        </p:tgtEl>
                                      </p:cBhvr>
                                    </p:animEffect>
                                  </p:childTnLst>
                                </p:cTn>
                              </p:par>
                            </p:childTnLst>
                          </p:cTn>
                        </p:par>
                        <p:par>
                          <p:cTn id="46" fill="hold">
                            <p:stCondLst>
                              <p:cond delay="30000"/>
                            </p:stCondLst>
                            <p:childTnLst>
                              <p:par>
                                <p:cTn id="47" presetID="18" presetClass="entr" presetSubtype="12" fill="hold" nodeType="afterEffect">
                                  <p:stCondLst>
                                    <p:cond delay="3500"/>
                                  </p:stCondLst>
                                  <p:childTnLst>
                                    <p:set>
                                      <p:cBhvr>
                                        <p:cTn id="48" dur="1" fill="hold">
                                          <p:stCondLst>
                                            <p:cond delay="0"/>
                                          </p:stCondLst>
                                        </p:cTn>
                                        <p:tgtEl>
                                          <p:spTgt spid="283"/>
                                        </p:tgtEl>
                                        <p:attrNameLst>
                                          <p:attrName>style.visibility</p:attrName>
                                        </p:attrNameLst>
                                      </p:cBhvr>
                                      <p:to>
                                        <p:strVal val="visible"/>
                                      </p:to>
                                    </p:set>
                                    <p:animEffect transition="in" filter="strips(downLeft)">
                                      <p:cBhvr>
                                        <p:cTn id="49"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7821" y="956556"/>
            <a:ext cx="4327611" cy="2224453"/>
          </a:xfrm>
          <a:prstGeom prst="rect">
            <a:avLst/>
          </a:prstGeom>
        </p:spPr>
      </p:pic>
      <p:sp>
        <p:nvSpPr>
          <p:cNvPr id="3" name="Title 1"/>
          <p:cNvSpPr>
            <a:spLocks noGrp="1"/>
          </p:cNvSpPr>
          <p:nvPr>
            <p:ph type="title"/>
          </p:nvPr>
        </p:nvSpPr>
        <p:spPr>
          <a:xfrm>
            <a:off x="713827" y="3525701"/>
            <a:ext cx="10515600" cy="2273572"/>
          </a:xfrm>
        </p:spPr>
        <p:txBody>
          <a:bodyPr>
            <a:noAutofit/>
          </a:bodyPr>
          <a:lstStyle/>
          <a:p>
            <a:pPr algn="ctr"/>
            <a:r>
              <a:rPr lang="en-CA" sz="2800" b="1" u="sng" dirty="0" smtClean="0"/>
              <a:t>Leadership Team</a:t>
            </a:r>
            <a:r>
              <a:rPr lang="en-CA" sz="2000" u="sng" dirty="0" smtClean="0"/>
              <a:t> </a:t>
            </a:r>
            <a:r>
              <a:rPr lang="en-CA" sz="2000" dirty="0" smtClean="0"/>
              <a:t/>
            </a:r>
            <a:br>
              <a:rPr lang="en-CA" sz="2000" dirty="0" smtClean="0"/>
            </a:br>
            <a:r>
              <a:rPr lang="en-CA" sz="2000" dirty="0" smtClean="0"/>
              <a:t/>
            </a:r>
            <a:br>
              <a:rPr lang="en-CA" sz="2000" dirty="0" smtClean="0"/>
            </a:br>
            <a:r>
              <a:rPr lang="en-CA" sz="2000" b="1" dirty="0" smtClean="0"/>
              <a:t>David Colwell </a:t>
            </a:r>
            <a:r>
              <a:rPr lang="en-CA" sz="2000" dirty="0" smtClean="0"/>
              <a:t>– </a:t>
            </a:r>
            <a:r>
              <a:rPr lang="en-CA" sz="2000" i="1" dirty="0" smtClean="0"/>
              <a:t>Chief Executive Officer </a:t>
            </a:r>
            <a:r>
              <a:rPr lang="en-CA" sz="2000" dirty="0" smtClean="0"/>
              <a:t/>
            </a:r>
            <a:br>
              <a:rPr lang="en-CA" sz="2000" dirty="0" smtClean="0"/>
            </a:br>
            <a:r>
              <a:rPr lang="en-CA" sz="2000" b="1" dirty="0" smtClean="0"/>
              <a:t>Rob Meijer </a:t>
            </a:r>
            <a:r>
              <a:rPr lang="en-CA" sz="2000" dirty="0" smtClean="0"/>
              <a:t>– </a:t>
            </a:r>
            <a:r>
              <a:rPr lang="en-CA" sz="2000" i="1" dirty="0" smtClean="0"/>
              <a:t>Lead, Business Development, Brand &amp; Marketing </a:t>
            </a:r>
            <a:br>
              <a:rPr lang="en-CA" sz="2000" i="1" dirty="0" smtClean="0"/>
            </a:br>
            <a:r>
              <a:rPr lang="en-CA" sz="2000" b="1" dirty="0" smtClean="0"/>
              <a:t>Marc Rehel </a:t>
            </a:r>
            <a:r>
              <a:rPr lang="en-CA" sz="2000" dirty="0" smtClean="0"/>
              <a:t>– </a:t>
            </a:r>
            <a:r>
              <a:rPr lang="en-CA" sz="2000" i="1" dirty="0" smtClean="0"/>
              <a:t>Manager, Business Development, Canadian Retail</a:t>
            </a:r>
            <a:r>
              <a:rPr lang="en-CA" sz="2000" dirty="0" smtClean="0"/>
              <a:t/>
            </a:r>
            <a:br>
              <a:rPr lang="en-CA" sz="2000" dirty="0" smtClean="0"/>
            </a:br>
            <a:r>
              <a:rPr lang="en-CA" sz="2000" b="1" dirty="0" smtClean="0"/>
              <a:t>Shawn McKelvie</a:t>
            </a:r>
            <a:r>
              <a:rPr lang="en-CA" sz="2000" b="1" dirty="0"/>
              <a:t> </a:t>
            </a:r>
            <a:r>
              <a:rPr lang="en-CA" sz="2000" dirty="0" smtClean="0"/>
              <a:t>– </a:t>
            </a:r>
            <a:r>
              <a:rPr lang="en-CA" sz="2000" i="1" dirty="0" smtClean="0"/>
              <a:t>Manager Business Development, Canadian Food Service/Ground Beef</a:t>
            </a:r>
            <a:br>
              <a:rPr lang="en-CA" sz="2000" i="1" dirty="0" smtClean="0"/>
            </a:br>
            <a:endParaRPr lang="en-CA" sz="2000" i="1" dirty="0"/>
          </a:p>
        </p:txBody>
      </p:sp>
    </p:spTree>
    <p:extLst>
      <p:ext uri="{BB962C8B-B14F-4D97-AF65-F5344CB8AC3E}">
        <p14:creationId xmlns:p14="http://schemas.microsoft.com/office/powerpoint/2010/main" val="2434299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7976" y="4202783"/>
            <a:ext cx="3370218" cy="1661993"/>
          </a:xfrm>
          <a:prstGeom prst="rect">
            <a:avLst/>
          </a:prstGeom>
        </p:spPr>
        <p:txBody>
          <a:bodyPr wrap="square">
            <a:spAutoFit/>
          </a:bodyPr>
          <a:lstStyle/>
          <a:p>
            <a:pPr algn="ctr"/>
            <a:r>
              <a:rPr lang="en-US" sz="4800" dirty="0" smtClean="0">
                <a:latin typeface="Freestyle Script" panose="030804020302050B0404" pitchFamily="66" charset="0"/>
                <a:ea typeface="Helvetica Neue Thin" charset="0"/>
                <a:cs typeface="Helvetica Neue Thin" charset="0"/>
              </a:rPr>
              <a:t>Thank you</a:t>
            </a:r>
          </a:p>
          <a:p>
            <a:pPr algn="ctr"/>
            <a:r>
              <a:rPr lang="en-US" sz="5400" b="1" dirty="0" smtClean="0">
                <a:latin typeface="Freestyle Script" panose="030804020302050B0404" pitchFamily="66" charset="0"/>
                <a:ea typeface="Helvetica Neue Thin" charset="0"/>
                <a:cs typeface="Helvetica Neue Thin" charset="0"/>
              </a:rPr>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739765"/>
            <a:ext cx="8735876" cy="5378469"/>
          </a:xfrm>
          <a:prstGeom prst="rect">
            <a:avLst/>
          </a:prstGeom>
        </p:spPr>
      </p:pic>
      <p:sp>
        <p:nvSpPr>
          <p:cNvPr id="5" name="Rectangle 4"/>
          <p:cNvSpPr/>
          <p:nvPr/>
        </p:nvSpPr>
        <p:spPr>
          <a:xfrm>
            <a:off x="3175" y="-8987"/>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118235"/>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124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42853"/>
            <a:ext cx="9144000" cy="646331"/>
          </a:xfrm>
          <a:prstGeom prst="rect">
            <a:avLst/>
          </a:prstGeom>
          <a:noFill/>
        </p:spPr>
        <p:txBody>
          <a:bodyPr wrap="square" rtlCol="0">
            <a:spAutoFit/>
          </a:bodyPr>
          <a:lstStyle/>
          <a:p>
            <a:pPr algn="ctr"/>
            <a:r>
              <a:rPr lang="en-CA" sz="3600" dirty="0">
                <a:latin typeface="Century Gothic" pitchFamily="34" charset="0"/>
              </a:rPr>
              <a:t>OUR  </a:t>
            </a:r>
            <a:r>
              <a:rPr lang="en-CA" sz="3600" b="1" dirty="0">
                <a:solidFill>
                  <a:srgbClr val="FF0000"/>
                </a:solidFill>
                <a:latin typeface="Century Gothic" pitchFamily="34" charset="0"/>
              </a:rPr>
              <a:t>LOCATION</a:t>
            </a:r>
          </a:p>
        </p:txBody>
      </p:sp>
      <p:pic>
        <p:nvPicPr>
          <p:cNvPr id="3074" name="Picture 2" descr="Image result">
            <a:hlinkClick r:id="rId2"/>
          </p:cNvPr>
          <p:cNvPicPr>
            <a:picLocks noChangeAspect="1" noChangeArrowheads="1"/>
          </p:cNvPicPr>
          <p:nvPr/>
        </p:nvPicPr>
        <p:blipFill>
          <a:blip r:embed="rId3">
            <a:grayscl/>
          </a:blip>
          <a:srcRect/>
          <a:stretch>
            <a:fillRect/>
          </a:stretch>
        </p:blipFill>
        <p:spPr bwMode="auto">
          <a:xfrm>
            <a:off x="1524000" y="857232"/>
            <a:ext cx="5717808" cy="4214842"/>
          </a:xfrm>
          <a:prstGeom prst="rect">
            <a:avLst/>
          </a:prstGeom>
          <a:noFill/>
        </p:spPr>
      </p:pic>
      <p:sp>
        <p:nvSpPr>
          <p:cNvPr id="7" name="TextBox 6"/>
          <p:cNvSpPr txBox="1"/>
          <p:nvPr/>
        </p:nvSpPr>
        <p:spPr>
          <a:xfrm>
            <a:off x="2095473" y="642918"/>
            <a:ext cx="1249607" cy="400110"/>
          </a:xfrm>
          <a:prstGeom prst="rect">
            <a:avLst/>
          </a:prstGeom>
          <a:no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rPr>
              <a:t>CANADA</a:t>
            </a:r>
          </a:p>
        </p:txBody>
      </p:sp>
      <p:pic>
        <p:nvPicPr>
          <p:cNvPr id="3078" name="Picture 6" descr="Image result">
            <a:hlinkClick r:id="rId4"/>
          </p:cNvPr>
          <p:cNvPicPr>
            <a:picLocks noChangeAspect="1" noChangeArrowheads="1"/>
          </p:cNvPicPr>
          <p:nvPr/>
        </p:nvPicPr>
        <p:blipFill>
          <a:blip r:embed="rId5" cstate="print"/>
          <a:srcRect/>
          <a:stretch>
            <a:fillRect/>
          </a:stretch>
        </p:blipFill>
        <p:spPr bwMode="auto">
          <a:xfrm>
            <a:off x="2738415" y="3571876"/>
            <a:ext cx="142876" cy="194470"/>
          </a:xfrm>
          <a:prstGeom prst="rect">
            <a:avLst/>
          </a:prstGeom>
          <a:noFill/>
        </p:spPr>
      </p:pic>
      <p:sp>
        <p:nvSpPr>
          <p:cNvPr id="10" name="TextBox 9"/>
          <p:cNvSpPr txBox="1"/>
          <p:nvPr/>
        </p:nvSpPr>
        <p:spPr>
          <a:xfrm>
            <a:off x="2524100" y="3786190"/>
            <a:ext cx="1000132" cy="338554"/>
          </a:xfrm>
          <a:prstGeom prst="rect">
            <a:avLst/>
          </a:prstGeom>
          <a:noFill/>
        </p:spPr>
        <p:txBody>
          <a:bodyPr wrap="square" rtlCol="0">
            <a:spAutoFit/>
          </a:bodyPr>
          <a:lstStyle/>
          <a:p>
            <a:r>
              <a:rPr lang="en-US" sz="1600" b="1" dirty="0">
                <a:solidFill>
                  <a:srgbClr val="C00000"/>
                </a:solidFill>
                <a:effectLst>
                  <a:outerShdw blurRad="38100" dist="38100" dir="2700000" algn="tl">
                    <a:srgbClr val="000000">
                      <a:alpha val="43137"/>
                    </a:srgbClr>
                  </a:outerShdw>
                </a:effectLst>
              </a:rPr>
              <a:t>BROOKS</a:t>
            </a:r>
          </a:p>
        </p:txBody>
      </p:sp>
      <p:sp>
        <p:nvSpPr>
          <p:cNvPr id="11" name="Rectangle 10"/>
          <p:cNvSpPr/>
          <p:nvPr/>
        </p:nvSpPr>
        <p:spPr>
          <a:xfrm>
            <a:off x="5024430" y="714357"/>
            <a:ext cx="5786478" cy="830997"/>
          </a:xfrm>
          <a:prstGeom prst="rect">
            <a:avLst/>
          </a:prstGeom>
        </p:spPr>
        <p:txBody>
          <a:bodyPr wrap="square">
            <a:spAutoFit/>
          </a:bodyPr>
          <a:lstStyle/>
          <a:p>
            <a:pPr>
              <a:lnSpc>
                <a:spcPct val="150000"/>
              </a:lnSpc>
            </a:pPr>
            <a:r>
              <a:rPr lang="en-US" sz="1600" dirty="0">
                <a:latin typeface="Century Gothic" panose="020B0502020202020204" pitchFamily="34" charset="0"/>
              </a:rPr>
              <a:t>The City of Brooks is situated in </a:t>
            </a:r>
            <a:r>
              <a:rPr lang="en-US" sz="1600" b="1" dirty="0">
                <a:latin typeface="Century Gothic" panose="020B0502020202020204" pitchFamily="34" charset="0"/>
              </a:rPr>
              <a:t>Southern Alberta</a:t>
            </a:r>
            <a:r>
              <a:rPr lang="en-US" sz="1600" dirty="0">
                <a:latin typeface="Century Gothic" panose="020B0502020202020204" pitchFamily="34" charset="0"/>
              </a:rPr>
              <a:t>. (200 km East of</a:t>
            </a:r>
            <a:r>
              <a:rPr lang="en-US" sz="1600" b="1" dirty="0">
                <a:latin typeface="Century Gothic" panose="020B0502020202020204" pitchFamily="34" charset="0"/>
              </a:rPr>
              <a:t> Calgary  </a:t>
            </a:r>
            <a:r>
              <a:rPr lang="en-US" sz="1600" dirty="0">
                <a:latin typeface="Century Gothic" panose="020B0502020202020204" pitchFamily="34" charset="0"/>
              </a:rPr>
              <a:t>and 100 km West of </a:t>
            </a:r>
            <a:r>
              <a:rPr lang="en-US" sz="1600" b="1" dirty="0">
                <a:latin typeface="Century Gothic" panose="020B0502020202020204" pitchFamily="34" charset="0"/>
              </a:rPr>
              <a:t>Medicine Hat</a:t>
            </a:r>
            <a:r>
              <a:rPr lang="en-US" sz="1600" dirty="0">
                <a:latin typeface="Century Gothic" panose="020B0502020202020204" pitchFamily="34" charset="0"/>
              </a:rPr>
              <a:t>)</a:t>
            </a:r>
          </a:p>
        </p:txBody>
      </p:sp>
      <p:sp>
        <p:nvSpPr>
          <p:cNvPr id="12" name="Rectangle 11"/>
          <p:cNvSpPr/>
          <p:nvPr/>
        </p:nvSpPr>
        <p:spPr>
          <a:xfrm>
            <a:off x="6381752" y="1714489"/>
            <a:ext cx="3786214" cy="461665"/>
          </a:xfrm>
          <a:prstGeom prst="rect">
            <a:avLst/>
          </a:prstGeom>
        </p:spPr>
        <p:txBody>
          <a:bodyPr wrap="square">
            <a:spAutoFit/>
          </a:bodyPr>
          <a:lstStyle/>
          <a:p>
            <a:r>
              <a:rPr lang="en-CA" sz="2400" b="1" dirty="0">
                <a:solidFill>
                  <a:srgbClr val="FF0000"/>
                </a:solidFill>
                <a:latin typeface="Century Gothic" pitchFamily="34" charset="0"/>
              </a:rPr>
              <a:t>“The City of 100 Hellos”</a:t>
            </a:r>
          </a:p>
        </p:txBody>
      </p:sp>
      <p:sp>
        <p:nvSpPr>
          <p:cNvPr id="14" name="Rectangle 13"/>
          <p:cNvSpPr/>
          <p:nvPr/>
        </p:nvSpPr>
        <p:spPr>
          <a:xfrm>
            <a:off x="6953224" y="2928934"/>
            <a:ext cx="3714776" cy="1938992"/>
          </a:xfrm>
          <a:prstGeom prst="rect">
            <a:avLst/>
          </a:prstGeom>
        </p:spPr>
        <p:txBody>
          <a:bodyPr wrap="square">
            <a:spAutoFit/>
          </a:bodyPr>
          <a:lstStyle/>
          <a:p>
            <a:pPr>
              <a:lnSpc>
                <a:spcPct val="150000"/>
              </a:lnSpc>
              <a:buFont typeface="Arial" pitchFamily="34" charset="0"/>
              <a:buChar char="•"/>
            </a:pPr>
            <a:r>
              <a:rPr lang="en-US" sz="1600" dirty="0">
                <a:latin typeface="Century Gothic" panose="020B0502020202020204" pitchFamily="34" charset="0"/>
              </a:rPr>
              <a:t>Home to over </a:t>
            </a:r>
            <a:r>
              <a:rPr lang="en-US" sz="1600" b="1" dirty="0">
                <a:latin typeface="Century Gothic" panose="020B0502020202020204" pitchFamily="34" charset="0"/>
              </a:rPr>
              <a:t>3,000</a:t>
            </a:r>
            <a:r>
              <a:rPr lang="en-US" sz="1600" dirty="0">
                <a:latin typeface="Century Gothic" panose="020B0502020202020204" pitchFamily="34" charset="0"/>
              </a:rPr>
              <a:t> new Canadians from over </a:t>
            </a:r>
            <a:r>
              <a:rPr lang="en-US" sz="1600" b="1" dirty="0">
                <a:latin typeface="Century Gothic" panose="020B0502020202020204" pitchFamily="34" charset="0"/>
              </a:rPr>
              <a:t>100</a:t>
            </a:r>
            <a:r>
              <a:rPr lang="en-US" sz="1600" dirty="0">
                <a:latin typeface="Century Gothic" panose="020B0502020202020204" pitchFamily="34" charset="0"/>
              </a:rPr>
              <a:t> different countries.</a:t>
            </a:r>
          </a:p>
          <a:p>
            <a:pPr>
              <a:lnSpc>
                <a:spcPct val="150000"/>
              </a:lnSpc>
              <a:buFont typeface="Arial" pitchFamily="34" charset="0"/>
              <a:buChar char="•"/>
            </a:pPr>
            <a:r>
              <a:rPr lang="en-US" sz="1600" dirty="0">
                <a:latin typeface="Century Gothic" panose="020B0502020202020204" pitchFamily="34" charset="0"/>
              </a:rPr>
              <a:t>One of the most </a:t>
            </a:r>
            <a:r>
              <a:rPr lang="en-US" sz="1600" b="1" dirty="0">
                <a:latin typeface="Century Gothic" panose="020B0502020202020204" pitchFamily="34" charset="0"/>
              </a:rPr>
              <a:t>culturally diverse </a:t>
            </a:r>
            <a:r>
              <a:rPr lang="en-US" sz="1600" dirty="0">
                <a:latin typeface="Century Gothic" panose="020B0502020202020204" pitchFamily="34" charset="0"/>
              </a:rPr>
              <a:t>populations in Canada.</a:t>
            </a:r>
          </a:p>
        </p:txBody>
      </p:sp>
      <p:pic>
        <p:nvPicPr>
          <p:cNvPr id="3080" name="Picture 8" descr="Image result">
            <a:hlinkClick r:id="rId6"/>
          </p:cNvPr>
          <p:cNvPicPr>
            <a:picLocks noChangeAspect="1" noChangeArrowheads="1"/>
          </p:cNvPicPr>
          <p:nvPr/>
        </p:nvPicPr>
        <p:blipFill>
          <a:blip r:embed="rId7"/>
          <a:srcRect/>
          <a:stretch>
            <a:fillRect/>
          </a:stretch>
        </p:blipFill>
        <p:spPr bwMode="auto">
          <a:xfrm>
            <a:off x="9239273" y="4643447"/>
            <a:ext cx="1190625" cy="1362075"/>
          </a:xfrm>
          <a:prstGeom prst="rect">
            <a:avLst/>
          </a:prstGeom>
          <a:noFill/>
        </p:spPr>
      </p:pic>
      <p:sp>
        <p:nvSpPr>
          <p:cNvPr id="18" name="Rectangle 17"/>
          <p:cNvSpPr/>
          <p:nvPr/>
        </p:nvSpPr>
        <p:spPr>
          <a:xfrm>
            <a:off x="6453190" y="2143117"/>
            <a:ext cx="4071966" cy="830997"/>
          </a:xfrm>
          <a:prstGeom prst="rect">
            <a:avLst/>
          </a:prstGeom>
        </p:spPr>
        <p:txBody>
          <a:bodyPr wrap="square">
            <a:spAutoFit/>
          </a:bodyPr>
          <a:lstStyle/>
          <a:p>
            <a:pPr>
              <a:lnSpc>
                <a:spcPct val="150000"/>
              </a:lnSpc>
              <a:buFont typeface="Arial" pitchFamily="34" charset="0"/>
              <a:buChar char="•"/>
            </a:pPr>
            <a:r>
              <a:rPr lang="en-US" sz="1600" b="1" dirty="0">
                <a:latin typeface="Century Gothic" panose="020B0502020202020204" pitchFamily="34" charset="0"/>
              </a:rPr>
              <a:t>Population: </a:t>
            </a:r>
            <a:r>
              <a:rPr lang="en-US" sz="1600" dirty="0">
                <a:latin typeface="Century Gothic" panose="020B0502020202020204" pitchFamily="34" charset="0"/>
              </a:rPr>
              <a:t>13,676 </a:t>
            </a:r>
          </a:p>
          <a:p>
            <a:pPr>
              <a:lnSpc>
                <a:spcPct val="150000"/>
              </a:lnSpc>
              <a:buFont typeface="Arial" pitchFamily="34" charset="0"/>
              <a:buChar char="•"/>
            </a:pPr>
            <a:r>
              <a:rPr lang="en-US" sz="1600" dirty="0">
                <a:latin typeface="Century Gothic" panose="020B0502020202020204" pitchFamily="34" charset="0"/>
              </a:rPr>
              <a:t>Over </a:t>
            </a:r>
            <a:r>
              <a:rPr lang="en-US" sz="1600" b="1" dirty="0">
                <a:latin typeface="Century Gothic" panose="020B0502020202020204" pitchFamily="34" charset="0"/>
              </a:rPr>
              <a:t>100</a:t>
            </a:r>
            <a:r>
              <a:rPr lang="en-US" sz="1600" dirty="0">
                <a:latin typeface="Century Gothic" panose="020B0502020202020204" pitchFamily="34" charset="0"/>
              </a:rPr>
              <a:t> languages are spoken.</a:t>
            </a:r>
          </a:p>
        </p:txBody>
      </p:sp>
      <p:pic>
        <p:nvPicPr>
          <p:cNvPr id="19" name="Picture 6" descr="Image result">
            <a:hlinkClick r:id="rId4"/>
          </p:cNvPr>
          <p:cNvPicPr>
            <a:picLocks noChangeAspect="1" noChangeArrowheads="1"/>
          </p:cNvPicPr>
          <p:nvPr/>
        </p:nvPicPr>
        <p:blipFill>
          <a:blip r:embed="rId5" cstate="print">
            <a:duotone>
              <a:prstClr val="black"/>
              <a:srgbClr val="00B0F0">
                <a:tint val="45000"/>
                <a:satMod val="400000"/>
              </a:srgbClr>
            </a:duotone>
          </a:blip>
          <a:srcRect/>
          <a:stretch>
            <a:fillRect/>
          </a:stretch>
        </p:blipFill>
        <p:spPr bwMode="auto">
          <a:xfrm>
            <a:off x="2738414" y="3305968"/>
            <a:ext cx="142876" cy="194470"/>
          </a:xfrm>
          <a:prstGeom prst="rect">
            <a:avLst/>
          </a:prstGeom>
          <a:noFill/>
        </p:spPr>
      </p:pic>
      <p:sp>
        <p:nvSpPr>
          <p:cNvPr id="20" name="TextBox 19"/>
          <p:cNvSpPr txBox="1"/>
          <p:nvPr/>
        </p:nvSpPr>
        <p:spPr>
          <a:xfrm>
            <a:off x="1809720" y="3233322"/>
            <a:ext cx="1000132" cy="338554"/>
          </a:xfrm>
          <a:prstGeom prst="rect">
            <a:avLst/>
          </a:prstGeom>
          <a:noFill/>
        </p:spPr>
        <p:txBody>
          <a:bodyPr wrap="square" rtlCol="0">
            <a:spAutoFit/>
          </a:bodyPr>
          <a:lstStyle/>
          <a:p>
            <a:r>
              <a:rPr lang="en-US" sz="1600" b="1" dirty="0">
                <a:solidFill>
                  <a:srgbClr val="990000"/>
                </a:solidFill>
                <a:effectLst>
                  <a:outerShdw blurRad="38100" dist="38100" dir="2700000" algn="tl">
                    <a:srgbClr val="000000">
                      <a:alpha val="43137"/>
                    </a:srgbClr>
                  </a:outerShdw>
                </a:effectLst>
              </a:rPr>
              <a:t>CALGARY</a:t>
            </a:r>
          </a:p>
        </p:txBody>
      </p:sp>
      <p:sp>
        <p:nvSpPr>
          <p:cNvPr id="21" name="TextBox 20"/>
          <p:cNvSpPr txBox="1"/>
          <p:nvPr/>
        </p:nvSpPr>
        <p:spPr>
          <a:xfrm>
            <a:off x="1666844" y="3643315"/>
            <a:ext cx="857256" cy="307777"/>
          </a:xfrm>
          <a:prstGeom prst="rect">
            <a:avLst/>
          </a:prstGeom>
          <a:noFill/>
        </p:spPr>
        <p:txBody>
          <a:bodyPr wrap="square" rtlCol="0">
            <a:spAutoFit/>
          </a:bodyPr>
          <a:lstStyle/>
          <a:p>
            <a:r>
              <a:rPr lang="en-CA" sz="1400" b="1" cap="all" dirty="0">
                <a:solidFill>
                  <a:srgbClr val="0070C0"/>
                </a:solidFill>
                <a:effectLst>
                  <a:outerShdw blurRad="38100" dist="38100" dir="2700000" algn="tl">
                    <a:srgbClr val="000000">
                      <a:alpha val="43137"/>
                    </a:srgbClr>
                  </a:outerShdw>
                </a:effectLst>
              </a:rPr>
              <a:t>Plant</a:t>
            </a:r>
          </a:p>
        </p:txBody>
      </p:sp>
      <p:sp>
        <p:nvSpPr>
          <p:cNvPr id="22" name="TextBox 21"/>
          <p:cNvSpPr txBox="1"/>
          <p:nvPr/>
        </p:nvSpPr>
        <p:spPr>
          <a:xfrm>
            <a:off x="1952596" y="4071942"/>
            <a:ext cx="1785950" cy="338554"/>
          </a:xfrm>
          <a:prstGeom prst="rect">
            <a:avLst/>
          </a:prstGeom>
          <a:noFill/>
        </p:spPr>
        <p:txBody>
          <a:bodyPr wrap="square" rtlCol="0">
            <a:spAutoFit/>
          </a:bodyPr>
          <a:lstStyle/>
          <a:p>
            <a:r>
              <a:rPr lang="en-CA" sz="1400" b="1" cap="all" dirty="0">
                <a:solidFill>
                  <a:srgbClr val="0070C0"/>
                </a:solidFill>
                <a:effectLst>
                  <a:outerShdw blurRad="38100" dist="38100" dir="2700000" algn="tl">
                    <a:srgbClr val="000000">
                      <a:alpha val="43137"/>
                    </a:srgbClr>
                  </a:outerShdw>
                </a:effectLst>
              </a:rPr>
              <a:t>Lakeside</a:t>
            </a:r>
            <a:r>
              <a:rPr lang="en-CA" sz="1600" cap="all" dirty="0">
                <a:solidFill>
                  <a:srgbClr val="0070C0"/>
                </a:solidFill>
              </a:rPr>
              <a:t> </a:t>
            </a:r>
            <a:r>
              <a:rPr lang="en-CA" sz="1400" b="1" cap="all" dirty="0">
                <a:solidFill>
                  <a:srgbClr val="0070C0"/>
                </a:solidFill>
                <a:effectLst>
                  <a:outerShdw blurRad="38100" dist="38100" dir="2700000" algn="tl">
                    <a:srgbClr val="000000">
                      <a:alpha val="43137"/>
                    </a:srgbClr>
                  </a:outerShdw>
                </a:effectLst>
              </a:rPr>
              <a:t>Feeders</a:t>
            </a:r>
          </a:p>
        </p:txBody>
      </p:sp>
      <p:sp>
        <p:nvSpPr>
          <p:cNvPr id="23" name="TextBox 22"/>
          <p:cNvSpPr txBox="1"/>
          <p:nvPr/>
        </p:nvSpPr>
        <p:spPr>
          <a:xfrm>
            <a:off x="3095604" y="2428869"/>
            <a:ext cx="1357322" cy="307777"/>
          </a:xfrm>
          <a:prstGeom prst="rect">
            <a:avLst/>
          </a:prstGeom>
          <a:noFill/>
        </p:spPr>
        <p:txBody>
          <a:bodyPr wrap="square" rtlCol="0">
            <a:spAutoFit/>
          </a:bodyPr>
          <a:lstStyle/>
          <a:p>
            <a:r>
              <a:rPr lang="en-CA" sz="1400" b="1" cap="all" dirty="0">
                <a:solidFill>
                  <a:srgbClr val="0070C0"/>
                </a:solidFill>
                <a:effectLst>
                  <a:outerShdw blurRad="38100" dist="38100" dir="2700000" algn="tl">
                    <a:srgbClr val="000000">
                      <a:alpha val="43137"/>
                    </a:srgbClr>
                  </a:outerShdw>
                </a:effectLst>
              </a:rPr>
              <a:t>Head</a:t>
            </a:r>
            <a:r>
              <a:rPr lang="en-CA" sz="1400" cap="all" dirty="0">
                <a:solidFill>
                  <a:srgbClr val="0070C0"/>
                </a:solidFill>
                <a:effectLst>
                  <a:outerShdw blurRad="38100" dist="38100" dir="2700000" algn="tl">
                    <a:srgbClr val="000000">
                      <a:alpha val="43137"/>
                    </a:srgbClr>
                  </a:outerShdw>
                </a:effectLst>
              </a:rPr>
              <a:t> </a:t>
            </a:r>
            <a:r>
              <a:rPr lang="en-CA" sz="1400" b="1" cap="all" dirty="0">
                <a:solidFill>
                  <a:srgbClr val="0070C0"/>
                </a:solidFill>
                <a:effectLst>
                  <a:outerShdw blurRad="38100" dist="38100" dir="2700000" algn="tl">
                    <a:srgbClr val="000000">
                      <a:alpha val="43137"/>
                    </a:srgbClr>
                  </a:outerShdw>
                </a:effectLst>
              </a:rPr>
              <a:t>Office</a:t>
            </a:r>
          </a:p>
        </p:txBody>
      </p:sp>
      <p:cxnSp>
        <p:nvCxnSpPr>
          <p:cNvPr id="24" name="Straight Connector 23"/>
          <p:cNvCxnSpPr>
            <a:endCxn id="19" idx="0"/>
          </p:cNvCxnSpPr>
          <p:nvPr/>
        </p:nvCxnSpPr>
        <p:spPr>
          <a:xfrm rot="5400000">
            <a:off x="2657054" y="2795980"/>
            <a:ext cx="662786"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078" idx="1"/>
          </p:cNvCxnSpPr>
          <p:nvPr/>
        </p:nvCxnSpPr>
        <p:spPr>
          <a:xfrm rot="10800000" flipV="1">
            <a:off x="2381226" y="3669111"/>
            <a:ext cx="357191" cy="117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78" idx="1"/>
          </p:cNvCxnSpPr>
          <p:nvPr/>
        </p:nvCxnSpPr>
        <p:spPr>
          <a:xfrm rot="10800000" flipV="1">
            <a:off x="2381226" y="3669111"/>
            <a:ext cx="357191" cy="474269"/>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descr="Image result">
            <a:hlinkClick r:id="rId8"/>
          </p:cNvPr>
          <p:cNvPicPr>
            <a:picLocks noChangeAspect="1" noChangeArrowheads="1"/>
          </p:cNvPicPr>
          <p:nvPr/>
        </p:nvPicPr>
        <p:blipFill>
          <a:blip r:embed="rId9" cstate="print"/>
          <a:srcRect l="25000"/>
          <a:stretch>
            <a:fillRect/>
          </a:stretch>
        </p:blipFill>
        <p:spPr bwMode="auto">
          <a:xfrm>
            <a:off x="1881158" y="4500571"/>
            <a:ext cx="1928826" cy="14832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5005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1000"/>
                                        <p:tgtEl>
                                          <p:spTgt spid="3078"/>
                                        </p:tgtEl>
                                      </p:cBhvr>
                                    </p:animEffect>
                                    <p:anim calcmode="lin" valueType="num">
                                      <p:cBhvr>
                                        <p:cTn id="18" dur="1000" fill="hold"/>
                                        <p:tgtEl>
                                          <p:spTgt spid="3078"/>
                                        </p:tgtEl>
                                        <p:attrNameLst>
                                          <p:attrName>ppt_x</p:attrName>
                                        </p:attrNameLst>
                                      </p:cBhvr>
                                      <p:tavLst>
                                        <p:tav tm="0">
                                          <p:val>
                                            <p:strVal val="#ppt_x"/>
                                          </p:val>
                                        </p:tav>
                                        <p:tav tm="100000">
                                          <p:val>
                                            <p:strVal val="#ppt_x"/>
                                          </p:val>
                                        </p:tav>
                                      </p:tavLst>
                                    </p:anim>
                                    <p:anim calcmode="lin" valueType="num">
                                      <p:cBhvr>
                                        <p:cTn id="19" dur="1000" fill="hold"/>
                                        <p:tgtEl>
                                          <p:spTgt spid="307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ppt_x</p:attrName>
                                        </p:attrNameLst>
                                      </p:cBhvr>
                                      <p:tavLst>
                                        <p:tav tm="0">
                                          <p:val>
                                            <p:strVal val="#ppt_x-.2"/>
                                          </p:val>
                                        </p:tav>
                                        <p:tav tm="100000">
                                          <p:val>
                                            <p:strVal val="#ppt_x"/>
                                          </p:val>
                                        </p:tav>
                                      </p:tavLst>
                                    </p:anim>
                                    <p:anim calcmode="lin" valueType="num">
                                      <p:cBhvr>
                                        <p:cTn id="5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8"/>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ppt_x</p:attrName>
                                        </p:attrNameLst>
                                      </p:cBhvr>
                                      <p:tavLst>
                                        <p:tav tm="0">
                                          <p:val>
                                            <p:strVal val="#ppt_x-.2"/>
                                          </p:val>
                                        </p:tav>
                                        <p:tav tm="100000">
                                          <p:val>
                                            <p:strVal val="#ppt_x"/>
                                          </p:val>
                                        </p:tav>
                                      </p:tavLst>
                                    </p:anim>
                                    <p:anim calcmode="lin" valueType="num">
                                      <p:cBhvr>
                                        <p:cTn id="6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4"/>
                                        </p:tgtEl>
                                      </p:cBhvr>
                                    </p:animEffect>
                                  </p:childTnLst>
                                </p:cTn>
                              </p:par>
                              <p:par>
                                <p:cTn id="62" presetID="29" presetClass="entr" presetSubtype="0" fill="hold" nodeType="withEffect">
                                  <p:stCondLst>
                                    <p:cond delay="0"/>
                                  </p:stCondLst>
                                  <p:childTnLst>
                                    <p:set>
                                      <p:cBhvr>
                                        <p:cTn id="63" dur="1" fill="hold">
                                          <p:stCondLst>
                                            <p:cond delay="0"/>
                                          </p:stCondLst>
                                        </p:cTn>
                                        <p:tgtEl>
                                          <p:spTgt spid="3080"/>
                                        </p:tgtEl>
                                        <p:attrNameLst>
                                          <p:attrName>style.visibility</p:attrName>
                                        </p:attrNameLst>
                                      </p:cBhvr>
                                      <p:to>
                                        <p:strVal val="visible"/>
                                      </p:to>
                                    </p:set>
                                    <p:anim calcmode="lin" valueType="num">
                                      <p:cBhvr>
                                        <p:cTn id="64" dur="1000" fill="hold"/>
                                        <p:tgtEl>
                                          <p:spTgt spid="3080"/>
                                        </p:tgtEl>
                                        <p:attrNameLst>
                                          <p:attrName>ppt_x</p:attrName>
                                        </p:attrNameLst>
                                      </p:cBhvr>
                                      <p:tavLst>
                                        <p:tav tm="0">
                                          <p:val>
                                            <p:strVal val="#ppt_x-.2"/>
                                          </p:val>
                                        </p:tav>
                                        <p:tav tm="100000">
                                          <p:val>
                                            <p:strVal val="#ppt_x"/>
                                          </p:val>
                                        </p:tav>
                                      </p:tavLst>
                                    </p:anim>
                                    <p:anim calcmode="lin" valueType="num">
                                      <p:cBhvr>
                                        <p:cTn id="65"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080"/>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ppt_x</p:attrName>
                                        </p:attrNameLst>
                                      </p:cBhvr>
                                      <p:tavLst>
                                        <p:tav tm="0">
                                          <p:val>
                                            <p:strVal val="#ppt_x-.2"/>
                                          </p:val>
                                        </p:tav>
                                        <p:tav tm="100000">
                                          <p:val>
                                            <p:strVal val="#ppt_x"/>
                                          </p:val>
                                        </p:tav>
                                      </p:tavLst>
                                    </p:anim>
                                    <p:anim calcmode="lin" valueType="num">
                                      <p:cBhvr>
                                        <p:cTn id="7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3"/>
                                        </p:tgtEl>
                                      </p:cBhvr>
                                    </p:animEffect>
                                  </p:childTnLst>
                                </p:cTn>
                              </p:par>
                              <p:par>
                                <p:cTn id="74" presetID="29"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ppt_x</p:attrName>
                                        </p:attrNameLst>
                                      </p:cBhvr>
                                      <p:tavLst>
                                        <p:tav tm="0">
                                          <p:val>
                                            <p:strVal val="#ppt_x-.2"/>
                                          </p:val>
                                        </p:tav>
                                        <p:tav tm="100000">
                                          <p:val>
                                            <p:strVal val="#ppt_x"/>
                                          </p:val>
                                        </p:tav>
                                      </p:tavLst>
                                    </p:anim>
                                    <p:anim calcmode="lin" valueType="num">
                                      <p:cBhvr>
                                        <p:cTn id="7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4"/>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ppt_x</p:attrName>
                                        </p:attrNameLst>
                                      </p:cBhvr>
                                      <p:tavLst>
                                        <p:tav tm="0">
                                          <p:val>
                                            <p:strVal val="#ppt_x-.2"/>
                                          </p:val>
                                        </p:tav>
                                        <p:tav tm="100000">
                                          <p:val>
                                            <p:strVal val="#ppt_x"/>
                                          </p:val>
                                        </p:tav>
                                      </p:tavLst>
                                    </p:anim>
                                    <p:anim calcmode="lin" valueType="num">
                                      <p:cBhvr>
                                        <p:cTn id="8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1"/>
                                        </p:tgtEl>
                                      </p:cBhvr>
                                    </p:animEffect>
                                  </p:childTnLst>
                                </p:cTn>
                              </p:par>
                              <p:par>
                                <p:cTn id="84" presetID="29"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1000" fill="hold"/>
                                        <p:tgtEl>
                                          <p:spTgt spid="32"/>
                                        </p:tgtEl>
                                        <p:attrNameLst>
                                          <p:attrName>ppt_x</p:attrName>
                                        </p:attrNameLst>
                                      </p:cBhvr>
                                      <p:tavLst>
                                        <p:tav tm="0">
                                          <p:val>
                                            <p:strVal val="#ppt_x-.2"/>
                                          </p:val>
                                        </p:tav>
                                        <p:tav tm="100000">
                                          <p:val>
                                            <p:strVal val="#ppt_x"/>
                                          </p:val>
                                        </p:tav>
                                      </p:tavLst>
                                    </p:anim>
                                    <p:anim calcmode="lin" valueType="num">
                                      <p:cBhvr>
                                        <p:cTn id="8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8" dur="1000"/>
                                        <p:tgtEl>
                                          <p:spTgt spid="32"/>
                                        </p:tgtEl>
                                      </p:cBhvr>
                                    </p:animEffect>
                                  </p:childTnLst>
                                </p:cTn>
                              </p:par>
                              <p:par>
                                <p:cTn id="89" presetID="29" presetClass="entr" presetSubtype="0"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ppt_x</p:attrName>
                                        </p:attrNameLst>
                                      </p:cBhvr>
                                      <p:tavLst>
                                        <p:tav tm="0">
                                          <p:val>
                                            <p:strVal val="#ppt_x-.2"/>
                                          </p:val>
                                        </p:tav>
                                        <p:tav tm="100000">
                                          <p:val>
                                            <p:strVal val="#ppt_x"/>
                                          </p:val>
                                        </p:tav>
                                      </p:tavLst>
                                    </p:anim>
                                    <p:anim calcmode="lin" valueType="num">
                                      <p:cBhvr>
                                        <p:cTn id="9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6"/>
                                        </p:tgtEl>
                                      </p:cBhvr>
                                    </p:animEffect>
                                  </p:childTnLst>
                                </p:cTn>
                              </p:par>
                              <p:par>
                                <p:cTn id="94" presetID="29" presetClass="entr" presetSubtype="0" fill="hold" nodeType="withEffect">
                                  <p:stCondLst>
                                    <p:cond delay="0"/>
                                  </p:stCondLst>
                                  <p:childTnLst>
                                    <p:set>
                                      <p:cBhvr>
                                        <p:cTn id="95" dur="1" fill="hold">
                                          <p:stCondLst>
                                            <p:cond delay="0"/>
                                          </p:stCondLst>
                                        </p:cTn>
                                        <p:tgtEl>
                                          <p:spTgt spid="1032"/>
                                        </p:tgtEl>
                                        <p:attrNameLst>
                                          <p:attrName>style.visibility</p:attrName>
                                        </p:attrNameLst>
                                      </p:cBhvr>
                                      <p:to>
                                        <p:strVal val="visible"/>
                                      </p:to>
                                    </p:set>
                                    <p:anim calcmode="lin" valueType="num">
                                      <p:cBhvr>
                                        <p:cTn id="96" dur="1000" fill="hold"/>
                                        <p:tgtEl>
                                          <p:spTgt spid="1032"/>
                                        </p:tgtEl>
                                        <p:attrNameLst>
                                          <p:attrName>ppt_x</p:attrName>
                                        </p:attrNameLst>
                                      </p:cBhvr>
                                      <p:tavLst>
                                        <p:tav tm="0">
                                          <p:val>
                                            <p:strVal val="#ppt_x-.2"/>
                                          </p:val>
                                        </p:tav>
                                        <p:tav tm="100000">
                                          <p:val>
                                            <p:strVal val="#ppt_x"/>
                                          </p:val>
                                        </p:tav>
                                      </p:tavLst>
                                    </p:anim>
                                    <p:anim calcmode="lin" valueType="num">
                                      <p:cBhvr>
                                        <p:cTn id="97"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032"/>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1000" fill="hold"/>
                                        <p:tgtEl>
                                          <p:spTgt spid="22"/>
                                        </p:tgtEl>
                                        <p:attrNameLst>
                                          <p:attrName>ppt_x</p:attrName>
                                        </p:attrNameLst>
                                      </p:cBhvr>
                                      <p:tavLst>
                                        <p:tav tm="0">
                                          <p:val>
                                            <p:strVal val="#ppt_x-.2"/>
                                          </p:val>
                                        </p:tav>
                                        <p:tav tm="100000">
                                          <p:val>
                                            <p:strVal val="#ppt_x"/>
                                          </p:val>
                                        </p:tav>
                                      </p:tavLst>
                                    </p:anim>
                                    <p:anim calcmode="lin" valueType="num">
                                      <p:cBhvr>
                                        <p:cTn id="10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12" grpId="0"/>
      <p:bldP spid="14" grpId="0"/>
      <p:bldP spid="18"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340" y="214367"/>
            <a:ext cx="6858000" cy="1143000"/>
          </a:xfrm>
        </p:spPr>
        <p:txBody>
          <a:bodyPr/>
          <a:lstStyle/>
          <a:p>
            <a:r>
              <a:rPr lang="en-CA"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JBS CANADA ADVANTAGE</a:t>
            </a:r>
          </a:p>
        </p:txBody>
      </p:sp>
      <p:sp>
        <p:nvSpPr>
          <p:cNvPr id="3" name="Content Placeholder 2"/>
          <p:cNvSpPr>
            <a:spLocks noGrp="1"/>
          </p:cNvSpPr>
          <p:nvPr>
            <p:ph idx="1"/>
          </p:nvPr>
        </p:nvSpPr>
        <p:spPr>
          <a:xfrm>
            <a:off x="470263" y="1441053"/>
            <a:ext cx="9984377" cy="5197957"/>
          </a:xfrm>
        </p:spPr>
        <p:txBody>
          <a:bodyPr>
            <a:normAutofit fontScale="92500" lnSpcReduction="20000"/>
          </a:bodyPr>
          <a:lstStyle/>
          <a:p>
            <a:pPr lvl="1">
              <a:buClr>
                <a:schemeClr val="tx1"/>
              </a:buClr>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Committed </a:t>
            </a:r>
            <a:r>
              <a:rPr lang="en-CA" sz="2000" b="1" dirty="0">
                <a:solidFill>
                  <a:srgbClr val="0070C0"/>
                </a:solidFill>
                <a:latin typeface="Times New Roman" panose="02020603050405020304" pitchFamily="18" charset="0"/>
                <a:cs typeface="Times New Roman" panose="02020603050405020304" pitchFamily="18" charset="0"/>
              </a:rPr>
              <a:t>to be a leader </a:t>
            </a:r>
            <a:r>
              <a:rPr lang="en-CA" sz="2000" dirty="0">
                <a:latin typeface="Times New Roman" panose="02020603050405020304" pitchFamily="18" charset="0"/>
                <a:cs typeface="Times New Roman" panose="02020603050405020304" pitchFamily="18" charset="0"/>
              </a:rPr>
              <a:t>in all we do, ensuring the best products and services for our customers based on a relationship of trust and respect.</a:t>
            </a:r>
          </a:p>
          <a:p>
            <a:pPr lvl="1">
              <a:buClr>
                <a:schemeClr val="tx1"/>
              </a:buClr>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a:p>
            <a:pPr lvl="1">
              <a:buClr>
                <a:schemeClr val="tx1"/>
              </a:buClr>
              <a:buFont typeface="Wingdings" panose="05000000000000000000" pitchFamily="2" charset="2"/>
              <a:buChar char="v"/>
            </a:pPr>
            <a:r>
              <a:rPr lang="en-CA" sz="2000" b="1" dirty="0">
                <a:solidFill>
                  <a:srgbClr val="0070C0"/>
                </a:solidFill>
                <a:latin typeface="Times New Roman" panose="02020603050405020304" pitchFamily="18" charset="0"/>
                <a:cs typeface="Times New Roman" panose="02020603050405020304" pitchFamily="18" charset="0"/>
              </a:rPr>
              <a:t>Recognized and valued </a:t>
            </a:r>
            <a:r>
              <a:rPr lang="en-CA" sz="2000" dirty="0">
                <a:latin typeface="Times New Roman" panose="02020603050405020304" pitchFamily="18" charset="0"/>
                <a:cs typeface="Times New Roman" panose="02020603050405020304" pitchFamily="18" charset="0"/>
              </a:rPr>
              <a:t>Canadian/Alberta based employer of more than </a:t>
            </a:r>
            <a:r>
              <a:rPr lang="en-CA" sz="2000" dirty="0" smtClean="0">
                <a:latin typeface="Times New Roman" panose="02020603050405020304" pitchFamily="18" charset="0"/>
                <a:cs typeface="Times New Roman" panose="02020603050405020304" pitchFamily="18" charset="0"/>
              </a:rPr>
              <a:t>2,600 </a:t>
            </a:r>
            <a:r>
              <a:rPr lang="en-CA" sz="2000" dirty="0">
                <a:latin typeface="Times New Roman" panose="02020603050405020304" pitchFamily="18" charset="0"/>
                <a:cs typeface="Times New Roman" panose="02020603050405020304" pitchFamily="18" charset="0"/>
              </a:rPr>
              <a:t>members.</a:t>
            </a:r>
          </a:p>
          <a:p>
            <a:pPr lvl="1">
              <a:buClr>
                <a:schemeClr val="tx1"/>
              </a:buClr>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a:p>
            <a:pPr lvl="1">
              <a:buClr>
                <a:schemeClr val="tx1"/>
              </a:buClr>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Federally inspected, HACCP </a:t>
            </a:r>
            <a:r>
              <a:rPr lang="en-CA" sz="2000" b="1" dirty="0">
                <a:solidFill>
                  <a:srgbClr val="0070C0"/>
                </a:solidFill>
                <a:latin typeface="Times New Roman" panose="02020603050405020304" pitchFamily="18" charset="0"/>
                <a:cs typeface="Times New Roman" panose="02020603050405020304" pitchFamily="18" charset="0"/>
              </a:rPr>
              <a:t>approved beef processing </a:t>
            </a:r>
            <a:r>
              <a:rPr lang="en-CA" sz="2000" dirty="0">
                <a:latin typeface="Times New Roman" panose="02020603050405020304" pitchFamily="18" charset="0"/>
                <a:cs typeface="Times New Roman" panose="02020603050405020304" pitchFamily="18" charset="0"/>
              </a:rPr>
              <a:t>facility with a daily capacity of managing on average 4,200 animals through 2 shifts.</a:t>
            </a:r>
          </a:p>
          <a:p>
            <a:pPr marL="457200" lvl="1" indent="0">
              <a:buClrTx/>
              <a:buNone/>
            </a:pPr>
            <a:endParaRPr lang="en-CA" sz="20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CA" sz="2000" dirty="0" smtClean="0">
                <a:latin typeface="Times New Roman" panose="02020603050405020304" pitchFamily="18" charset="0"/>
                <a:cs typeface="Times New Roman" panose="02020603050405020304" pitchFamily="18" charset="0"/>
              </a:rPr>
              <a:t>Only </a:t>
            </a:r>
            <a:r>
              <a:rPr lang="en-CA" sz="2000" dirty="0">
                <a:latin typeface="Times New Roman" panose="02020603050405020304" pitchFamily="18" charset="0"/>
                <a:cs typeface="Times New Roman" panose="02020603050405020304" pitchFamily="18" charset="0"/>
              </a:rPr>
              <a:t>Canadian operation with </a:t>
            </a:r>
            <a:r>
              <a:rPr lang="en-CA" sz="2000" b="1" dirty="0">
                <a:solidFill>
                  <a:srgbClr val="0070C0"/>
                </a:solidFill>
                <a:latin typeface="Times New Roman" panose="02020603050405020304" pitchFamily="18" charset="0"/>
                <a:cs typeface="Times New Roman" panose="02020603050405020304" pitchFamily="18" charset="0"/>
              </a:rPr>
              <a:t>direct access </a:t>
            </a:r>
            <a:r>
              <a:rPr lang="en-CA" sz="2000" dirty="0">
                <a:latin typeface="Times New Roman" panose="02020603050405020304" pitchFamily="18" charset="0"/>
                <a:cs typeface="Times New Roman" panose="02020603050405020304" pitchFamily="18" charset="0"/>
              </a:rPr>
              <a:t>to an integrated cattle feeding complement (75,000 animals) spanning just under 7,000 acres less than 1km from the production facility.</a:t>
            </a:r>
          </a:p>
          <a:p>
            <a:pPr lvl="1">
              <a:buClrTx/>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Incorporation and oversight for </a:t>
            </a:r>
            <a:r>
              <a:rPr lang="en-CA" sz="2000" b="1" dirty="0">
                <a:solidFill>
                  <a:srgbClr val="0070C0"/>
                </a:solidFill>
                <a:latin typeface="Times New Roman" panose="02020603050405020304" pitchFamily="18" charset="0"/>
                <a:cs typeface="Times New Roman" panose="02020603050405020304" pitchFamily="18" charset="0"/>
              </a:rPr>
              <a:t>our own </a:t>
            </a:r>
            <a:r>
              <a:rPr lang="en-CA" sz="2000" dirty="0">
                <a:latin typeface="Times New Roman" panose="02020603050405020304" pitchFamily="18" charset="0"/>
                <a:cs typeface="Times New Roman" panose="02020603050405020304" pitchFamily="18" charset="0"/>
              </a:rPr>
              <a:t>crop  harvest, formula production and animal feeding. </a:t>
            </a:r>
          </a:p>
          <a:p>
            <a:pPr lvl="1">
              <a:buClrTx/>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Since 2013, a </a:t>
            </a:r>
            <a:r>
              <a:rPr lang="en-CA" sz="2000" b="1" dirty="0">
                <a:solidFill>
                  <a:srgbClr val="0070C0"/>
                </a:solidFill>
                <a:latin typeface="Times New Roman" panose="02020603050405020304" pitchFamily="18" charset="0"/>
                <a:cs typeface="Times New Roman" panose="02020603050405020304" pitchFamily="18" charset="0"/>
              </a:rPr>
              <a:t>committed improvement and investment </a:t>
            </a:r>
            <a:r>
              <a:rPr lang="en-CA" sz="2000" dirty="0">
                <a:latin typeface="Times New Roman" panose="02020603050405020304" pitchFamily="18" charset="0"/>
                <a:cs typeface="Times New Roman" panose="02020603050405020304" pitchFamily="18" charset="0"/>
              </a:rPr>
              <a:t>towards continued water usage reduction &amp; improved overall water quality.</a:t>
            </a:r>
          </a:p>
          <a:p>
            <a:pPr lvl="1">
              <a:buClrTx/>
              <a:buFont typeface="Wingdings" panose="05000000000000000000" pitchFamily="2" charset="2"/>
              <a:buChar char="v"/>
            </a:pPr>
            <a:endParaRPr lang="en-CA" sz="20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CA" sz="2000" dirty="0">
                <a:latin typeface="Times New Roman" panose="02020603050405020304" pitchFamily="18" charset="0"/>
                <a:cs typeface="Times New Roman" panose="02020603050405020304" pitchFamily="18" charset="0"/>
              </a:rPr>
              <a:t>Since 2013, </a:t>
            </a:r>
            <a:r>
              <a:rPr lang="en-CA" sz="2000" b="1" dirty="0">
                <a:solidFill>
                  <a:srgbClr val="0070C0"/>
                </a:solidFill>
                <a:latin typeface="Times New Roman" panose="02020603050405020304" pitchFamily="18" charset="0"/>
                <a:cs typeface="Times New Roman" panose="02020603050405020304" pitchFamily="18" charset="0"/>
              </a:rPr>
              <a:t>significant resources invested </a:t>
            </a:r>
            <a:r>
              <a:rPr lang="en-CA" sz="2000" dirty="0">
                <a:latin typeface="Times New Roman" panose="02020603050405020304" pitchFamily="18" charset="0"/>
                <a:cs typeface="Times New Roman" panose="02020603050405020304" pitchFamily="18" charset="0"/>
              </a:rPr>
              <a:t>into people, processes, infrastructure, technology and overall best practices/attention to detail, in a committed effort towards safety, quality, consistency, uniformity, </a:t>
            </a:r>
            <a:r>
              <a:rPr lang="en-CA" sz="2000" b="1" dirty="0">
                <a:solidFill>
                  <a:srgbClr val="0070C0"/>
                </a:solidFill>
                <a:latin typeface="Times New Roman" panose="02020603050405020304" pitchFamily="18" charset="0"/>
                <a:cs typeface="Times New Roman" panose="02020603050405020304" pitchFamily="18" charset="0"/>
              </a:rPr>
              <a:t>and ability to evolve </a:t>
            </a:r>
            <a:r>
              <a:rPr lang="en-CA" sz="2000" b="1" dirty="0" smtClean="0">
                <a:solidFill>
                  <a:srgbClr val="0070C0"/>
                </a:solidFill>
                <a:latin typeface="Times New Roman" panose="02020603050405020304" pitchFamily="18" charset="0"/>
                <a:cs typeface="Times New Roman" panose="02020603050405020304" pitchFamily="18" charset="0"/>
              </a:rPr>
              <a:t>with our partners.</a:t>
            </a:r>
            <a:endParaRPr lang="en-CA" sz="1600" dirty="0">
              <a:latin typeface="Times New Roman" panose="02020603050405020304" pitchFamily="18" charset="0"/>
              <a:cs typeface="Times New Roman" panose="02020603050405020304" pitchFamily="18" charset="0"/>
            </a:endParaRPr>
          </a:p>
          <a:p>
            <a:pPr marL="971550" lvl="1" indent="-514350">
              <a:buFont typeface="+mj-lt"/>
              <a:buAutoNum type="arabicPeriod"/>
            </a:pPr>
            <a:endParaRPr lang="en-CA" sz="1800" dirty="0"/>
          </a:p>
          <a:p>
            <a:pPr marL="971550" lvl="1" indent="-514350">
              <a:buFont typeface="+mj-lt"/>
              <a:buAutoNum type="arabicPeriod"/>
            </a:pPr>
            <a:endParaRPr lang="en-CA" sz="1800" dirty="0"/>
          </a:p>
          <a:p>
            <a:pPr marL="971550" lvl="1" indent="-514350">
              <a:buFont typeface="+mj-lt"/>
              <a:buAutoNum type="arabicPeriod"/>
            </a:pPr>
            <a:endParaRPr lang="en-CA" sz="1800" dirty="0"/>
          </a:p>
        </p:txBody>
      </p:sp>
      <p:sp>
        <p:nvSpPr>
          <p:cNvPr id="4" name="Slide Number Placeholder 3"/>
          <p:cNvSpPr>
            <a:spLocks noGrp="1"/>
          </p:cNvSpPr>
          <p:nvPr>
            <p:ph type="sldNum" sz="quarter" idx="12"/>
          </p:nvPr>
        </p:nvSpPr>
        <p:spPr/>
        <p:txBody>
          <a:bodyPr/>
          <a:lstStyle/>
          <a:p>
            <a:fld id="{6098EFDF-D488-49DC-94A5-DEA02228A687}" type="slidenum">
              <a:rPr lang="en-US" smtClean="0"/>
              <a:pPr/>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0000">
            <a:off x="7182797" y="231560"/>
            <a:ext cx="1239084" cy="824554"/>
          </a:xfrm>
          <a:prstGeom prst="rect">
            <a:avLst/>
          </a:prstGeom>
        </p:spPr>
      </p:pic>
      <p:pic>
        <p:nvPicPr>
          <p:cNvPr id="8" name="Picture 6" descr="Image result for five rivers cattle feeding logo">
            <a:hlinkClick r:id="rId4"/>
          </p:cNvPr>
          <p:cNvPicPr>
            <a:picLocks noChangeAspect="1" noChangeArrowheads="1"/>
          </p:cNvPicPr>
          <p:nvPr/>
        </p:nvPicPr>
        <p:blipFill>
          <a:blip r:embed="rId5"/>
          <a:srcRect/>
          <a:stretch>
            <a:fillRect/>
          </a:stretch>
        </p:blipFill>
        <p:spPr bwMode="auto">
          <a:xfrm>
            <a:off x="10668000" y="3940738"/>
            <a:ext cx="1371600" cy="883398"/>
          </a:xfrm>
          <a:prstGeom prst="rect">
            <a:avLst/>
          </a:prstGeom>
          <a:no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8145" y="2771022"/>
            <a:ext cx="1088582" cy="7260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Image result">
            <a:hlinkClick r:id="rId7"/>
          </p:cNvPr>
          <p:cNvPicPr>
            <a:picLocks noChangeAspect="1" noChangeArrowheads="1"/>
          </p:cNvPicPr>
          <p:nvPr/>
        </p:nvPicPr>
        <p:blipFill>
          <a:blip r:embed="rId8"/>
          <a:srcRect/>
          <a:stretch>
            <a:fillRect/>
          </a:stretch>
        </p:blipFill>
        <p:spPr bwMode="auto">
          <a:xfrm>
            <a:off x="10809509" y="5045952"/>
            <a:ext cx="1088581" cy="1088582"/>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78145" y="1462074"/>
            <a:ext cx="1151310" cy="758818"/>
          </a:xfrm>
          <a:prstGeom prst="round2DiagRect">
            <a:avLst>
              <a:gd name="adj1" fmla="val 18184"/>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87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8" presetClass="entr" presetSubtype="1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ppt_x</p:attrName>
                                        </p:attrNameLst>
                                      </p:cBhvr>
                                      <p:tavLst>
                                        <p:tav tm="0">
                                          <p:val>
                                            <p:strVal val="#ppt_x-.2"/>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301" y="625887"/>
            <a:ext cx="6090958" cy="1064830"/>
          </a:xfrm>
        </p:spPr>
        <p:txBody>
          <a:bodyPr/>
          <a:lstStyle/>
          <a:p>
            <a:pPr algn="ctr"/>
            <a:r>
              <a:rPr lang="en-CA" b="1" dirty="0" smtClean="0">
                <a:solidFill>
                  <a:srgbClr val="0070C0"/>
                </a:solidFill>
              </a:rPr>
              <a:t>What Has Changed?</a:t>
            </a:r>
            <a:endParaRPr lang="en-CA"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13" y="1673616"/>
            <a:ext cx="2215787" cy="2284675"/>
          </a:xfrm>
          <a:prstGeom prst="rect">
            <a:avLst/>
          </a:prstGeom>
        </p:spPr>
      </p:pic>
      <p:sp>
        <p:nvSpPr>
          <p:cNvPr id="6" name="Rectangle 5"/>
          <p:cNvSpPr/>
          <p:nvPr/>
        </p:nvSpPr>
        <p:spPr>
          <a:xfrm>
            <a:off x="3175" y="-81853"/>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242" y="1673617"/>
            <a:ext cx="2286000" cy="228467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137" y="1330818"/>
            <a:ext cx="2327370" cy="23273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8424" y="3801580"/>
            <a:ext cx="2285999" cy="221399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5350" y="3801580"/>
            <a:ext cx="2215787" cy="226163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1263" y="3779365"/>
            <a:ext cx="2207035" cy="2213990"/>
          </a:xfrm>
          <a:prstGeom prst="rect">
            <a:avLst/>
          </a:prstGeom>
        </p:spPr>
      </p:pic>
    </p:spTree>
    <p:extLst>
      <p:ext uri="{BB962C8B-B14F-4D97-AF65-F5344CB8AC3E}">
        <p14:creationId xmlns:p14="http://schemas.microsoft.com/office/powerpoint/2010/main" val="231544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15" y="830365"/>
            <a:ext cx="11685452" cy="5278883"/>
          </a:xfrm>
        </p:spPr>
        <p:txBody>
          <a:bodyPr>
            <a:normAutofit fontScale="77500" lnSpcReduction="20000"/>
          </a:bodyPr>
          <a:lstStyle/>
          <a:p>
            <a:pPr marL="0" indent="0" algn="ctr">
              <a:buNone/>
            </a:pPr>
            <a:r>
              <a:rPr lang="en-CA" sz="3800" dirty="0"/>
              <a:t>People have a new connection with food -</a:t>
            </a:r>
            <a:r>
              <a:rPr lang="en-CA" sz="3800" dirty="0" smtClean="0"/>
              <a:t> an </a:t>
            </a:r>
            <a:r>
              <a:rPr lang="en-CA" sz="3800" dirty="0"/>
              <a:t>extension of who they </a:t>
            </a:r>
            <a:r>
              <a:rPr lang="en-CA" sz="3800" dirty="0" smtClean="0"/>
              <a:t>are…</a:t>
            </a:r>
            <a:endParaRPr lang="en-CA" sz="3800" dirty="0"/>
          </a:p>
          <a:p>
            <a:pPr marL="0" indent="0">
              <a:buNone/>
            </a:pPr>
            <a:endParaRPr lang="en-CA" dirty="0"/>
          </a:p>
          <a:p>
            <a:pPr>
              <a:buFont typeface="Wingdings" panose="05000000000000000000" pitchFamily="2" charset="2"/>
              <a:buChar char="v"/>
            </a:pPr>
            <a:r>
              <a:rPr lang="en-CA" dirty="0" smtClean="0"/>
              <a:t>Consumers </a:t>
            </a:r>
            <a:r>
              <a:rPr lang="en-CA" dirty="0"/>
              <a:t>are more educated about what they </a:t>
            </a:r>
            <a:r>
              <a:rPr lang="en-CA" dirty="0" smtClean="0"/>
              <a:t>eat</a:t>
            </a:r>
          </a:p>
          <a:p>
            <a:pPr>
              <a:buFont typeface="Wingdings" panose="05000000000000000000" pitchFamily="2" charset="2"/>
              <a:buChar char="v"/>
            </a:pPr>
            <a:endParaRPr lang="en-CA" dirty="0"/>
          </a:p>
          <a:p>
            <a:pPr>
              <a:buFont typeface="Wingdings" panose="05000000000000000000" pitchFamily="2" charset="2"/>
              <a:buChar char="v"/>
            </a:pPr>
            <a:r>
              <a:rPr lang="en-CA" dirty="0" smtClean="0"/>
              <a:t>They </a:t>
            </a:r>
            <a:r>
              <a:rPr lang="en-CA" dirty="0"/>
              <a:t>want to know the story behind their </a:t>
            </a:r>
            <a:r>
              <a:rPr lang="en-CA" dirty="0" smtClean="0"/>
              <a:t>food</a:t>
            </a:r>
            <a:endParaRPr lang="en-CA" dirty="0"/>
          </a:p>
          <a:p>
            <a:pPr>
              <a:buFont typeface="Wingdings" panose="05000000000000000000" pitchFamily="2" charset="2"/>
              <a:buChar char="v"/>
            </a:pPr>
            <a:endParaRPr lang="en-CA" dirty="0" smtClean="0"/>
          </a:p>
          <a:p>
            <a:pPr>
              <a:buFont typeface="Wingdings" panose="05000000000000000000" pitchFamily="2" charset="2"/>
              <a:buChar char="v"/>
            </a:pPr>
            <a:r>
              <a:rPr lang="en-CA" dirty="0" smtClean="0"/>
              <a:t>They </a:t>
            </a:r>
            <a:r>
              <a:rPr lang="en-CA" dirty="0"/>
              <a:t>want food to be fresh, healthy, safe, and local where </a:t>
            </a:r>
            <a:r>
              <a:rPr lang="en-CA" dirty="0" smtClean="0"/>
              <a:t>possible</a:t>
            </a:r>
            <a:endParaRPr lang="en-CA" dirty="0"/>
          </a:p>
          <a:p>
            <a:pPr>
              <a:buFont typeface="Wingdings" panose="05000000000000000000" pitchFamily="2" charset="2"/>
              <a:buChar char="v"/>
            </a:pPr>
            <a:endParaRPr lang="en-CA" dirty="0" smtClean="0"/>
          </a:p>
          <a:p>
            <a:pPr>
              <a:buFont typeface="Wingdings" panose="05000000000000000000" pitchFamily="2" charset="2"/>
              <a:buChar char="v"/>
            </a:pPr>
            <a:r>
              <a:rPr lang="en-CA" dirty="0" smtClean="0"/>
              <a:t>Consumers </a:t>
            </a:r>
            <a:r>
              <a:rPr lang="en-CA" dirty="0"/>
              <a:t>want a highly customized </a:t>
            </a:r>
            <a:r>
              <a:rPr lang="en-CA" dirty="0" smtClean="0"/>
              <a:t>experience</a:t>
            </a:r>
            <a:endParaRPr lang="en-CA" dirty="0"/>
          </a:p>
          <a:p>
            <a:pPr>
              <a:buFont typeface="Wingdings" panose="05000000000000000000" pitchFamily="2" charset="2"/>
              <a:buChar char="v"/>
            </a:pPr>
            <a:endParaRPr lang="en-CA" dirty="0" smtClean="0"/>
          </a:p>
          <a:p>
            <a:pPr>
              <a:buFont typeface="Wingdings" panose="05000000000000000000" pitchFamily="2" charset="2"/>
              <a:buChar char="v"/>
            </a:pPr>
            <a:r>
              <a:rPr lang="en-CA" dirty="0"/>
              <a:t>E</a:t>
            </a:r>
            <a:r>
              <a:rPr lang="en-CA" dirty="0" smtClean="0"/>
              <a:t>veryone </a:t>
            </a:r>
            <a:r>
              <a:rPr lang="en-CA" dirty="0"/>
              <a:t>is accustomed to getting information, as well as products and services, </a:t>
            </a:r>
            <a:r>
              <a:rPr lang="en-CA" dirty="0" smtClean="0"/>
              <a:t>immediately</a:t>
            </a:r>
            <a:endParaRPr lang="en-CA" dirty="0"/>
          </a:p>
          <a:p>
            <a:pPr>
              <a:buFont typeface="Wingdings" panose="05000000000000000000" pitchFamily="2" charset="2"/>
              <a:buChar char="v"/>
            </a:pPr>
            <a:endParaRPr lang="en-CA" dirty="0" smtClean="0"/>
          </a:p>
          <a:p>
            <a:pPr>
              <a:buFont typeface="Wingdings" panose="05000000000000000000" pitchFamily="2" charset="2"/>
              <a:buChar char="v"/>
            </a:pPr>
            <a:r>
              <a:rPr lang="en-CA" dirty="0" smtClean="0"/>
              <a:t>Consumers </a:t>
            </a:r>
            <a:r>
              <a:rPr lang="en-CA" dirty="0"/>
              <a:t>are focused on food they perceive as healthy.  They are concerned about </a:t>
            </a:r>
            <a:r>
              <a:rPr lang="en-CA" dirty="0" smtClean="0"/>
              <a:t>additives, labelling, colorings</a:t>
            </a:r>
            <a:r>
              <a:rPr lang="en-CA" dirty="0"/>
              <a:t>, </a:t>
            </a:r>
            <a:r>
              <a:rPr lang="en-CA" dirty="0" smtClean="0"/>
              <a:t>animal welfare, antibiotics</a:t>
            </a:r>
            <a:r>
              <a:rPr lang="en-CA" dirty="0"/>
              <a:t>, hormones, preservatives, </a:t>
            </a:r>
            <a:r>
              <a:rPr lang="en-CA" dirty="0" smtClean="0"/>
              <a:t>GMOs and more…</a:t>
            </a:r>
            <a:endParaRPr lang="en-CA" dirty="0"/>
          </a:p>
          <a:p>
            <a:endParaRPr lang="en-CA" dirty="0"/>
          </a:p>
          <a:p>
            <a:endParaRPr lang="en-CA" dirty="0"/>
          </a:p>
          <a:p>
            <a:endParaRPr lang="en-CA" dirty="0"/>
          </a:p>
        </p:txBody>
      </p:sp>
      <p:sp>
        <p:nvSpPr>
          <p:cNvPr id="4" name="Rectangle 3"/>
          <p:cNvSpPr/>
          <p:nvPr/>
        </p:nvSpPr>
        <p:spPr>
          <a:xfrm>
            <a:off x="3175" y="-81853"/>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09248"/>
            <a:ext cx="12188825" cy="748752"/>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0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beefcentral.com/wp-content/uploads/2015/08/megatrends.jpg"/>
          <p:cNvPicPr/>
          <p:nvPr/>
        </p:nvPicPr>
        <p:blipFill>
          <a:blip r:embed="rId2">
            <a:extLst>
              <a:ext uri="{28A0092B-C50C-407E-A947-70E740481C1C}">
                <a14:useLocalDpi xmlns:a14="http://schemas.microsoft.com/office/drawing/2010/main" val="0"/>
              </a:ext>
            </a:extLst>
          </a:blip>
          <a:srcRect/>
          <a:stretch>
            <a:fillRect/>
          </a:stretch>
        </p:blipFill>
        <p:spPr bwMode="auto">
          <a:xfrm>
            <a:off x="757646" y="-1"/>
            <a:ext cx="10306594" cy="6753497"/>
          </a:xfrm>
          <a:prstGeom prst="rect">
            <a:avLst/>
          </a:prstGeom>
          <a:noFill/>
          <a:ln>
            <a:noFill/>
          </a:ln>
        </p:spPr>
      </p:pic>
    </p:spTree>
    <p:extLst>
      <p:ext uri="{BB962C8B-B14F-4D97-AF65-F5344CB8AC3E}">
        <p14:creationId xmlns:p14="http://schemas.microsoft.com/office/powerpoint/2010/main" val="467767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2298" y="1736688"/>
            <a:ext cx="5972963" cy="46196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CA" sz="2000" b="1" dirty="0" smtClean="0">
                <a:latin typeface="+mj-lt"/>
              </a:rPr>
              <a:t>PUBLIC VIEW:  </a:t>
            </a:r>
            <a:r>
              <a:rPr lang="en-CA" sz="2000" dirty="0" smtClean="0">
                <a:latin typeface="+mj-lt"/>
              </a:rPr>
              <a:t>according to the Center for </a:t>
            </a:r>
            <a:r>
              <a:rPr lang="en-CA" sz="2000" dirty="0">
                <a:latin typeface="+mj-lt"/>
              </a:rPr>
              <a:t>Food Integrity (</a:t>
            </a:r>
            <a:r>
              <a:rPr lang="en-CA" sz="2000" dirty="0" smtClean="0">
                <a:latin typeface="+mj-lt"/>
              </a:rPr>
              <a:t>www.foodintegrity.org) – “as </a:t>
            </a:r>
            <a:r>
              <a:rPr lang="en-CA" sz="2000" dirty="0">
                <a:latin typeface="+mj-lt"/>
              </a:rPr>
              <a:t>consumers become more interested in how their food is grown, processed and brought to market, the food system must ensure it is doing the right things in a way that builds trust</a:t>
            </a:r>
            <a:r>
              <a:rPr lang="en-CA" sz="2000" dirty="0" smtClean="0">
                <a:latin typeface="+mj-lt"/>
              </a:rPr>
              <a:t>.”</a:t>
            </a:r>
            <a:endParaRPr lang="en-US" sz="2000" dirty="0">
              <a:solidFill>
                <a:srgbClr val="291612"/>
              </a:solidFill>
              <a:latin typeface="+mj-lt"/>
            </a:endParaRPr>
          </a:p>
          <a:p>
            <a:pPr marL="0" indent="0">
              <a:lnSpc>
                <a:spcPct val="120000"/>
              </a:lnSpc>
              <a:buNone/>
            </a:pPr>
            <a:endParaRPr lang="en-US" sz="2000" dirty="0" smtClean="0">
              <a:solidFill>
                <a:srgbClr val="291612"/>
              </a:solidFill>
              <a:latin typeface="+mj-lt"/>
            </a:endParaRPr>
          </a:p>
          <a:p>
            <a:pPr marL="0" indent="0">
              <a:buNone/>
            </a:pPr>
            <a:r>
              <a:rPr lang="en-CA" sz="2000" b="1" dirty="0" smtClean="0">
                <a:latin typeface="+mj-lt"/>
              </a:rPr>
              <a:t>CORPORATE VIEW:  </a:t>
            </a:r>
            <a:r>
              <a:rPr lang="en-CA" sz="2000" dirty="0" smtClean="0">
                <a:latin typeface="+mj-lt"/>
              </a:rPr>
              <a:t>according to Chipotle  – “serving </a:t>
            </a:r>
            <a:r>
              <a:rPr lang="en-CA" sz="2000" dirty="0">
                <a:latin typeface="+mj-lt"/>
              </a:rPr>
              <a:t>better food made not only from fresh ingredients, but ingredients that are sustainably grown and naturally raised with respect for the animals, the land, and the farmers who produce the food</a:t>
            </a:r>
            <a:r>
              <a:rPr lang="en-CA" sz="2000" dirty="0" smtClean="0">
                <a:latin typeface="+mj-lt"/>
              </a:rPr>
              <a:t>.”</a:t>
            </a:r>
          </a:p>
          <a:p>
            <a:pPr marL="0" indent="0">
              <a:buNone/>
            </a:pPr>
            <a:endParaRPr lang="en-CA" sz="1400" dirty="0">
              <a:latin typeface="+mj-lt"/>
            </a:endParaRPr>
          </a:p>
          <a:p>
            <a:pPr marL="0" indent="0">
              <a:buNone/>
            </a:pPr>
            <a:endParaRPr lang="en-CA" sz="1400" dirty="0">
              <a:latin typeface="+mj-lt"/>
            </a:endParaRPr>
          </a:p>
          <a:p>
            <a:pPr lvl="2">
              <a:lnSpc>
                <a:spcPct val="90000"/>
              </a:lnSpc>
              <a:buFontTx/>
              <a:buNone/>
            </a:pPr>
            <a:endParaRPr lang="en-US" dirty="0"/>
          </a:p>
        </p:txBody>
      </p:sp>
      <p:sp>
        <p:nvSpPr>
          <p:cNvPr id="6" name="Rectangle 2"/>
          <p:cNvSpPr>
            <a:spLocks noGrp="1" noChangeArrowheads="1"/>
          </p:cNvSpPr>
          <p:nvPr>
            <p:ph type="title"/>
          </p:nvPr>
        </p:nvSpPr>
        <p:spPr>
          <a:xfrm>
            <a:off x="352697" y="445226"/>
            <a:ext cx="4302034" cy="990600"/>
          </a:xfrm>
        </p:spPr>
        <p:txBody>
          <a:bodyPr>
            <a:normAutofit/>
          </a:bodyPr>
          <a:lstStyle/>
          <a:p>
            <a:r>
              <a:rPr lang="en-US" dirty="0" smtClean="0">
                <a:solidFill>
                  <a:srgbClr val="291612"/>
                </a:solidFill>
              </a:rPr>
              <a:t>Food Integrity </a:t>
            </a:r>
            <a:endParaRPr lang="en-US" dirty="0">
              <a:solidFill>
                <a:srgbClr val="291612"/>
              </a:solidFill>
            </a:endParaRPr>
          </a:p>
        </p:txBody>
      </p:sp>
      <p:sp>
        <p:nvSpPr>
          <p:cNvPr id="7" name="Slide Number Placeholder 4"/>
          <p:cNvSpPr>
            <a:spLocks noGrp="1"/>
          </p:cNvSpPr>
          <p:nvPr>
            <p:ph type="sldNum" sz="quarter" idx="12"/>
          </p:nvPr>
        </p:nvSpPr>
        <p:spPr>
          <a:xfrm>
            <a:off x="9372600" y="6356350"/>
            <a:ext cx="990600" cy="228600"/>
          </a:xfrm>
        </p:spPr>
        <p:txBody>
          <a:bodyPr/>
          <a:lstStyle/>
          <a:p>
            <a:r>
              <a:rPr lang="en-US" dirty="0" smtClean="0"/>
              <a:t># </a:t>
            </a:r>
            <a:fld id="{8F5B9D64-F77F-4BFC-9C57-DAD69599F472}" type="slidenum">
              <a:rPr lang="en-US" sz="1400"/>
              <a:pPr/>
              <a:t>9</a:t>
            </a:fld>
            <a:endParaRPr lang="en-US" dirty="0"/>
          </a:p>
        </p:txBody>
      </p:sp>
      <p:sp>
        <p:nvSpPr>
          <p:cNvPr id="2" name="Isosceles Triangle 1"/>
          <p:cNvSpPr/>
          <p:nvPr/>
        </p:nvSpPr>
        <p:spPr>
          <a:xfrm>
            <a:off x="6759997" y="940526"/>
            <a:ext cx="4892072" cy="4310743"/>
          </a:xfrm>
          <a:prstGeom prst="triangle">
            <a:avLst/>
          </a:prstGeom>
          <a:solidFill>
            <a:srgbClr val="DF9E1E"/>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8012958" y="2986342"/>
            <a:ext cx="2386149" cy="1200329"/>
          </a:xfrm>
          <a:prstGeom prst="rect">
            <a:avLst/>
          </a:prstGeom>
          <a:noFill/>
        </p:spPr>
        <p:txBody>
          <a:bodyPr wrap="square" rtlCol="0">
            <a:spAutoFit/>
          </a:bodyPr>
          <a:lstStyle/>
          <a:p>
            <a:pPr algn="ctr"/>
            <a:r>
              <a:rPr lang="en-US" sz="3600" dirty="0"/>
              <a:t>Food</a:t>
            </a:r>
          </a:p>
          <a:p>
            <a:pPr algn="ctr"/>
            <a:r>
              <a:rPr lang="en-US" sz="3600" dirty="0"/>
              <a:t>Integrity</a:t>
            </a:r>
          </a:p>
        </p:txBody>
      </p:sp>
      <p:sp>
        <p:nvSpPr>
          <p:cNvPr id="11" name="TextBox 10"/>
          <p:cNvSpPr txBox="1"/>
          <p:nvPr/>
        </p:nvSpPr>
        <p:spPr>
          <a:xfrm rot="3580271">
            <a:off x="9700162" y="2706184"/>
            <a:ext cx="2386149" cy="523220"/>
          </a:xfrm>
          <a:prstGeom prst="rect">
            <a:avLst/>
          </a:prstGeom>
          <a:noFill/>
        </p:spPr>
        <p:txBody>
          <a:bodyPr wrap="square" rtlCol="0">
            <a:spAutoFit/>
          </a:bodyPr>
          <a:lstStyle/>
          <a:p>
            <a:pPr algn="ctr"/>
            <a:r>
              <a:rPr lang="en-US" sz="2800" dirty="0"/>
              <a:t>Safety</a:t>
            </a:r>
          </a:p>
        </p:txBody>
      </p:sp>
      <p:sp>
        <p:nvSpPr>
          <p:cNvPr id="12" name="TextBox 11"/>
          <p:cNvSpPr txBox="1"/>
          <p:nvPr/>
        </p:nvSpPr>
        <p:spPr>
          <a:xfrm rot="17940486">
            <a:off x="6303950" y="2773340"/>
            <a:ext cx="2386149" cy="523220"/>
          </a:xfrm>
          <a:prstGeom prst="rect">
            <a:avLst/>
          </a:prstGeom>
          <a:noFill/>
        </p:spPr>
        <p:txBody>
          <a:bodyPr wrap="square" rtlCol="0">
            <a:spAutoFit/>
          </a:bodyPr>
          <a:lstStyle/>
          <a:p>
            <a:pPr algn="ctr"/>
            <a:r>
              <a:rPr lang="en-US" sz="2800" dirty="0"/>
              <a:t>Quality</a:t>
            </a:r>
          </a:p>
        </p:txBody>
      </p:sp>
      <p:sp>
        <p:nvSpPr>
          <p:cNvPr id="13" name="TextBox 12"/>
          <p:cNvSpPr txBox="1"/>
          <p:nvPr/>
        </p:nvSpPr>
        <p:spPr>
          <a:xfrm>
            <a:off x="8012957" y="5440780"/>
            <a:ext cx="2386149" cy="523220"/>
          </a:xfrm>
          <a:prstGeom prst="rect">
            <a:avLst/>
          </a:prstGeom>
          <a:noFill/>
        </p:spPr>
        <p:txBody>
          <a:bodyPr wrap="square" rtlCol="0">
            <a:spAutoFit/>
          </a:bodyPr>
          <a:lstStyle/>
          <a:p>
            <a:pPr algn="ctr"/>
            <a:r>
              <a:rPr lang="en-US" sz="2800" dirty="0"/>
              <a:t>Authenticity</a:t>
            </a:r>
          </a:p>
        </p:txBody>
      </p:sp>
    </p:spTree>
    <p:extLst>
      <p:ext uri="{BB962C8B-B14F-4D97-AF65-F5344CB8AC3E}">
        <p14:creationId xmlns:p14="http://schemas.microsoft.com/office/powerpoint/2010/main" val="3635722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9286</TotalTime>
  <Words>1484</Words>
  <Application>Microsoft Office PowerPoint</Application>
  <PresentationFormat>Widescreen</PresentationFormat>
  <Paragraphs>183</Paragraphs>
  <Slides>31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Helvetica Neue Thin</vt:lpstr>
      <vt:lpstr>MS PGothic</vt:lpstr>
      <vt:lpstr>Rockwell</vt:lpstr>
      <vt:lpstr>Arial</vt:lpstr>
      <vt:lpstr>Bradley Hand ITC</vt:lpstr>
      <vt:lpstr>Calibri</vt:lpstr>
      <vt:lpstr>Calibri Light</vt:lpstr>
      <vt:lpstr>Century Gothic</vt:lpstr>
      <vt:lpstr>Freestyle Script</vt:lpstr>
      <vt:lpstr>Times New Roman</vt:lpstr>
      <vt:lpstr>Wingdings</vt:lpstr>
      <vt:lpstr>Office Theme</vt:lpstr>
      <vt:lpstr>PowerPoint Presentation</vt:lpstr>
      <vt:lpstr>PowerPoint Presentation</vt:lpstr>
      <vt:lpstr>PowerPoint Presentation</vt:lpstr>
      <vt:lpstr>PowerPoint Presentation</vt:lpstr>
      <vt:lpstr>JBS CANADA ADVANTAGE</vt:lpstr>
      <vt:lpstr>What Has Changed?</vt:lpstr>
      <vt:lpstr>PowerPoint Presentation</vt:lpstr>
      <vt:lpstr>PowerPoint Presentation</vt:lpstr>
      <vt:lpstr>Food Integrity </vt:lpstr>
      <vt:lpstr>WILL BRAND IDENTITY =  BRAND LOYALTY?</vt:lpstr>
      <vt:lpstr>PowerPoint Presentation</vt:lpstr>
      <vt:lpstr>Consumer Behavior</vt:lpstr>
      <vt:lpstr>PowerPoint Presentation</vt:lpstr>
      <vt:lpstr>PowerPoint Presentation</vt:lpstr>
      <vt:lpstr>PowerPoint Presentation</vt:lpstr>
      <vt:lpstr>PowerPoint Presentation</vt:lpstr>
      <vt:lpstr>Branding – Beyond the Box “Go….NO…Go”</vt:lpstr>
      <vt:lpstr>PowerPoint Presentation</vt:lpstr>
      <vt:lpstr>Branding – Know the Story/Check the Facts…</vt:lpstr>
      <vt:lpstr>PowerPoint Presentation</vt:lpstr>
      <vt:lpstr>PowerPoint Presentation</vt:lpstr>
      <vt:lpstr>PowerPoint Presentation</vt:lpstr>
      <vt:lpstr>Branding to Domestic/Urban Consumers</vt:lpstr>
      <vt:lpstr>PowerPoint Presentation</vt:lpstr>
      <vt:lpstr>PowerPoint Presentation</vt:lpstr>
      <vt:lpstr>Branding to Emotional/Ethics/Values</vt:lpstr>
      <vt:lpstr>Branding to Millennials (avg. 18-33) </vt:lpstr>
      <vt:lpstr>PowerPoint Presentation</vt:lpstr>
      <vt:lpstr>PowerPoint Presentation</vt:lpstr>
      <vt:lpstr>Leadership Team   David Colwell – Chief Executive Officer  Rob Meijer – Lead, Business Development, Brand &amp; Marketing  Marc Rehel – Manager, Business Development, Canadian Retail Shawn McKelvie – Manager Business Development, Canadian Food Service/Ground Beef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Beef</dc:title>
  <dc:creator>Microsoft Office User</dc:creator>
  <cp:lastModifiedBy>Nancy</cp:lastModifiedBy>
  <cp:revision>382</cp:revision>
  <cp:lastPrinted>2017-03-09T23:20:17Z</cp:lastPrinted>
  <dcterms:created xsi:type="dcterms:W3CDTF">2016-07-29T00:27:30Z</dcterms:created>
  <dcterms:modified xsi:type="dcterms:W3CDTF">2017-03-19T03:00:47Z</dcterms:modified>
</cp:coreProperties>
</file>