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5.xml" ContentType="application/vnd.openxmlformats-officedocument.presentationml.notesSlide+xml"/>
  <Override PartName="/ppt/charts/chart7.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1.xml" ContentType="application/vnd.openxmlformats-officedocument.drawingml.chart+xml"/>
  <Override PartName="/ppt/charts/style2.xml" ContentType="application/vnd.ms-office.chartstyle+xml"/>
  <Override PartName="/ppt/charts/colors2.xml" ContentType="application/vnd.ms-office.chartcolorstyle+xml"/>
  <Override PartName="/ppt/charts/chart12.xml" ContentType="application/vnd.openxmlformats-officedocument.drawingml.chart+xml"/>
  <Override PartName="/ppt/charts/chart1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6.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4.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5.xml" ContentType="application/vnd.openxmlformats-officedocument.drawingml.chart+xml"/>
  <Override PartName="/ppt/charts/style4.xml" ContentType="application/vnd.ms-office.chartstyle+xml"/>
  <Override PartName="/ppt/charts/colors4.xml" ContentType="application/vnd.ms-office.chartcolorstyle+xml"/>
  <Override PartName="/ppt/charts/chart26.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6"/>
  </p:notesMasterIdLst>
  <p:handoutMasterIdLst>
    <p:handoutMasterId r:id="rId57"/>
  </p:handoutMasterIdLst>
  <p:sldIdLst>
    <p:sldId id="1210" r:id="rId5"/>
    <p:sldId id="1038" r:id="rId6"/>
    <p:sldId id="1270" r:id="rId7"/>
    <p:sldId id="1153" r:id="rId8"/>
    <p:sldId id="1108" r:id="rId9"/>
    <p:sldId id="1308" r:id="rId10"/>
    <p:sldId id="1155" r:id="rId11"/>
    <p:sldId id="1268" r:id="rId12"/>
    <p:sldId id="1309" r:id="rId13"/>
    <p:sldId id="1273" r:id="rId14"/>
    <p:sldId id="1275" r:id="rId15"/>
    <p:sldId id="1274" r:id="rId16"/>
    <p:sldId id="1277" r:id="rId17"/>
    <p:sldId id="1190" r:id="rId18"/>
    <p:sldId id="1278" r:id="rId19"/>
    <p:sldId id="1279" r:id="rId20"/>
    <p:sldId id="1280" r:id="rId21"/>
    <p:sldId id="1281" r:id="rId22"/>
    <p:sldId id="1271" r:id="rId23"/>
    <p:sldId id="1287" r:id="rId24"/>
    <p:sldId id="1294" r:id="rId25"/>
    <p:sldId id="1215" r:id="rId26"/>
    <p:sldId id="1266" r:id="rId27"/>
    <p:sldId id="1214" r:id="rId28"/>
    <p:sldId id="1216" r:id="rId29"/>
    <p:sldId id="1298" r:id="rId30"/>
    <p:sldId id="1230" r:id="rId31"/>
    <p:sldId id="1267" r:id="rId32"/>
    <p:sldId id="1229" r:id="rId33"/>
    <p:sldId id="1318" r:id="rId34"/>
    <p:sldId id="1311" r:id="rId35"/>
    <p:sldId id="1312" r:id="rId36"/>
    <p:sldId id="1313" r:id="rId37"/>
    <p:sldId id="1314" r:id="rId38"/>
    <p:sldId id="1315" r:id="rId39"/>
    <p:sldId id="1316" r:id="rId40"/>
    <p:sldId id="1317" r:id="rId41"/>
    <p:sldId id="1160" r:id="rId42"/>
    <p:sldId id="1292" r:id="rId43"/>
    <p:sldId id="1302" r:id="rId44"/>
    <p:sldId id="1296" r:id="rId45"/>
    <p:sldId id="1134" r:id="rId46"/>
    <p:sldId id="1137" r:id="rId47"/>
    <p:sldId id="1299" r:id="rId48"/>
    <p:sldId id="1139" r:id="rId49"/>
    <p:sldId id="1300" r:id="rId50"/>
    <p:sldId id="1301" r:id="rId51"/>
    <p:sldId id="1159" r:id="rId52"/>
    <p:sldId id="1254" r:id="rId53"/>
    <p:sldId id="1142" r:id="rId54"/>
    <p:sldId id="951" r:id="rId5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4" userDrawn="1">
          <p15:clr>
            <a:srgbClr val="A4A3A4"/>
          </p15:clr>
        </p15:guide>
        <p15:guide id="2" orient="horz" pos="3072" userDrawn="1">
          <p15:clr>
            <a:srgbClr val="A4A3A4"/>
          </p15:clr>
        </p15:guide>
        <p15:guide id="3" orient="horz" pos="4233" userDrawn="1">
          <p15:clr>
            <a:srgbClr val="A4A3A4"/>
          </p15:clr>
        </p15:guide>
        <p15:guide id="4" orient="horz" pos="912" userDrawn="1">
          <p15:clr>
            <a:srgbClr val="A4A3A4"/>
          </p15:clr>
        </p15:guide>
        <p15:guide id="5" orient="horz" pos="1584" userDrawn="1">
          <p15:clr>
            <a:srgbClr val="A4A3A4"/>
          </p15:clr>
        </p15:guide>
        <p15:guide id="6" pos="584" userDrawn="1">
          <p15:clr>
            <a:srgbClr val="A4A3A4"/>
          </p15:clr>
        </p15:guide>
        <p15:guide id="7" pos="4160" userDrawn="1">
          <p15:clr>
            <a:srgbClr val="A4A3A4"/>
          </p15:clr>
        </p15:guide>
        <p15:guide id="8" pos="7072" userDrawn="1">
          <p15:clr>
            <a:srgbClr val="A4A3A4"/>
          </p15:clr>
        </p15:guide>
        <p15:guide id="9" pos="5133"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50D9"/>
    <a:srgbClr val="CBDFF1"/>
    <a:srgbClr val="E7FC24"/>
    <a:srgbClr val="FEA94C"/>
    <a:srgbClr val="0000FA"/>
    <a:srgbClr val="CD53BC"/>
    <a:srgbClr val="0000D2"/>
    <a:srgbClr val="FC9804"/>
    <a:srgbClr val="BBFEA0"/>
    <a:srgbClr val="92FD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5204" autoAdjust="0"/>
  </p:normalViewPr>
  <p:slideViewPr>
    <p:cSldViewPr snapToGrid="0" showGuides="1">
      <p:cViewPr varScale="1">
        <p:scale>
          <a:sx n="84" d="100"/>
          <a:sy n="84" d="100"/>
        </p:scale>
        <p:origin x="658" y="86"/>
      </p:cViewPr>
      <p:guideLst>
        <p:guide orient="horz" pos="1254"/>
        <p:guide orient="horz" pos="3072"/>
        <p:guide orient="horz" pos="4233"/>
        <p:guide orient="horz" pos="912"/>
        <p:guide orient="horz" pos="1584"/>
        <p:guide pos="584"/>
        <p:guide pos="4160"/>
        <p:guide pos="7072"/>
        <p:guide pos="5133"/>
      </p:guideLst>
    </p:cSldViewPr>
  </p:slideViewPr>
  <p:outlineViewPr>
    <p:cViewPr>
      <p:scale>
        <a:sx n="33" d="100"/>
        <a:sy n="33" d="100"/>
      </p:scale>
      <p:origin x="0" y="8166"/>
    </p:cViewPr>
  </p:outlineViewPr>
  <p:notesTextViewPr>
    <p:cViewPr>
      <p:scale>
        <a:sx n="75" d="100"/>
        <a:sy n="75" d="100"/>
      </p:scale>
      <p:origin x="0" y="0"/>
    </p:cViewPr>
  </p:notesTextViewPr>
  <p:sorterViewPr>
    <p:cViewPr>
      <p:scale>
        <a:sx n="75" d="100"/>
        <a:sy n="75" d="100"/>
      </p:scale>
      <p:origin x="0" y="0"/>
    </p:cViewPr>
  </p:sorterViewPr>
  <p:notesViewPr>
    <p:cSldViewPr snapToGrid="0">
      <p:cViewPr varScale="1">
        <p:scale>
          <a:sx n="55" d="100"/>
          <a:sy n="55" d="100"/>
        </p:scale>
        <p:origin x="-2832" y="-84"/>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xml"/><Relationship Id="rId1" Type="http://schemas.microsoft.com/office/2011/relationships/chartStyle" Target="style2.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3.xml"/><Relationship Id="rId1" Type="http://schemas.microsoft.com/office/2011/relationships/chartStyle" Target="style3.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4.xml"/><Relationship Id="rId1" Type="http://schemas.microsoft.com/office/2011/relationships/chartStyle" Target="style4.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5.xml"/><Relationship Id="rId1" Type="http://schemas.microsoft.com/office/2011/relationships/chartStyle" Target="style5.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xml"/><Relationship Id="rId1" Type="http://schemas.microsoft.com/office/2011/relationships/chartStyle" Target="style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0.10220353235368845"/>
          <c:w val="0.99551234053349436"/>
          <c:h val="0.60302121410204057"/>
        </c:manualLayout>
      </c:layout>
      <c:barChart>
        <c:barDir val="col"/>
        <c:grouping val="clustered"/>
        <c:varyColors val="0"/>
        <c:ser>
          <c:idx val="0"/>
          <c:order val="0"/>
          <c:tx>
            <c:strRef>
              <c:f>Sheet1!$B$1</c:f>
              <c:strCache>
                <c:ptCount val="1"/>
                <c:pt idx="0">
                  <c:v>Dollar Sales % Change vs. Year Ago</c:v>
                </c:pt>
              </c:strCache>
            </c:strRef>
          </c:tx>
          <c:spPr>
            <a:solidFill>
              <a:srgbClr val="8DC63F"/>
            </a:solidFill>
          </c:spPr>
          <c:invertIfNegative val="0"/>
          <c:dLbls>
            <c:dLbl>
              <c:idx val="0"/>
              <c:layout>
                <c:manualLayout>
                  <c:x val="2.2436530537462591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3.99598199290949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2.996986494682116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487659466505629E-3"/>
                  <c:y val="3.995981992909492E-2"/>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 </c:v>
                </c:pt>
                <c:pt idx="1">
                  <c:v> </c:v>
                </c:pt>
                <c:pt idx="2">
                  <c:v> </c:v>
                </c:pt>
                <c:pt idx="3">
                  <c:v> </c:v>
                </c:pt>
                <c:pt idx="4">
                  <c:v> </c:v>
                </c:pt>
              </c:strCache>
            </c:strRef>
          </c:cat>
          <c:val>
            <c:numRef>
              <c:f>Sheet1!$B$2:$B$6</c:f>
              <c:numCache>
                <c:formatCode>0.0%</c:formatCode>
                <c:ptCount val="5"/>
                <c:pt idx="0">
                  <c:v>2.5000000000000001E-2</c:v>
                </c:pt>
                <c:pt idx="1">
                  <c:v>1.9E-2</c:v>
                </c:pt>
                <c:pt idx="2">
                  <c:v>2.7E-2</c:v>
                </c:pt>
                <c:pt idx="3">
                  <c:v>3.7999999999999999E-2</c:v>
                </c:pt>
                <c:pt idx="4">
                  <c:v>2.4E-2</c:v>
                </c:pt>
              </c:numCache>
            </c:numRef>
          </c:val>
        </c:ser>
        <c:dLbls>
          <c:showLegendKey val="0"/>
          <c:showVal val="0"/>
          <c:showCatName val="0"/>
          <c:showSerName val="0"/>
          <c:showPercent val="0"/>
          <c:showBubbleSize val="0"/>
        </c:dLbls>
        <c:gapWidth val="50"/>
        <c:axId val="371337576"/>
        <c:axId val="371337968"/>
      </c:barChart>
      <c:catAx>
        <c:axId val="371337576"/>
        <c:scaling>
          <c:orientation val="minMax"/>
        </c:scaling>
        <c:delete val="0"/>
        <c:axPos val="b"/>
        <c:numFmt formatCode="General" sourceLinked="1"/>
        <c:majorTickMark val="none"/>
        <c:minorTickMark val="none"/>
        <c:tickLblPos val="nextTo"/>
        <c:spPr>
          <a:ln w="63500">
            <a:solidFill>
              <a:schemeClr val="tx2"/>
            </a:solidFill>
          </a:ln>
        </c:spPr>
        <c:crossAx val="371337968"/>
        <c:crosses val="autoZero"/>
        <c:auto val="1"/>
        <c:lblAlgn val="ctr"/>
        <c:lblOffset val="100"/>
        <c:noMultiLvlLbl val="0"/>
      </c:catAx>
      <c:valAx>
        <c:axId val="371337968"/>
        <c:scaling>
          <c:orientation val="minMax"/>
          <c:max val="5.000000000000001E-2"/>
        </c:scaling>
        <c:delete val="1"/>
        <c:axPos val="l"/>
        <c:numFmt formatCode="0.0%" sourceLinked="1"/>
        <c:majorTickMark val="out"/>
        <c:minorTickMark val="none"/>
        <c:tickLblPos val="nextTo"/>
        <c:crossAx val="371337576"/>
        <c:crosses val="autoZero"/>
        <c:crossBetween val="between"/>
      </c:valAx>
    </c:plotArea>
    <c:plotVisOnly val="1"/>
    <c:dispBlanksAs val="gap"/>
    <c:showDLblsOverMax val="0"/>
  </c:chart>
  <c:txPr>
    <a:bodyPr/>
    <a:lstStyle/>
    <a:p>
      <a:pPr>
        <a:defRPr sz="1800">
          <a:solidFill>
            <a:schemeClr val="tx1"/>
          </a:solidFil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355971128608919E-2"/>
          <c:y val="0.16047662401574803"/>
          <c:w val="0.88160106884090761"/>
          <c:h val="0.56932652559055119"/>
        </c:manualLayout>
      </c:layout>
      <c:barChart>
        <c:barDir val="col"/>
        <c:grouping val="clustered"/>
        <c:varyColors val="0"/>
        <c:ser>
          <c:idx val="0"/>
          <c:order val="0"/>
          <c:tx>
            <c:strRef>
              <c:f>Sheet1!$A$2</c:f>
              <c:strCache>
                <c:ptCount val="1"/>
                <c:pt idx="0">
                  <c:v>Private Label $ Share</c:v>
                </c:pt>
              </c:strCache>
            </c:strRef>
          </c:tx>
          <c:spPr>
            <a:solidFill>
              <a:srgbClr val="8DC63F"/>
            </a:solidFill>
          </c:spPr>
          <c:invertIfNegative val="0"/>
          <c:dPt>
            <c:idx val="0"/>
            <c:invertIfNegative val="0"/>
            <c:bubble3D val="0"/>
            <c:spPr>
              <a:solidFill>
                <a:schemeClr val="accent2"/>
              </a:solidFill>
            </c:spPr>
          </c:dPt>
          <c:dLbls>
            <c:numFmt formatCode="#,##0.0" sourceLinked="0"/>
            <c:spPr>
              <a:noFill/>
              <a:ln>
                <a:noFill/>
              </a:ln>
              <a:effectLst/>
            </c:spPr>
            <c:txPr>
              <a:bodyPr/>
              <a:lstStyle/>
              <a:p>
                <a:pPr>
                  <a:defRPr>
                    <a:solidFill>
                      <a:schemeClr val="bg1"/>
                    </a:solidFill>
                    <a:latin typeface="+mn-lt"/>
                    <a:cs typeface="Arial"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National</c:v>
                </c:pt>
                <c:pt idx="1">
                  <c:v>Tl West</c:v>
                </c:pt>
                <c:pt idx="2">
                  <c:v>Man/Sask</c:v>
                </c:pt>
                <c:pt idx="3">
                  <c:v>Alberta</c:v>
                </c:pt>
                <c:pt idx="4">
                  <c:v>BC</c:v>
                </c:pt>
              </c:strCache>
            </c:strRef>
          </c:cat>
          <c:val>
            <c:numRef>
              <c:f>Sheet1!$B$2:$F$2</c:f>
              <c:numCache>
                <c:formatCode>#,##0;\-#,##0</c:formatCode>
                <c:ptCount val="5"/>
                <c:pt idx="0">
                  <c:v>41.2</c:v>
                </c:pt>
                <c:pt idx="1">
                  <c:v>39.5</c:v>
                </c:pt>
                <c:pt idx="2">
                  <c:v>40.200000000000003</c:v>
                </c:pt>
                <c:pt idx="3">
                  <c:v>38.1</c:v>
                </c:pt>
                <c:pt idx="4">
                  <c:v>40.6</c:v>
                </c:pt>
              </c:numCache>
            </c:numRef>
          </c:val>
        </c:ser>
        <c:dLbls>
          <c:showLegendKey val="0"/>
          <c:showVal val="0"/>
          <c:showCatName val="0"/>
          <c:showSerName val="0"/>
          <c:showPercent val="0"/>
          <c:showBubbleSize val="0"/>
        </c:dLbls>
        <c:gapWidth val="54"/>
        <c:axId val="374696800"/>
        <c:axId val="374410008"/>
      </c:barChart>
      <c:catAx>
        <c:axId val="374696800"/>
        <c:scaling>
          <c:orientation val="minMax"/>
        </c:scaling>
        <c:delete val="0"/>
        <c:axPos val="b"/>
        <c:numFmt formatCode="General" sourceLinked="1"/>
        <c:majorTickMark val="none"/>
        <c:minorTickMark val="none"/>
        <c:tickLblPos val="nextTo"/>
        <c:spPr>
          <a:ln w="98425">
            <a:solidFill>
              <a:schemeClr val="tx2"/>
            </a:solidFill>
          </a:ln>
        </c:spPr>
        <c:txPr>
          <a:bodyPr/>
          <a:lstStyle/>
          <a:p>
            <a:pPr>
              <a:defRPr sz="1800">
                <a:latin typeface="+mn-lt"/>
                <a:cs typeface="Arial" pitchFamily="34" charset="0"/>
              </a:defRPr>
            </a:pPr>
            <a:endParaRPr lang="en-US"/>
          </a:p>
        </c:txPr>
        <c:crossAx val="374410008"/>
        <c:crosses val="autoZero"/>
        <c:auto val="1"/>
        <c:lblAlgn val="ctr"/>
        <c:lblOffset val="100"/>
        <c:noMultiLvlLbl val="0"/>
      </c:catAx>
      <c:valAx>
        <c:axId val="374410008"/>
        <c:scaling>
          <c:orientation val="minMax"/>
          <c:min val="25"/>
        </c:scaling>
        <c:delete val="1"/>
        <c:axPos val="l"/>
        <c:numFmt formatCode="#,##0;\-#,##0" sourceLinked="1"/>
        <c:majorTickMark val="out"/>
        <c:minorTickMark val="none"/>
        <c:tickLblPos val="nextTo"/>
        <c:crossAx val="3746968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Series 1</c:v>
                </c:pt>
              </c:strCache>
            </c:strRef>
          </c:tx>
          <c:spPr>
            <a:solidFill>
              <a:schemeClr val="accent1"/>
            </a:solidFill>
            <a:ln>
              <a:noFill/>
            </a:ln>
            <a:effectLst/>
          </c:spPr>
          <c:cat>
            <c:strRef>
              <c:f>Sheet1!$A$2:$A$6</c:f>
              <c:strCache>
                <c:ptCount val="5"/>
                <c:pt idx="0">
                  <c:v>2012</c:v>
                </c:pt>
                <c:pt idx="1">
                  <c:v>2013</c:v>
                </c:pt>
                <c:pt idx="2">
                  <c:v>2014</c:v>
                </c:pt>
                <c:pt idx="3">
                  <c:v>2015</c:v>
                </c:pt>
                <c:pt idx="4">
                  <c:v>2016</c:v>
                </c:pt>
              </c:strCache>
            </c:strRef>
          </c:cat>
          <c:val>
            <c:numRef>
              <c:f>Sheet1!$B$2:$B$6</c:f>
              <c:numCache>
                <c:formatCode>#,##0.0;\-#,##0.0</c:formatCode>
                <c:ptCount val="5"/>
                <c:pt idx="0">
                  <c:v>721712.1875</c:v>
                </c:pt>
                <c:pt idx="1">
                  <c:v>705095</c:v>
                </c:pt>
                <c:pt idx="2">
                  <c:v>706383.875</c:v>
                </c:pt>
                <c:pt idx="3">
                  <c:v>680528.125</c:v>
                </c:pt>
                <c:pt idx="4">
                  <c:v>668394.4375</c:v>
                </c:pt>
              </c:numCache>
            </c:numRef>
          </c:val>
        </c:ser>
        <c:dLbls>
          <c:showLegendKey val="0"/>
          <c:showVal val="0"/>
          <c:showCatName val="0"/>
          <c:showSerName val="0"/>
          <c:showPercent val="0"/>
          <c:showBubbleSize val="0"/>
        </c:dLbls>
        <c:axId val="374415888"/>
        <c:axId val="374411184"/>
      </c:areaChart>
      <c:catAx>
        <c:axId val="3744158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4411184"/>
        <c:crosses val="autoZero"/>
        <c:auto val="1"/>
        <c:lblAlgn val="ctr"/>
        <c:lblOffset val="100"/>
        <c:noMultiLvlLbl val="0"/>
      </c:catAx>
      <c:valAx>
        <c:axId val="374411184"/>
        <c:scaling>
          <c:orientation val="minMax"/>
          <c:min val="502000"/>
        </c:scaling>
        <c:delete val="1"/>
        <c:axPos val="l"/>
        <c:numFmt formatCode="#,##0.0;\-#,##0.0" sourceLinked="1"/>
        <c:majorTickMark val="none"/>
        <c:minorTickMark val="none"/>
        <c:tickLblPos val="nextTo"/>
        <c:crossAx val="374415888"/>
        <c:crosses val="autoZero"/>
        <c:crossBetween val="midCat"/>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225269281209"/>
          <c:y val="0.15926361449783799"/>
          <c:w val="0.54648748518919799"/>
          <c:h val="0.74771310129802304"/>
        </c:manualLayout>
      </c:layout>
      <c:barChart>
        <c:barDir val="bar"/>
        <c:grouping val="clustered"/>
        <c:varyColors val="0"/>
        <c:ser>
          <c:idx val="0"/>
          <c:order val="0"/>
          <c:tx>
            <c:strRef>
              <c:f>Sheet1!$B$1</c:f>
              <c:strCache>
                <c:ptCount val="1"/>
                <c:pt idx="0">
                  <c:v>Shopping Trips per Household</c:v>
                </c:pt>
              </c:strCache>
            </c:strRef>
          </c:tx>
          <c:invertIfNegative val="0"/>
          <c:dPt>
            <c:idx val="0"/>
            <c:invertIfNegative val="0"/>
            <c:bubble3D val="0"/>
            <c:spPr>
              <a:solidFill>
                <a:schemeClr val="bg1">
                  <a:lumMod val="50000"/>
                </a:schemeClr>
              </a:solidFill>
            </c:spPr>
          </c:dPt>
          <c:dPt>
            <c:idx val="1"/>
            <c:invertIfNegative val="0"/>
            <c:bubble3D val="0"/>
            <c:spPr>
              <a:solidFill>
                <a:schemeClr val="accent2"/>
              </a:solidFill>
            </c:spPr>
            <c:extLst xmlns:c16r2="http://schemas.microsoft.com/office/drawing/2015/06/chart">
              <c:ext xmlns:c16="http://schemas.microsoft.com/office/drawing/2014/chart" uri="{C3380CC4-5D6E-409C-BE32-E72D297353CC}">
                <c16:uniqueId val="{00000001-9DC5-481C-B8A4-E87905FFB51D}"/>
              </c:ext>
            </c:extLst>
          </c:dPt>
          <c:dPt>
            <c:idx val="2"/>
            <c:invertIfNegative val="0"/>
            <c:bubble3D val="0"/>
            <c:spPr>
              <a:solidFill>
                <a:schemeClr val="accent3"/>
              </a:solidFill>
            </c:spPr>
            <c:extLst xmlns:c16r2="http://schemas.microsoft.com/office/drawing/2015/06/chart">
              <c:ext xmlns:c16="http://schemas.microsoft.com/office/drawing/2014/chart" uri="{C3380CC4-5D6E-409C-BE32-E72D297353CC}">
                <c16:uniqueId val="{00000003-9DC5-481C-B8A4-E87905FFB51D}"/>
              </c:ext>
            </c:extLst>
          </c:dPt>
          <c:dPt>
            <c:idx val="3"/>
            <c:invertIfNegative val="0"/>
            <c:bubble3D val="0"/>
            <c:spPr>
              <a:solidFill>
                <a:schemeClr val="accent4"/>
              </a:solidFill>
            </c:spPr>
            <c:extLst xmlns:c16r2="http://schemas.microsoft.com/office/drawing/2015/06/chart">
              <c:ext xmlns:c16="http://schemas.microsoft.com/office/drawing/2014/chart" uri="{C3380CC4-5D6E-409C-BE32-E72D297353CC}">
                <c16:uniqueId val="{00000005-9DC5-481C-B8A4-E87905FFB51D}"/>
              </c:ext>
            </c:extLst>
          </c:dPt>
          <c:dLbls>
            <c:spPr>
              <a:noFill/>
              <a:ln>
                <a:noFill/>
              </a:ln>
              <a:effectLst/>
            </c:spPr>
            <c:txPr>
              <a:bodyPr wrap="square" lIns="38100" tIns="19050" rIns="38100" bIns="19050" anchor="ctr">
                <a:spAutoFit/>
              </a:bodyPr>
              <a:lstStyle/>
              <a:p>
                <a:pPr>
                  <a:defRPr sz="1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Greatest </c:v>
                </c:pt>
                <c:pt idx="1">
                  <c:v>Boomers</c:v>
                </c:pt>
                <c:pt idx="2">
                  <c:v>Gen X</c:v>
                </c:pt>
                <c:pt idx="3">
                  <c:v>Millennials</c:v>
                </c:pt>
              </c:strCache>
            </c:strRef>
          </c:cat>
          <c:val>
            <c:numRef>
              <c:f>Sheet1!$B$2:$B$5</c:f>
              <c:numCache>
                <c:formatCode>0</c:formatCode>
                <c:ptCount val="4"/>
                <c:pt idx="0">
                  <c:v>193</c:v>
                </c:pt>
                <c:pt idx="1">
                  <c:v>186</c:v>
                </c:pt>
                <c:pt idx="2">
                  <c:v>147</c:v>
                </c:pt>
                <c:pt idx="3">
                  <c:v>116</c:v>
                </c:pt>
              </c:numCache>
            </c:numRef>
          </c:val>
          <c:extLst xmlns:c16r2="http://schemas.microsoft.com/office/drawing/2015/06/chart">
            <c:ext xmlns:c16="http://schemas.microsoft.com/office/drawing/2014/chart" uri="{C3380CC4-5D6E-409C-BE32-E72D297353CC}">
              <c16:uniqueId val="{00000008-9DC5-481C-B8A4-E87905FFB51D}"/>
            </c:ext>
          </c:extLst>
        </c:ser>
        <c:dLbls>
          <c:showLegendKey val="0"/>
          <c:showVal val="0"/>
          <c:showCatName val="0"/>
          <c:showSerName val="0"/>
          <c:showPercent val="0"/>
          <c:showBubbleSize val="0"/>
        </c:dLbls>
        <c:gapWidth val="50"/>
        <c:axId val="320149576"/>
        <c:axId val="320152320"/>
      </c:barChart>
      <c:catAx>
        <c:axId val="320149576"/>
        <c:scaling>
          <c:orientation val="minMax"/>
        </c:scaling>
        <c:delete val="0"/>
        <c:axPos val="l"/>
        <c:numFmt formatCode="General" sourceLinked="0"/>
        <c:majorTickMark val="none"/>
        <c:minorTickMark val="none"/>
        <c:tickLblPos val="nextTo"/>
        <c:spPr>
          <a:ln w="57150">
            <a:solidFill>
              <a:schemeClr val="tx2"/>
            </a:solidFill>
          </a:ln>
        </c:spPr>
        <c:txPr>
          <a:bodyPr/>
          <a:lstStyle/>
          <a:p>
            <a:pPr>
              <a:defRPr sz="1600" b="0" i="0">
                <a:solidFill>
                  <a:schemeClr val="bg2"/>
                </a:solidFill>
                <a:latin typeface="Calibri Light" charset="0"/>
                <a:ea typeface="Calibri Light" charset="0"/>
                <a:cs typeface="Calibri Light" charset="0"/>
              </a:defRPr>
            </a:pPr>
            <a:endParaRPr lang="en-US"/>
          </a:p>
        </c:txPr>
        <c:crossAx val="320152320"/>
        <c:crosses val="autoZero"/>
        <c:auto val="1"/>
        <c:lblAlgn val="ctr"/>
        <c:lblOffset val="100"/>
        <c:noMultiLvlLbl val="0"/>
      </c:catAx>
      <c:valAx>
        <c:axId val="320152320"/>
        <c:scaling>
          <c:orientation val="minMax"/>
          <c:max val="200"/>
        </c:scaling>
        <c:delete val="1"/>
        <c:axPos val="b"/>
        <c:numFmt formatCode="#,##0" sourceLinked="0"/>
        <c:majorTickMark val="out"/>
        <c:minorTickMark val="none"/>
        <c:tickLblPos val="nextTo"/>
        <c:crossAx val="320149576"/>
        <c:crosses val="autoZero"/>
        <c:crossBetween val="between"/>
      </c:valAx>
    </c:plotArea>
    <c:plotVisOnly val="1"/>
    <c:dispBlanksAs val="gap"/>
    <c:showDLblsOverMax val="0"/>
  </c:chart>
  <c:spPr>
    <a:noFill/>
  </c:spPr>
  <c:txPr>
    <a:bodyPr/>
    <a:lstStyle/>
    <a:p>
      <a:pPr>
        <a:defRPr sz="1600">
          <a:solidFill>
            <a:schemeClr val="tx1"/>
          </a:solidFil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004200961422398E-2"/>
          <c:y val="9.2334450928797301E-2"/>
          <c:w val="0.90199159807715501"/>
          <c:h val="0.80822844807095895"/>
        </c:manualLayout>
      </c:layout>
      <c:barChart>
        <c:barDir val="col"/>
        <c:grouping val="clustered"/>
        <c:varyColors val="0"/>
        <c:ser>
          <c:idx val="0"/>
          <c:order val="0"/>
          <c:tx>
            <c:strRef>
              <c:f>Sheet1!$B$1</c:f>
              <c:strCache>
                <c:ptCount val="1"/>
                <c:pt idx="0">
                  <c:v>Series 1</c:v>
                </c:pt>
              </c:strCache>
            </c:strRef>
          </c:tx>
          <c:spPr>
            <a:solidFill>
              <a:schemeClr val="bg1"/>
            </a:solidFill>
            <a:ln>
              <a:noFill/>
            </a:ln>
            <a:effectLst/>
          </c:spPr>
          <c:invertIfNegative val="0"/>
          <c:cat>
            <c:strRef>
              <c:f>Sheet1!$A$2:$A$6</c:f>
              <c:strCache>
                <c:ptCount val="5"/>
                <c:pt idx="0">
                  <c:v>Year 1</c:v>
                </c:pt>
                <c:pt idx="1">
                  <c:v>Year 2</c:v>
                </c:pt>
                <c:pt idx="2">
                  <c:v>Year 3</c:v>
                </c:pt>
                <c:pt idx="3">
                  <c:v>Year 4</c:v>
                </c:pt>
                <c:pt idx="4">
                  <c:v>Year 5</c:v>
                </c:pt>
              </c:strCache>
            </c:strRef>
          </c:cat>
          <c:val>
            <c:numRef>
              <c:f>Sheet1!$B$2:$B$6</c:f>
              <c:numCache>
                <c:formatCode>General</c:formatCode>
                <c:ptCount val="5"/>
                <c:pt idx="0">
                  <c:v>10</c:v>
                </c:pt>
                <c:pt idx="1">
                  <c:v>12</c:v>
                </c:pt>
                <c:pt idx="2">
                  <c:v>14.4</c:v>
                </c:pt>
                <c:pt idx="3">
                  <c:v>17.3</c:v>
                </c:pt>
                <c:pt idx="4">
                  <c:v>20.74</c:v>
                </c:pt>
              </c:numCache>
            </c:numRef>
          </c:val>
        </c:ser>
        <c:dLbls>
          <c:showLegendKey val="0"/>
          <c:showVal val="0"/>
          <c:showCatName val="0"/>
          <c:showSerName val="0"/>
          <c:showPercent val="0"/>
          <c:showBubbleSize val="0"/>
        </c:dLbls>
        <c:gapWidth val="60"/>
        <c:overlap val="-27"/>
        <c:axId val="376485024"/>
        <c:axId val="376478360"/>
      </c:barChart>
      <c:catAx>
        <c:axId val="376485024"/>
        <c:scaling>
          <c:orientation val="minMax"/>
        </c:scaling>
        <c:delete val="1"/>
        <c:axPos val="b"/>
        <c:numFmt formatCode="General" sourceLinked="1"/>
        <c:majorTickMark val="none"/>
        <c:minorTickMark val="none"/>
        <c:tickLblPos val="nextTo"/>
        <c:crossAx val="376478360"/>
        <c:crosses val="autoZero"/>
        <c:auto val="1"/>
        <c:lblAlgn val="ctr"/>
        <c:lblOffset val="100"/>
        <c:noMultiLvlLbl val="0"/>
      </c:catAx>
      <c:valAx>
        <c:axId val="376478360"/>
        <c:scaling>
          <c:orientation val="minMax"/>
        </c:scaling>
        <c:delete val="1"/>
        <c:axPos val="l"/>
        <c:numFmt formatCode="General" sourceLinked="1"/>
        <c:majorTickMark val="none"/>
        <c:minorTickMark val="none"/>
        <c:tickLblPos val="nextTo"/>
        <c:crossAx val="376485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1"/>
    <c:plotArea>
      <c:layout/>
      <c:barChart>
        <c:barDir val="bar"/>
        <c:grouping val="percentStacked"/>
        <c:varyColors val="0"/>
        <c:ser>
          <c:idx val="0"/>
          <c:order val="0"/>
          <c:tx>
            <c:strRef>
              <c:f>Sheet1!$B$1</c:f>
              <c:strCache>
                <c:ptCount val="1"/>
                <c:pt idx="0">
                  <c:v>Sales</c:v>
                </c:pt>
              </c:strCache>
            </c:strRef>
          </c:tx>
          <c:spPr>
            <a:solidFill>
              <a:srgbClr val="9B0C10"/>
            </a:solidFill>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cat>
            <c:strRef>
              <c:f>Sheet1!$A$2</c:f>
              <c:strCache>
                <c:ptCount val="1"/>
                <c:pt idx="0">
                  <c:v>0-18</c:v>
                </c:pt>
              </c:strCache>
            </c:strRef>
          </c:cat>
          <c:val>
            <c:numRef>
              <c:f>Sheet1!$B$2</c:f>
              <c:numCache>
                <c:formatCode>General</c:formatCode>
                <c:ptCount val="1"/>
                <c:pt idx="0">
                  <c:v>16</c:v>
                </c:pt>
              </c:numCache>
            </c:numRef>
          </c:val>
        </c:ser>
        <c:ser>
          <c:idx val="1"/>
          <c:order val="1"/>
          <c:tx>
            <c:strRef>
              <c:f>Sheet1!$C$1</c:f>
              <c:strCache>
                <c:ptCount val="1"/>
                <c:pt idx="0">
                  <c:v>Column1</c:v>
                </c:pt>
              </c:strCache>
            </c:strRef>
          </c:tx>
          <c:spPr>
            <a:solidFill>
              <a:srgbClr val="F04B10"/>
            </a:solidFill>
          </c:spPr>
          <c:invertIfNegative val="0"/>
          <c:cat>
            <c:strRef>
              <c:f>Sheet1!$A$2</c:f>
              <c:strCache>
                <c:ptCount val="1"/>
                <c:pt idx="0">
                  <c:v>0-18</c:v>
                </c:pt>
              </c:strCache>
            </c:strRef>
          </c:cat>
          <c:val>
            <c:numRef>
              <c:f>Sheet1!$C$2</c:f>
              <c:numCache>
                <c:formatCode>General</c:formatCode>
                <c:ptCount val="1"/>
                <c:pt idx="0">
                  <c:v>27</c:v>
                </c:pt>
              </c:numCache>
            </c:numRef>
          </c:val>
        </c:ser>
        <c:ser>
          <c:idx val="2"/>
          <c:order val="2"/>
          <c:tx>
            <c:strRef>
              <c:f>Sheet1!$D$1</c:f>
              <c:strCache>
                <c:ptCount val="1"/>
                <c:pt idx="0">
                  <c:v>Column2</c:v>
                </c:pt>
              </c:strCache>
            </c:strRef>
          </c:tx>
          <c:invertIfNegative val="0"/>
          <c:cat>
            <c:strRef>
              <c:f>Sheet1!$A$2</c:f>
              <c:strCache>
                <c:ptCount val="1"/>
                <c:pt idx="0">
                  <c:v>0-18</c:v>
                </c:pt>
              </c:strCache>
            </c:strRef>
          </c:cat>
          <c:val>
            <c:numRef>
              <c:f>Sheet1!$D$2</c:f>
              <c:numCache>
                <c:formatCode>General</c:formatCode>
                <c:ptCount val="1"/>
                <c:pt idx="0">
                  <c:v>14</c:v>
                </c:pt>
              </c:numCache>
            </c:numRef>
          </c:val>
        </c:ser>
        <c:ser>
          <c:idx val="3"/>
          <c:order val="3"/>
          <c:tx>
            <c:strRef>
              <c:f>Sheet1!$E$1</c:f>
              <c:strCache>
                <c:ptCount val="1"/>
                <c:pt idx="0">
                  <c:v>Column3</c:v>
                </c:pt>
              </c:strCache>
            </c:strRef>
          </c:tx>
          <c:spPr>
            <a:solidFill>
              <a:srgbClr val="FF931D"/>
            </a:solidFill>
          </c:spPr>
          <c:invertIfNegative val="0"/>
          <c:cat>
            <c:strRef>
              <c:f>Sheet1!$A$2</c:f>
              <c:strCache>
                <c:ptCount val="1"/>
                <c:pt idx="0">
                  <c:v>0-18</c:v>
                </c:pt>
              </c:strCache>
            </c:strRef>
          </c:cat>
          <c:val>
            <c:numRef>
              <c:f>Sheet1!$E$2</c:f>
              <c:numCache>
                <c:formatCode>General</c:formatCode>
                <c:ptCount val="1"/>
                <c:pt idx="0">
                  <c:v>28</c:v>
                </c:pt>
              </c:numCache>
            </c:numRef>
          </c:val>
        </c:ser>
        <c:ser>
          <c:idx val="4"/>
          <c:order val="4"/>
          <c:tx>
            <c:strRef>
              <c:f>Sheet1!$F$1</c:f>
              <c:strCache>
                <c:ptCount val="1"/>
                <c:pt idx="0">
                  <c:v>Column4</c:v>
                </c:pt>
              </c:strCache>
            </c:strRef>
          </c:tx>
          <c:spPr>
            <a:solidFill>
              <a:srgbClr val="FFAB4F"/>
            </a:solidFill>
          </c:spPr>
          <c:invertIfNegative val="0"/>
          <c:cat>
            <c:strRef>
              <c:f>Sheet1!$A$2</c:f>
              <c:strCache>
                <c:ptCount val="1"/>
                <c:pt idx="0">
                  <c:v>0-18</c:v>
                </c:pt>
              </c:strCache>
            </c:strRef>
          </c:cat>
          <c:val>
            <c:numRef>
              <c:f>Sheet1!$F$2</c:f>
              <c:numCache>
                <c:formatCode>General</c:formatCode>
                <c:ptCount val="1"/>
                <c:pt idx="0">
                  <c:v>14</c:v>
                </c:pt>
              </c:numCache>
            </c:numRef>
          </c:val>
        </c:ser>
        <c:dLbls>
          <c:showLegendKey val="0"/>
          <c:showVal val="0"/>
          <c:showCatName val="0"/>
          <c:showSerName val="0"/>
          <c:showPercent val="0"/>
          <c:showBubbleSize val="0"/>
        </c:dLbls>
        <c:gapWidth val="100"/>
        <c:overlap val="100"/>
        <c:axId val="374409224"/>
        <c:axId val="374416672"/>
      </c:barChart>
      <c:valAx>
        <c:axId val="374416672"/>
        <c:scaling>
          <c:orientation val="minMax"/>
        </c:scaling>
        <c:delete val="1"/>
        <c:axPos val="b"/>
        <c:numFmt formatCode="0%" sourceLinked="1"/>
        <c:majorTickMark val="out"/>
        <c:minorTickMark val="none"/>
        <c:tickLblPos val="nextTo"/>
        <c:crossAx val="374409224"/>
        <c:crosses val="autoZero"/>
        <c:crossBetween val="between"/>
      </c:valAx>
      <c:catAx>
        <c:axId val="374409224"/>
        <c:scaling>
          <c:orientation val="minMax"/>
        </c:scaling>
        <c:delete val="1"/>
        <c:axPos val="l"/>
        <c:numFmt formatCode="General" sourceLinked="0"/>
        <c:majorTickMark val="out"/>
        <c:minorTickMark val="none"/>
        <c:tickLblPos val="nextTo"/>
        <c:crossAx val="374416672"/>
        <c:crosses val="autoZero"/>
        <c:auto val="1"/>
        <c:lblAlgn val="ctr"/>
        <c:lblOffset val="100"/>
        <c:noMultiLvlLbl val="0"/>
      </c:catAx>
    </c:plotArea>
    <c:plotVisOnly val="1"/>
    <c:dispBlanksAs val="zero"/>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explosion val="1"/>
          <c:dPt>
            <c:idx val="0"/>
            <c:bubble3D val="0"/>
            <c:spPr>
              <a:solidFill>
                <a:schemeClr val="accent2">
                  <a:lumMod val="60000"/>
                  <a:lumOff val="40000"/>
                </a:schemeClr>
              </a:solidFill>
            </c:spPr>
          </c:dPt>
          <c:dPt>
            <c:idx val="1"/>
            <c:bubble3D val="0"/>
            <c:spPr>
              <a:solidFill>
                <a:schemeClr val="bg1">
                  <a:lumMod val="85000"/>
                </a:schemeClr>
              </a:solidFill>
            </c:spPr>
          </c:dPt>
          <c:cat>
            <c:strRef>
              <c:f>Sheet1!$A$2:$A$3</c:f>
              <c:strCache>
                <c:ptCount val="2"/>
                <c:pt idx="0">
                  <c:v>1st Qtr</c:v>
                </c:pt>
                <c:pt idx="1">
                  <c:v>2nd Qtr</c:v>
                </c:pt>
              </c:strCache>
            </c:strRef>
          </c:cat>
          <c:val>
            <c:numRef>
              <c:f>Sheet1!$B$2:$B$3</c:f>
              <c:numCache>
                <c:formatCode>General</c:formatCode>
                <c:ptCount val="2"/>
                <c:pt idx="0">
                  <c:v>26</c:v>
                </c:pt>
                <c:pt idx="1">
                  <c:v>71</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lumMod val="60000"/>
                  <a:lumOff val="40000"/>
                </a:schemeClr>
              </a:solidFill>
            </c:spPr>
          </c:dPt>
          <c:dPt>
            <c:idx val="1"/>
            <c:bubble3D val="0"/>
            <c:spPr>
              <a:solidFill>
                <a:schemeClr val="bg1">
                  <a:lumMod val="85000"/>
                </a:schemeClr>
              </a:solidFill>
            </c:spPr>
          </c:dPt>
          <c:cat>
            <c:strRef>
              <c:f>Sheet1!$A$2:$A$3</c:f>
              <c:strCache>
                <c:ptCount val="2"/>
                <c:pt idx="0">
                  <c:v>1st Qtr</c:v>
                </c:pt>
                <c:pt idx="1">
                  <c:v>2nd Qtr</c:v>
                </c:pt>
              </c:strCache>
            </c:strRef>
          </c:cat>
          <c:val>
            <c:numRef>
              <c:f>Sheet1!$B$2:$B$3</c:f>
              <c:numCache>
                <c:formatCode>General</c:formatCode>
                <c:ptCount val="2"/>
                <c:pt idx="0">
                  <c:v>16</c:v>
                </c:pt>
                <c:pt idx="1">
                  <c:v>84</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lumMod val="60000"/>
                  <a:lumOff val="40000"/>
                </a:schemeClr>
              </a:solidFill>
            </c:spPr>
          </c:dPt>
          <c:dPt>
            <c:idx val="1"/>
            <c:bubble3D val="0"/>
            <c:spPr>
              <a:solidFill>
                <a:schemeClr val="bg1">
                  <a:lumMod val="85000"/>
                </a:schemeClr>
              </a:solidFill>
            </c:spPr>
          </c:dPt>
          <c:cat>
            <c:strRef>
              <c:f>Sheet1!$A$2:$A$3</c:f>
              <c:strCache>
                <c:ptCount val="2"/>
                <c:pt idx="0">
                  <c:v>1st Qtr</c:v>
                </c:pt>
                <c:pt idx="1">
                  <c:v>2nd Qtr</c:v>
                </c:pt>
              </c:strCache>
            </c:strRef>
          </c:cat>
          <c:val>
            <c:numRef>
              <c:f>Sheet1!$B$2:$B$3</c:f>
              <c:numCache>
                <c:formatCode>General</c:formatCode>
                <c:ptCount val="2"/>
                <c:pt idx="0">
                  <c:v>13</c:v>
                </c:pt>
                <c:pt idx="1">
                  <c:v>87</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2nd ring</c:v>
                </c:pt>
              </c:strCache>
            </c:strRef>
          </c:tx>
          <c:spPr>
            <a:ln w="76200">
              <a:noFill/>
            </a:ln>
          </c:spPr>
          <c:dPt>
            <c:idx val="0"/>
            <c:bubble3D val="0"/>
            <c:spPr>
              <a:solidFill>
                <a:schemeClr val="accent2"/>
              </a:solidFill>
              <a:ln w="76200">
                <a:noFill/>
              </a:ln>
            </c:spPr>
          </c:dPt>
          <c:dPt>
            <c:idx val="1"/>
            <c:bubble3D val="0"/>
            <c:spPr>
              <a:solidFill>
                <a:schemeClr val="tx1">
                  <a:lumMod val="20000"/>
                  <a:lumOff val="80000"/>
                </a:schemeClr>
              </a:solidFill>
              <a:ln w="76200">
                <a:noFill/>
              </a:ln>
            </c:spPr>
          </c:dPt>
          <c:dPt>
            <c:idx val="2"/>
            <c:bubble3D val="0"/>
            <c:spPr>
              <a:solidFill>
                <a:schemeClr val="accent1"/>
              </a:solidFill>
              <a:ln w="76200">
                <a:noFill/>
              </a:ln>
            </c:spPr>
          </c:dPt>
          <c:dPt>
            <c:idx val="3"/>
            <c:bubble3D val="0"/>
            <c:spPr>
              <a:solidFill>
                <a:srgbClr val="C00000"/>
              </a:solidFill>
              <a:ln w="76200">
                <a:noFill/>
              </a:ln>
            </c:spPr>
          </c:dPt>
          <c:dPt>
            <c:idx val="4"/>
            <c:bubble3D val="0"/>
            <c:spPr>
              <a:solidFill>
                <a:srgbClr val="C00000"/>
              </a:solidFill>
              <a:ln w="76200">
                <a:noFill/>
              </a:ln>
            </c:spPr>
          </c:dPt>
          <c:dPt>
            <c:idx val="5"/>
            <c:bubble3D val="0"/>
            <c:spPr>
              <a:solidFill>
                <a:schemeClr val="bg1">
                  <a:lumMod val="75000"/>
                </a:schemeClr>
              </a:solidFill>
              <a:ln w="76200">
                <a:noFill/>
              </a:ln>
            </c:spPr>
          </c:dPt>
          <c:dPt>
            <c:idx val="6"/>
            <c:bubble3D val="0"/>
            <c:spPr>
              <a:solidFill>
                <a:schemeClr val="bg1">
                  <a:lumMod val="75000"/>
                </a:schemeClr>
              </a:solidFill>
              <a:ln w="76200">
                <a:noFill/>
              </a:ln>
            </c:spPr>
          </c:dPt>
          <c:dLbls>
            <c:dLbl>
              <c:idx val="0"/>
              <c:layout>
                <c:manualLayout>
                  <c:x val="-0.14070200935965479"/>
                  <c:y val="-9.5244434153379132E-2"/>
                </c:manualLayout>
              </c:layout>
              <c:showLegendKey val="0"/>
              <c:showVal val="1"/>
              <c:showCatName val="0"/>
              <c:showSerName val="0"/>
              <c:showPercent val="0"/>
              <c:showBubbleSize val="0"/>
              <c:extLst>
                <c:ext xmlns:c15="http://schemas.microsoft.com/office/drawing/2012/chart" uri="{CE6537A1-D6FC-4f65-9D91-7224C49458BB}"/>
              </c:extLst>
            </c:dLbl>
            <c:dLbl>
              <c:idx val="1"/>
              <c:delete val="1"/>
              <c:extLst>
                <c:ext xmlns:c15="http://schemas.microsoft.com/office/drawing/2012/chart" uri="{CE6537A1-D6FC-4f65-9D91-7224C49458BB}"/>
              </c:extLst>
            </c:dLbl>
            <c:spPr>
              <a:noFill/>
              <a:ln>
                <a:noFill/>
              </a:ln>
              <a:effectLst/>
            </c:spPr>
            <c:txPr>
              <a:bodyPr/>
              <a:lstStyle/>
              <a:p>
                <a:pPr>
                  <a:defRPr sz="1800" b="1">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Architect</c:v>
                </c:pt>
                <c:pt idx="1">
                  <c:v>Q&amp;A</c:v>
                </c:pt>
              </c:strCache>
            </c:strRef>
          </c:cat>
          <c:val>
            <c:numRef>
              <c:f>Sheet1!$B$2:$B$3</c:f>
              <c:numCache>
                <c:formatCode>0%</c:formatCode>
                <c:ptCount val="2"/>
                <c:pt idx="0">
                  <c:v>0.26</c:v>
                </c:pt>
                <c:pt idx="1">
                  <c:v>0.74</c:v>
                </c:pt>
              </c:numCache>
            </c:numRef>
          </c:val>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1rst ring</c:v>
                </c:pt>
              </c:strCache>
            </c:strRef>
          </c:tx>
          <c:spPr>
            <a:ln w="76200">
              <a:noFill/>
            </a:ln>
          </c:spPr>
          <c:dPt>
            <c:idx val="0"/>
            <c:bubble3D val="0"/>
            <c:spPr>
              <a:solidFill>
                <a:srgbClr val="8DC63F"/>
              </a:solidFill>
              <a:ln w="76200">
                <a:noFill/>
              </a:ln>
            </c:spPr>
          </c:dPt>
          <c:dPt>
            <c:idx val="1"/>
            <c:bubble3D val="0"/>
            <c:spPr>
              <a:solidFill>
                <a:schemeClr val="tx1">
                  <a:lumMod val="20000"/>
                  <a:lumOff val="80000"/>
                </a:schemeClr>
              </a:solidFill>
              <a:ln w="76200">
                <a:noFill/>
              </a:ln>
            </c:spPr>
          </c:dPt>
          <c:dPt>
            <c:idx val="2"/>
            <c:bubble3D val="0"/>
            <c:spPr>
              <a:solidFill>
                <a:schemeClr val="bg1">
                  <a:lumMod val="75000"/>
                </a:schemeClr>
              </a:solidFill>
              <a:ln w="76200">
                <a:noFill/>
              </a:ln>
            </c:spPr>
          </c:dPt>
          <c:dLbls>
            <c:dLbl>
              <c:idx val="0"/>
              <c:layout>
                <c:manualLayout>
                  <c:x val="-6.3076934046286004E-2"/>
                  <c:y val="-6.5869227727763324E-2"/>
                </c:manualLayout>
              </c:layout>
              <c:showLegendKey val="0"/>
              <c:showVal val="1"/>
              <c:showCatName val="0"/>
              <c:showSerName val="0"/>
              <c:showPercent val="0"/>
              <c:showBubbleSize val="0"/>
              <c:extLst>
                <c:ext xmlns:c15="http://schemas.microsoft.com/office/drawing/2012/chart" uri="{CE6537A1-D6FC-4f65-9D91-7224C49458BB}"/>
              </c:extLst>
            </c:dLbl>
            <c:dLbl>
              <c:idx val="1"/>
              <c:delete val="1"/>
              <c:extLst>
                <c:ext xmlns:c15="http://schemas.microsoft.com/office/drawing/2012/chart" uri="{CE6537A1-D6FC-4f65-9D91-7224C49458BB}"/>
              </c:extLst>
            </c:dLbl>
            <c:spPr>
              <a:noFill/>
              <a:ln>
                <a:noFill/>
              </a:ln>
              <a:effectLst/>
            </c:spPr>
            <c:txPr>
              <a:bodyPr/>
              <a:lstStyle/>
              <a:p>
                <a:pPr>
                  <a:defRPr sz="1800" b="1">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CTO</c:v>
                </c:pt>
                <c:pt idx="1">
                  <c:v>CIO</c:v>
                </c:pt>
              </c:strCache>
            </c:strRef>
          </c:cat>
          <c:val>
            <c:numRef>
              <c:f>Sheet1!$B$2:$B$3</c:f>
              <c:numCache>
                <c:formatCode>General</c:formatCode>
                <c:ptCount val="2"/>
                <c:pt idx="0" formatCode="0%">
                  <c:v>0.28000000000000003</c:v>
                </c:pt>
                <c:pt idx="1">
                  <c:v>0.72</c:v>
                </c:pt>
              </c:numCache>
            </c:numRef>
          </c:val>
        </c:ser>
        <c:dLbls>
          <c:showLegendKey val="0"/>
          <c:showVal val="0"/>
          <c:showCatName val="0"/>
          <c:showSerName val="0"/>
          <c:showPercent val="0"/>
          <c:showBubbleSize val="0"/>
          <c:showLeaderLines val="1"/>
        </c:dLbls>
        <c:firstSliceAng val="0"/>
        <c:holeSize val="50"/>
      </c:doughnutChart>
      <c:spPr>
        <a:ln w="38100"/>
      </c:spPr>
    </c:plotArea>
    <c:plotVisOnly val="1"/>
    <c:dispBlanksAs val="gap"/>
    <c:showDLblsOverMax val="0"/>
  </c:chart>
  <c:spPr>
    <a:ln w="38100"/>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28305323100758945"/>
          <c:w val="0.99551234053349436"/>
          <c:h val="0.56001287333011385"/>
        </c:manualLayout>
      </c:layout>
      <c:barChart>
        <c:barDir val="col"/>
        <c:grouping val="clustered"/>
        <c:varyColors val="0"/>
        <c:ser>
          <c:idx val="0"/>
          <c:order val="0"/>
          <c:tx>
            <c:strRef>
              <c:f>Sheet1!$B$1</c:f>
              <c:strCache>
                <c:ptCount val="1"/>
                <c:pt idx="0">
                  <c:v>Unit % Change vs Year Ago</c:v>
                </c:pt>
              </c:strCache>
            </c:strRef>
          </c:tx>
          <c:spPr>
            <a:solidFill>
              <a:schemeClr val="accent2"/>
            </a:solidFill>
          </c:spPr>
          <c:invertIfNegative val="0"/>
          <c:dPt>
            <c:idx val="3"/>
            <c:invertIfNegative val="0"/>
            <c:bubble3D val="0"/>
            <c:spPr>
              <a:solidFill>
                <a:schemeClr val="accent2"/>
              </a:solidFill>
              <a:ln>
                <a:noFill/>
              </a:ln>
            </c:spPr>
          </c:dPt>
          <c:dLbls>
            <c:dLbl>
              <c:idx val="3"/>
              <c:layout>
                <c:manualLayout>
                  <c:x val="-2.2438297332528145E-3"/>
                  <c:y val="0"/>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a:lstStyle/>
              <a:p>
                <a:pPr>
                  <a:defRPr sz="18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Sheet1!$B$2:$B$6</c:f>
              <c:numCache>
                <c:formatCode>0.0%</c:formatCode>
                <c:ptCount val="5"/>
                <c:pt idx="0">
                  <c:v>3.4000000000000002E-2</c:v>
                </c:pt>
                <c:pt idx="1">
                  <c:v>3.3000000000000002E-2</c:v>
                </c:pt>
                <c:pt idx="2">
                  <c:v>3.5999999999999997E-2</c:v>
                </c:pt>
                <c:pt idx="3">
                  <c:v>4.3999999999999997E-2</c:v>
                </c:pt>
                <c:pt idx="4">
                  <c:v>2.1999999999999999E-2</c:v>
                </c:pt>
              </c:numCache>
            </c:numRef>
          </c:val>
        </c:ser>
        <c:dLbls>
          <c:showLegendKey val="0"/>
          <c:showVal val="0"/>
          <c:showCatName val="0"/>
          <c:showSerName val="0"/>
          <c:showPercent val="0"/>
          <c:showBubbleSize val="0"/>
        </c:dLbls>
        <c:gapWidth val="50"/>
        <c:axId val="371334832"/>
        <c:axId val="371336008"/>
      </c:barChart>
      <c:catAx>
        <c:axId val="371334832"/>
        <c:scaling>
          <c:orientation val="minMax"/>
        </c:scaling>
        <c:delete val="0"/>
        <c:axPos val="b"/>
        <c:numFmt formatCode="General" sourceLinked="0"/>
        <c:majorTickMark val="none"/>
        <c:minorTickMark val="none"/>
        <c:tickLblPos val="low"/>
        <c:spPr>
          <a:ln w="63500">
            <a:solidFill>
              <a:schemeClr val="tx2"/>
            </a:solidFill>
          </a:ln>
        </c:spPr>
        <c:crossAx val="371336008"/>
        <c:crosses val="autoZero"/>
        <c:auto val="1"/>
        <c:lblAlgn val="ctr"/>
        <c:lblOffset val="100"/>
        <c:noMultiLvlLbl val="0"/>
      </c:catAx>
      <c:valAx>
        <c:axId val="371336008"/>
        <c:scaling>
          <c:orientation val="minMax"/>
          <c:max val="5.000000000000001E-2"/>
          <c:min val="-2.0000000000000004E-2"/>
        </c:scaling>
        <c:delete val="1"/>
        <c:axPos val="l"/>
        <c:numFmt formatCode="0.0%" sourceLinked="1"/>
        <c:majorTickMark val="out"/>
        <c:minorTickMark val="none"/>
        <c:tickLblPos val="nextTo"/>
        <c:crossAx val="3713348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2nd ring</c:v>
                </c:pt>
              </c:strCache>
            </c:strRef>
          </c:tx>
          <c:spPr>
            <a:ln w="76200">
              <a:noFill/>
            </a:ln>
          </c:spPr>
          <c:dPt>
            <c:idx val="0"/>
            <c:bubble3D val="0"/>
            <c:spPr>
              <a:solidFill>
                <a:schemeClr val="accent2"/>
              </a:solidFill>
              <a:ln w="76200">
                <a:noFill/>
              </a:ln>
            </c:spPr>
          </c:dPt>
          <c:dPt>
            <c:idx val="1"/>
            <c:bubble3D val="0"/>
            <c:spPr>
              <a:solidFill>
                <a:schemeClr val="tx1">
                  <a:lumMod val="20000"/>
                  <a:lumOff val="80000"/>
                </a:schemeClr>
              </a:solidFill>
              <a:ln w="76200">
                <a:noFill/>
              </a:ln>
            </c:spPr>
          </c:dPt>
          <c:dPt>
            <c:idx val="2"/>
            <c:bubble3D val="0"/>
            <c:spPr>
              <a:solidFill>
                <a:schemeClr val="accent1"/>
              </a:solidFill>
              <a:ln w="76200">
                <a:noFill/>
              </a:ln>
            </c:spPr>
          </c:dPt>
          <c:dPt>
            <c:idx val="3"/>
            <c:bubble3D val="0"/>
            <c:spPr>
              <a:solidFill>
                <a:srgbClr val="C00000"/>
              </a:solidFill>
              <a:ln w="76200">
                <a:noFill/>
              </a:ln>
            </c:spPr>
          </c:dPt>
          <c:dPt>
            <c:idx val="4"/>
            <c:bubble3D val="0"/>
            <c:spPr>
              <a:solidFill>
                <a:srgbClr val="C00000"/>
              </a:solidFill>
              <a:ln w="76200">
                <a:noFill/>
              </a:ln>
            </c:spPr>
          </c:dPt>
          <c:dPt>
            <c:idx val="5"/>
            <c:bubble3D val="0"/>
            <c:spPr>
              <a:solidFill>
                <a:schemeClr val="bg1">
                  <a:lumMod val="75000"/>
                </a:schemeClr>
              </a:solidFill>
              <a:ln w="76200">
                <a:noFill/>
              </a:ln>
            </c:spPr>
          </c:dPt>
          <c:dPt>
            <c:idx val="6"/>
            <c:bubble3D val="0"/>
            <c:spPr>
              <a:solidFill>
                <a:schemeClr val="bg1">
                  <a:lumMod val="75000"/>
                </a:schemeClr>
              </a:solidFill>
              <a:ln w="76200">
                <a:noFill/>
              </a:ln>
            </c:spPr>
          </c:dPt>
          <c:dLbls>
            <c:dLbl>
              <c:idx val="0"/>
              <c:layout>
                <c:manualLayout>
                  <c:x val="-0.14070200935965479"/>
                  <c:y val="-9.5244434153379132E-2"/>
                </c:manualLayout>
              </c:layout>
              <c:showLegendKey val="0"/>
              <c:showVal val="1"/>
              <c:showCatName val="0"/>
              <c:showSerName val="0"/>
              <c:showPercent val="0"/>
              <c:showBubbleSize val="0"/>
              <c:extLst>
                <c:ext xmlns:c15="http://schemas.microsoft.com/office/drawing/2012/chart" uri="{CE6537A1-D6FC-4f65-9D91-7224C49458BB}"/>
              </c:extLst>
            </c:dLbl>
            <c:dLbl>
              <c:idx val="1"/>
              <c:delete val="1"/>
              <c:extLst>
                <c:ext xmlns:c15="http://schemas.microsoft.com/office/drawing/2012/chart" uri="{CE6537A1-D6FC-4f65-9D91-7224C49458BB}"/>
              </c:extLst>
            </c:dLbl>
            <c:spPr>
              <a:noFill/>
              <a:ln>
                <a:noFill/>
              </a:ln>
              <a:effectLst/>
            </c:spPr>
            <c:txPr>
              <a:bodyPr/>
              <a:lstStyle/>
              <a:p>
                <a:pPr>
                  <a:defRPr sz="1800" b="1">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Architect</c:v>
                </c:pt>
                <c:pt idx="1">
                  <c:v>Q&amp;A</c:v>
                </c:pt>
              </c:strCache>
            </c:strRef>
          </c:cat>
          <c:val>
            <c:numRef>
              <c:f>Sheet1!$B$2:$B$3</c:f>
              <c:numCache>
                <c:formatCode>0%</c:formatCode>
                <c:ptCount val="2"/>
                <c:pt idx="0">
                  <c:v>0.26</c:v>
                </c:pt>
                <c:pt idx="1">
                  <c:v>0.74</c:v>
                </c:pt>
              </c:numCache>
            </c:numRef>
          </c:val>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1rst ring</c:v>
                </c:pt>
              </c:strCache>
            </c:strRef>
          </c:tx>
          <c:spPr>
            <a:ln w="76200">
              <a:noFill/>
            </a:ln>
          </c:spPr>
          <c:dPt>
            <c:idx val="0"/>
            <c:bubble3D val="0"/>
            <c:spPr>
              <a:solidFill>
                <a:srgbClr val="8DC63F"/>
              </a:solidFill>
              <a:ln w="76200">
                <a:noFill/>
              </a:ln>
            </c:spPr>
          </c:dPt>
          <c:dPt>
            <c:idx val="1"/>
            <c:bubble3D val="0"/>
            <c:spPr>
              <a:solidFill>
                <a:schemeClr val="tx1">
                  <a:lumMod val="20000"/>
                  <a:lumOff val="80000"/>
                </a:schemeClr>
              </a:solidFill>
              <a:ln w="76200">
                <a:noFill/>
              </a:ln>
            </c:spPr>
          </c:dPt>
          <c:dPt>
            <c:idx val="2"/>
            <c:bubble3D val="0"/>
            <c:spPr>
              <a:solidFill>
                <a:schemeClr val="bg1">
                  <a:lumMod val="75000"/>
                </a:schemeClr>
              </a:solidFill>
              <a:ln w="76200">
                <a:noFill/>
              </a:ln>
            </c:spPr>
          </c:dPt>
          <c:dLbls>
            <c:dLbl>
              <c:idx val="0"/>
              <c:layout>
                <c:manualLayout>
                  <c:x val="-6.3076889237975831E-2"/>
                  <c:y val="-2.3750585193224413E-2"/>
                </c:manualLayout>
              </c:layout>
              <c:showLegendKey val="0"/>
              <c:showVal val="1"/>
              <c:showCatName val="0"/>
              <c:showSerName val="0"/>
              <c:showPercent val="0"/>
              <c:showBubbleSize val="0"/>
              <c:extLst>
                <c:ext xmlns:c15="http://schemas.microsoft.com/office/drawing/2012/chart" uri="{CE6537A1-D6FC-4f65-9D91-7224C49458BB}"/>
              </c:extLst>
            </c:dLbl>
            <c:dLbl>
              <c:idx val="1"/>
              <c:delete val="1"/>
              <c:extLst>
                <c:ext xmlns:c15="http://schemas.microsoft.com/office/drawing/2012/chart" uri="{CE6537A1-D6FC-4f65-9D91-7224C49458BB}"/>
              </c:extLst>
            </c:dLbl>
            <c:spPr>
              <a:noFill/>
              <a:ln>
                <a:noFill/>
              </a:ln>
              <a:effectLst/>
            </c:spPr>
            <c:txPr>
              <a:bodyPr/>
              <a:lstStyle/>
              <a:p>
                <a:pPr>
                  <a:defRPr sz="1600" b="1">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CTO</c:v>
                </c:pt>
                <c:pt idx="1">
                  <c:v>CIO</c:v>
                </c:pt>
              </c:strCache>
            </c:strRef>
          </c:cat>
          <c:val>
            <c:numRef>
              <c:f>Sheet1!$B$2:$B$3</c:f>
              <c:numCache>
                <c:formatCode>0%</c:formatCode>
                <c:ptCount val="2"/>
                <c:pt idx="0">
                  <c:v>0.24</c:v>
                </c:pt>
                <c:pt idx="1">
                  <c:v>0.76</c:v>
                </c:pt>
              </c:numCache>
            </c:numRef>
          </c:val>
        </c:ser>
        <c:dLbls>
          <c:showLegendKey val="0"/>
          <c:showVal val="0"/>
          <c:showCatName val="0"/>
          <c:showSerName val="0"/>
          <c:showPercent val="0"/>
          <c:showBubbleSize val="0"/>
          <c:showLeaderLines val="1"/>
        </c:dLbls>
        <c:firstSliceAng val="0"/>
        <c:holeSize val="50"/>
      </c:doughnutChart>
      <c:spPr>
        <a:ln w="38100"/>
      </c:spPr>
    </c:plotArea>
    <c:plotVisOnly val="1"/>
    <c:dispBlanksAs val="gap"/>
    <c:showDLblsOverMax val="0"/>
  </c:chart>
  <c:spPr>
    <a:ln w="38100"/>
  </c:spPr>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2nd ring</c:v>
                </c:pt>
              </c:strCache>
            </c:strRef>
          </c:tx>
          <c:spPr>
            <a:ln w="76200">
              <a:noFill/>
            </a:ln>
          </c:spPr>
          <c:dPt>
            <c:idx val="0"/>
            <c:bubble3D val="0"/>
            <c:spPr>
              <a:solidFill>
                <a:schemeClr val="accent2"/>
              </a:solidFill>
              <a:ln w="76200">
                <a:noFill/>
              </a:ln>
            </c:spPr>
          </c:dPt>
          <c:dPt>
            <c:idx val="1"/>
            <c:bubble3D val="0"/>
            <c:spPr>
              <a:solidFill>
                <a:schemeClr val="tx1">
                  <a:lumMod val="20000"/>
                  <a:lumOff val="80000"/>
                </a:schemeClr>
              </a:solidFill>
              <a:ln w="76200">
                <a:noFill/>
              </a:ln>
            </c:spPr>
          </c:dPt>
          <c:dPt>
            <c:idx val="2"/>
            <c:bubble3D val="0"/>
            <c:spPr>
              <a:solidFill>
                <a:schemeClr val="accent1"/>
              </a:solidFill>
              <a:ln w="76200">
                <a:noFill/>
              </a:ln>
            </c:spPr>
          </c:dPt>
          <c:dPt>
            <c:idx val="3"/>
            <c:bubble3D val="0"/>
            <c:spPr>
              <a:solidFill>
                <a:srgbClr val="C00000"/>
              </a:solidFill>
              <a:ln w="76200">
                <a:noFill/>
              </a:ln>
            </c:spPr>
          </c:dPt>
          <c:dPt>
            <c:idx val="4"/>
            <c:bubble3D val="0"/>
            <c:spPr>
              <a:solidFill>
                <a:srgbClr val="C00000"/>
              </a:solidFill>
              <a:ln w="76200">
                <a:noFill/>
              </a:ln>
            </c:spPr>
          </c:dPt>
          <c:dPt>
            <c:idx val="5"/>
            <c:bubble3D val="0"/>
            <c:spPr>
              <a:solidFill>
                <a:schemeClr val="bg1">
                  <a:lumMod val="75000"/>
                </a:schemeClr>
              </a:solidFill>
              <a:ln w="76200">
                <a:noFill/>
              </a:ln>
            </c:spPr>
          </c:dPt>
          <c:dPt>
            <c:idx val="6"/>
            <c:bubble3D val="0"/>
            <c:spPr>
              <a:solidFill>
                <a:schemeClr val="bg1">
                  <a:lumMod val="75000"/>
                </a:schemeClr>
              </a:solidFill>
              <a:ln w="76200">
                <a:noFill/>
              </a:ln>
            </c:spPr>
          </c:dPt>
          <c:dLbls>
            <c:dLbl>
              <c:idx val="0"/>
              <c:layout>
                <c:manualLayout>
                  <c:x val="-0.14070200935965479"/>
                  <c:y val="-9.5244434153379132E-2"/>
                </c:manualLayout>
              </c:layout>
              <c:showLegendKey val="0"/>
              <c:showVal val="1"/>
              <c:showCatName val="0"/>
              <c:showSerName val="0"/>
              <c:showPercent val="0"/>
              <c:showBubbleSize val="0"/>
              <c:extLst>
                <c:ext xmlns:c15="http://schemas.microsoft.com/office/drawing/2012/chart" uri="{CE6537A1-D6FC-4f65-9D91-7224C49458BB}"/>
              </c:extLst>
            </c:dLbl>
            <c:dLbl>
              <c:idx val="1"/>
              <c:delete val="1"/>
              <c:extLst>
                <c:ext xmlns:c15="http://schemas.microsoft.com/office/drawing/2012/chart" uri="{CE6537A1-D6FC-4f65-9D91-7224C49458BB}"/>
              </c:extLst>
            </c:dLbl>
            <c:spPr>
              <a:noFill/>
              <a:ln>
                <a:noFill/>
              </a:ln>
              <a:effectLst/>
            </c:spPr>
            <c:txPr>
              <a:bodyPr/>
              <a:lstStyle/>
              <a:p>
                <a:pPr>
                  <a:defRPr sz="1800" b="1">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Architect</c:v>
                </c:pt>
                <c:pt idx="1">
                  <c:v>Q&amp;A</c:v>
                </c:pt>
              </c:strCache>
            </c:strRef>
          </c:cat>
          <c:val>
            <c:numRef>
              <c:f>Sheet1!$B$2:$B$3</c:f>
              <c:numCache>
                <c:formatCode>0%</c:formatCode>
                <c:ptCount val="2"/>
                <c:pt idx="0">
                  <c:v>0.26</c:v>
                </c:pt>
                <c:pt idx="1">
                  <c:v>0.74</c:v>
                </c:pt>
              </c:numCache>
            </c:numRef>
          </c:val>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1rst ring</c:v>
                </c:pt>
              </c:strCache>
            </c:strRef>
          </c:tx>
          <c:spPr>
            <a:ln w="76200">
              <a:noFill/>
            </a:ln>
          </c:spPr>
          <c:dPt>
            <c:idx val="0"/>
            <c:bubble3D val="0"/>
            <c:spPr>
              <a:solidFill>
                <a:srgbClr val="8DC63F"/>
              </a:solidFill>
              <a:ln w="76200">
                <a:noFill/>
              </a:ln>
            </c:spPr>
          </c:dPt>
          <c:dPt>
            <c:idx val="1"/>
            <c:bubble3D val="0"/>
            <c:spPr>
              <a:solidFill>
                <a:schemeClr val="tx1">
                  <a:lumMod val="20000"/>
                  <a:lumOff val="80000"/>
                </a:schemeClr>
              </a:solidFill>
              <a:ln w="76200">
                <a:noFill/>
              </a:ln>
            </c:spPr>
          </c:dPt>
          <c:dPt>
            <c:idx val="2"/>
            <c:bubble3D val="0"/>
            <c:spPr>
              <a:solidFill>
                <a:schemeClr val="bg1">
                  <a:lumMod val="75000"/>
                </a:schemeClr>
              </a:solidFill>
              <a:ln w="76200">
                <a:noFill/>
              </a:ln>
            </c:spPr>
          </c:dPt>
          <c:dLbls>
            <c:dLbl>
              <c:idx val="0"/>
              <c:layout>
                <c:manualLayout>
                  <c:x val="-6.3076889237975831E-2"/>
                  <c:y val="-2.3750585193224413E-2"/>
                </c:manualLayout>
              </c:layout>
              <c:showLegendKey val="0"/>
              <c:showVal val="1"/>
              <c:showCatName val="0"/>
              <c:showSerName val="0"/>
              <c:showPercent val="0"/>
              <c:showBubbleSize val="0"/>
              <c:extLst>
                <c:ext xmlns:c15="http://schemas.microsoft.com/office/drawing/2012/chart" uri="{CE6537A1-D6FC-4f65-9D91-7224C49458BB}"/>
              </c:extLst>
            </c:dLbl>
            <c:dLbl>
              <c:idx val="1"/>
              <c:delete val="1"/>
              <c:extLst>
                <c:ext xmlns:c15="http://schemas.microsoft.com/office/drawing/2012/chart" uri="{CE6537A1-D6FC-4f65-9D91-7224C49458BB}"/>
              </c:extLst>
            </c:dLbl>
            <c:spPr>
              <a:noFill/>
              <a:ln>
                <a:noFill/>
              </a:ln>
              <a:effectLst/>
            </c:spPr>
            <c:txPr>
              <a:bodyPr/>
              <a:lstStyle/>
              <a:p>
                <a:pPr>
                  <a:defRPr sz="1600" b="1">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CTO</c:v>
                </c:pt>
                <c:pt idx="1">
                  <c:v>CIO</c:v>
                </c:pt>
              </c:strCache>
            </c:strRef>
          </c:cat>
          <c:val>
            <c:numRef>
              <c:f>Sheet1!$B$2:$B$3</c:f>
              <c:numCache>
                <c:formatCode>0%</c:formatCode>
                <c:ptCount val="2"/>
                <c:pt idx="0">
                  <c:v>0.2</c:v>
                </c:pt>
                <c:pt idx="1">
                  <c:v>0.8</c:v>
                </c:pt>
              </c:numCache>
            </c:numRef>
          </c:val>
        </c:ser>
        <c:dLbls>
          <c:showLegendKey val="0"/>
          <c:showVal val="0"/>
          <c:showCatName val="0"/>
          <c:showSerName val="0"/>
          <c:showPercent val="0"/>
          <c:showBubbleSize val="0"/>
          <c:showLeaderLines val="1"/>
        </c:dLbls>
        <c:firstSliceAng val="0"/>
        <c:holeSize val="50"/>
      </c:doughnutChart>
      <c:spPr>
        <a:ln w="38100"/>
      </c:spPr>
    </c:plotArea>
    <c:plotVisOnly val="1"/>
    <c:dispBlanksAs val="gap"/>
    <c:showDLblsOverMax val="0"/>
  </c:chart>
  <c:spPr>
    <a:ln w="38100"/>
  </c:spPr>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83237547159938186"/>
          <c:h val="0.99731903485254692"/>
        </c:manualLayout>
      </c:layout>
      <c:barChart>
        <c:barDir val="col"/>
        <c:grouping val="stacked"/>
        <c:varyColors val="0"/>
        <c:ser>
          <c:idx val="1"/>
          <c:order val="0"/>
          <c:tx>
            <c:strRef>
              <c:f>Sheet1!$A$2</c:f>
              <c:strCache>
                <c:ptCount val="1"/>
                <c:pt idx="0">
                  <c:v>Centre of Store</c:v>
                </c:pt>
              </c:strCache>
            </c:strRef>
          </c:tx>
          <c:spPr>
            <a:solidFill>
              <a:schemeClr val="accent2"/>
            </a:solidFill>
            <a:ln w="25565">
              <a:noFill/>
            </a:ln>
          </c:spPr>
          <c:invertIfNegative val="0"/>
          <c:dPt>
            <c:idx val="1"/>
            <c:invertIfNegative val="0"/>
            <c:bubble3D val="0"/>
          </c:dPt>
          <c:dPt>
            <c:idx val="2"/>
            <c:invertIfNegative val="0"/>
            <c:bubble3D val="0"/>
          </c:dPt>
          <c:dLbls>
            <c:dLbl>
              <c:idx val="0"/>
              <c:layout>
                <c:manualLayout>
                  <c:x val="0"/>
                  <c:y val="-2.8457096026173807E-2"/>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w="25565">
                <a:noFill/>
              </a:ln>
            </c:spPr>
            <c:txPr>
              <a:bodyPr/>
              <a:lstStyle/>
              <a:p>
                <a:pPr>
                  <a:defRPr sz="2000" b="1" i="0" u="none" strike="noStrike" baseline="0">
                    <a:solidFill>
                      <a:srgbClr val="FFFFFF"/>
                    </a:solidFill>
                    <a:latin typeface="Calibri" pitchFamily="34" charset="0"/>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2012</c:v>
                </c:pt>
                <c:pt idx="1">
                  <c:v>2016</c:v>
                </c:pt>
                <c:pt idx="3">
                  <c:v> </c:v>
                </c:pt>
              </c:strCache>
            </c:strRef>
          </c:cat>
          <c:val>
            <c:numRef>
              <c:f>Sheet1!$B$2:$E$2</c:f>
              <c:numCache>
                <c:formatCode>#,##0.00;\-#,##0.00</c:formatCode>
                <c:ptCount val="4"/>
                <c:pt idx="0">
                  <c:v>61</c:v>
                </c:pt>
                <c:pt idx="1">
                  <c:v>58.4</c:v>
                </c:pt>
                <c:pt idx="3">
                  <c:v>0</c:v>
                </c:pt>
              </c:numCache>
            </c:numRef>
          </c:val>
        </c:ser>
        <c:ser>
          <c:idx val="0"/>
          <c:order val="1"/>
          <c:tx>
            <c:strRef>
              <c:f>Sheet1!$A$3</c:f>
              <c:strCache>
                <c:ptCount val="1"/>
                <c:pt idx="0">
                  <c:v>Perimeter</c:v>
                </c:pt>
              </c:strCache>
            </c:strRef>
          </c:tx>
          <c:spPr>
            <a:solidFill>
              <a:srgbClr val="8DC63F"/>
            </a:solidFill>
            <a:ln w="25565">
              <a:noFill/>
            </a:ln>
          </c:spPr>
          <c:invertIfNegative val="0"/>
          <c:dPt>
            <c:idx val="1"/>
            <c:invertIfNegative val="0"/>
            <c:bubble3D val="0"/>
          </c:dPt>
          <c:dPt>
            <c:idx val="2"/>
            <c:invertIfNegative val="0"/>
            <c:bubble3D val="0"/>
          </c:dPt>
          <c:dLbls>
            <c:numFmt formatCode="0.0" sourceLinked="0"/>
            <c:spPr>
              <a:noFill/>
              <a:ln w="25565">
                <a:noFill/>
              </a:ln>
            </c:spPr>
            <c:txPr>
              <a:bodyPr/>
              <a:lstStyle/>
              <a:p>
                <a:pPr>
                  <a:defRPr sz="2000" b="1" i="0" u="none" strike="noStrike" baseline="0">
                    <a:solidFill>
                      <a:srgbClr val="FFFFFF"/>
                    </a:solidFill>
                    <a:latin typeface="Calibri" pitchFamily="34"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2012</c:v>
                </c:pt>
                <c:pt idx="1">
                  <c:v>2016</c:v>
                </c:pt>
                <c:pt idx="3">
                  <c:v> </c:v>
                </c:pt>
              </c:strCache>
            </c:strRef>
          </c:cat>
          <c:val>
            <c:numRef>
              <c:f>Sheet1!$B$3:$E$3</c:f>
              <c:numCache>
                <c:formatCode>#,##0.00;\-#,##0.00</c:formatCode>
                <c:ptCount val="4"/>
                <c:pt idx="0">
                  <c:v>39</c:v>
                </c:pt>
                <c:pt idx="1">
                  <c:v>41.6</c:v>
                </c:pt>
                <c:pt idx="3">
                  <c:v>0</c:v>
                </c:pt>
              </c:numCache>
            </c:numRef>
          </c:val>
        </c:ser>
        <c:ser>
          <c:idx val="2"/>
          <c:order val="2"/>
          <c:tx>
            <c:strRef>
              <c:f>Sheet1!#REF!</c:f>
              <c:strCache>
                <c:ptCount val="1"/>
                <c:pt idx="0">
                  <c:v>#REF!</c:v>
                </c:pt>
              </c:strCache>
            </c:strRef>
          </c:tx>
          <c:spPr>
            <a:solidFill>
              <a:srgbClr val="0070C0"/>
            </a:solidFill>
            <a:ln w="25565">
              <a:noFill/>
            </a:ln>
          </c:spPr>
          <c:invertIfNegative val="0"/>
          <c:dPt>
            <c:idx val="1"/>
            <c:invertIfNegative val="0"/>
            <c:bubble3D val="0"/>
          </c:dPt>
          <c:dPt>
            <c:idx val="2"/>
            <c:invertIfNegative val="0"/>
            <c:bubble3D val="0"/>
          </c:dPt>
          <c:dLbls>
            <c:delete val="1"/>
          </c:dLbls>
          <c:cat>
            <c:strRef>
              <c:f>Sheet1!$B$1:$E$1</c:f>
              <c:strCache>
                <c:ptCount val="4"/>
                <c:pt idx="0">
                  <c:v>2012</c:v>
                </c:pt>
                <c:pt idx="1">
                  <c:v>2016</c:v>
                </c:pt>
                <c:pt idx="3">
                  <c:v> </c:v>
                </c:pt>
              </c:strCache>
            </c:strRef>
          </c:cat>
          <c:val>
            <c:numRef>
              <c:f>Sheet1!#REF!</c:f>
              <c:numCache>
                <c:formatCode>General</c:formatCode>
                <c:ptCount val="1"/>
                <c:pt idx="0">
                  <c:v>1</c:v>
                </c:pt>
              </c:numCache>
            </c:numRef>
          </c:val>
        </c:ser>
        <c:dLbls>
          <c:showLegendKey val="0"/>
          <c:showVal val="1"/>
          <c:showCatName val="0"/>
          <c:showSerName val="0"/>
          <c:showPercent val="0"/>
          <c:showBubbleSize val="0"/>
        </c:dLbls>
        <c:gapWidth val="50"/>
        <c:overlap val="100"/>
        <c:axId val="376477576"/>
        <c:axId val="376478752"/>
      </c:barChart>
      <c:catAx>
        <c:axId val="376477576"/>
        <c:scaling>
          <c:orientation val="minMax"/>
        </c:scaling>
        <c:delete val="1"/>
        <c:axPos val="b"/>
        <c:numFmt formatCode="General" sourceLinked="0"/>
        <c:majorTickMark val="out"/>
        <c:minorTickMark val="none"/>
        <c:tickLblPos val="nextTo"/>
        <c:crossAx val="376478752"/>
        <c:crosses val="autoZero"/>
        <c:auto val="1"/>
        <c:lblAlgn val="ctr"/>
        <c:lblOffset val="100"/>
        <c:noMultiLvlLbl val="0"/>
      </c:catAx>
      <c:valAx>
        <c:axId val="376478752"/>
        <c:scaling>
          <c:orientation val="minMax"/>
        </c:scaling>
        <c:delete val="1"/>
        <c:axPos val="l"/>
        <c:numFmt formatCode="#,##0.00;\-#,##0.00" sourceLinked="1"/>
        <c:majorTickMark val="out"/>
        <c:minorTickMark val="none"/>
        <c:tickLblPos val="nextTo"/>
        <c:crossAx val="376477576"/>
        <c:crosses val="autoZero"/>
        <c:crossBetween val="between"/>
      </c:valAx>
      <c:spPr>
        <a:noFill/>
        <a:ln w="25565">
          <a:noFill/>
        </a:ln>
      </c:spPr>
    </c:plotArea>
    <c:plotVisOnly val="1"/>
    <c:dispBlanksAs val="gap"/>
    <c:showDLblsOverMax val="0"/>
  </c:chart>
  <c:spPr>
    <a:noFill/>
    <a:ln>
      <a:noFill/>
    </a:ln>
  </c:spPr>
  <c:txPr>
    <a:bodyPr/>
    <a:lstStyle/>
    <a:p>
      <a:pPr>
        <a:defRPr sz="1812" b="1" i="0" u="none" strike="noStrike" baseline="0">
          <a:solidFill>
            <a:schemeClr val="tx1"/>
          </a:solidFill>
          <a:latin typeface="Arial"/>
          <a:ea typeface="Arial"/>
          <a:cs typeface="Arial"/>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95808478485644"/>
          <c:y val="4.230769230769231E-2"/>
          <c:w val="0.55496460669689018"/>
          <c:h val="0.91538461538461535"/>
        </c:manualLayout>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SATURATED / TRANS FAT</c:v>
                </c:pt>
                <c:pt idx="1">
                  <c:v>GMO's</c:v>
                </c:pt>
                <c:pt idx="2">
                  <c:v>SODIUM</c:v>
                </c:pt>
                <c:pt idx="3">
                  <c:v>ARTIFICIAL COLOURS</c:v>
                </c:pt>
                <c:pt idx="4">
                  <c:v>ARTIFICIAL FLAVOURS</c:v>
                </c:pt>
                <c:pt idx="5">
                  <c:v>ARTIFICIAL PRESERVATIVES</c:v>
                </c:pt>
                <c:pt idx="6">
                  <c:v>ANTIBIOTICS OR HORMONES</c:v>
                </c:pt>
                <c:pt idx="7">
                  <c:v>FOOD IN BPA PACKAGING</c:v>
                </c:pt>
                <c:pt idx="8">
                  <c:v>ARTIFICIAL SWEETNERS</c:v>
                </c:pt>
                <c:pt idx="9">
                  <c:v>MSG</c:v>
                </c:pt>
              </c:strCache>
            </c:strRef>
          </c:cat>
          <c:val>
            <c:numRef>
              <c:f>Sheet1!$B$2:$B$11</c:f>
              <c:numCache>
                <c:formatCode>0%</c:formatCode>
                <c:ptCount val="10"/>
                <c:pt idx="0">
                  <c:v>0.47</c:v>
                </c:pt>
                <c:pt idx="1">
                  <c:v>0.52</c:v>
                </c:pt>
                <c:pt idx="2">
                  <c:v>0.53</c:v>
                </c:pt>
                <c:pt idx="3">
                  <c:v>0.55000000000000004</c:v>
                </c:pt>
                <c:pt idx="4">
                  <c:v>0.59</c:v>
                </c:pt>
                <c:pt idx="5">
                  <c:v>0.6</c:v>
                </c:pt>
                <c:pt idx="6">
                  <c:v>0.62</c:v>
                </c:pt>
                <c:pt idx="7">
                  <c:v>0.62</c:v>
                </c:pt>
                <c:pt idx="8">
                  <c:v>0.63</c:v>
                </c:pt>
                <c:pt idx="9">
                  <c:v>0.63</c:v>
                </c:pt>
              </c:numCache>
            </c:numRef>
          </c:val>
        </c:ser>
        <c:dLbls>
          <c:showLegendKey val="0"/>
          <c:showVal val="0"/>
          <c:showCatName val="0"/>
          <c:showSerName val="0"/>
          <c:showPercent val="0"/>
          <c:showBubbleSize val="0"/>
        </c:dLbls>
        <c:gapWidth val="75"/>
        <c:axId val="377128064"/>
        <c:axId val="377126888"/>
      </c:barChart>
      <c:catAx>
        <c:axId val="3771280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77126888"/>
        <c:crosses val="autoZero"/>
        <c:auto val="1"/>
        <c:lblAlgn val="ctr"/>
        <c:lblOffset val="100"/>
        <c:noMultiLvlLbl val="0"/>
      </c:catAx>
      <c:valAx>
        <c:axId val="377126888"/>
        <c:scaling>
          <c:orientation val="minMax"/>
          <c:min val="0.30000000000000004"/>
        </c:scaling>
        <c:delete val="1"/>
        <c:axPos val="b"/>
        <c:numFmt formatCode="0%" sourceLinked="1"/>
        <c:majorTickMark val="none"/>
        <c:minorTickMark val="none"/>
        <c:tickLblPos val="nextTo"/>
        <c:crossAx val="377128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95808478485644"/>
          <c:y val="4.230769230769231E-2"/>
          <c:w val="0.55496460669689018"/>
          <c:h val="0.91538461538461535"/>
        </c:manualLayout>
      </c:layout>
      <c:barChart>
        <c:barDir val="bar"/>
        <c:grouping val="clustered"/>
        <c:varyColors val="0"/>
        <c:ser>
          <c:idx val="0"/>
          <c:order val="0"/>
          <c:tx>
            <c:strRef>
              <c:f>Sheet1!$B$1</c:f>
              <c:strCache>
                <c:ptCount val="1"/>
                <c:pt idx="0">
                  <c:v>Series 1</c:v>
                </c:pt>
              </c:strCache>
            </c:strRef>
          </c:tx>
          <c:spPr>
            <a:solidFill>
              <a:srgbClr val="8DC63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ALL NATUARL</c:v>
                </c:pt>
                <c:pt idx="1">
                  <c:v>LOW SUGAR </c:v>
                </c:pt>
                <c:pt idx="2">
                  <c:v>LOW SODIUM </c:v>
                </c:pt>
                <c:pt idx="3">
                  <c:v>NO ARTIFICIAL COLOURS</c:v>
                </c:pt>
                <c:pt idx="4">
                  <c:v>NO ARTIFICIAL FLAVOURS</c:v>
                </c:pt>
                <c:pt idx="5">
                  <c:v>LOW FAT / FAT FREE</c:v>
                </c:pt>
                <c:pt idx="6">
                  <c:v>GMO FREE</c:v>
                </c:pt>
                <c:pt idx="7">
                  <c:v>ORGANIC</c:v>
                </c:pt>
                <c:pt idx="8">
                  <c:v>PORTION CONTROL</c:v>
                </c:pt>
                <c:pt idx="9">
                  <c:v>LOW CALORIE</c:v>
                </c:pt>
              </c:strCache>
            </c:strRef>
          </c:cat>
          <c:val>
            <c:numRef>
              <c:f>Sheet1!$B$2:$B$11</c:f>
              <c:numCache>
                <c:formatCode>0%</c:formatCode>
                <c:ptCount val="10"/>
                <c:pt idx="0">
                  <c:v>0.46</c:v>
                </c:pt>
                <c:pt idx="1">
                  <c:v>0.37</c:v>
                </c:pt>
                <c:pt idx="2">
                  <c:v>0.37</c:v>
                </c:pt>
                <c:pt idx="3">
                  <c:v>0.35</c:v>
                </c:pt>
                <c:pt idx="4">
                  <c:v>0.35</c:v>
                </c:pt>
                <c:pt idx="5">
                  <c:v>0.28999999999999998</c:v>
                </c:pt>
                <c:pt idx="6">
                  <c:v>0.27</c:v>
                </c:pt>
                <c:pt idx="7">
                  <c:v>0.26</c:v>
                </c:pt>
                <c:pt idx="8">
                  <c:v>0.22</c:v>
                </c:pt>
                <c:pt idx="9">
                  <c:v>0.2</c:v>
                </c:pt>
              </c:numCache>
            </c:numRef>
          </c:val>
        </c:ser>
        <c:dLbls>
          <c:showLegendKey val="0"/>
          <c:showVal val="0"/>
          <c:showCatName val="0"/>
          <c:showSerName val="0"/>
          <c:showPercent val="0"/>
          <c:showBubbleSize val="0"/>
        </c:dLbls>
        <c:gapWidth val="75"/>
        <c:axId val="320153496"/>
        <c:axId val="320153888"/>
      </c:barChart>
      <c:catAx>
        <c:axId val="3201534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20153888"/>
        <c:crosses val="autoZero"/>
        <c:auto val="1"/>
        <c:lblAlgn val="ctr"/>
        <c:lblOffset val="100"/>
        <c:noMultiLvlLbl val="0"/>
      </c:catAx>
      <c:valAx>
        <c:axId val="320153888"/>
        <c:scaling>
          <c:orientation val="minMax"/>
          <c:min val="0.1"/>
        </c:scaling>
        <c:delete val="1"/>
        <c:axPos val="t"/>
        <c:numFmt formatCode="0%" sourceLinked="1"/>
        <c:majorTickMark val="none"/>
        <c:minorTickMark val="none"/>
        <c:tickLblPos val="nextTo"/>
        <c:crossAx val="320153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0.10220353235368845"/>
          <c:w val="0.99551234053349436"/>
          <c:h val="0.60302121410204057"/>
        </c:manualLayout>
      </c:layout>
      <c:barChart>
        <c:barDir val="col"/>
        <c:grouping val="clustered"/>
        <c:varyColors val="0"/>
        <c:ser>
          <c:idx val="0"/>
          <c:order val="0"/>
          <c:tx>
            <c:strRef>
              <c:f>Sheet1!$B$1</c:f>
              <c:strCache>
                <c:ptCount val="1"/>
                <c:pt idx="0">
                  <c:v>Dollar Sales % Change vs. Year Ago</c:v>
                </c:pt>
              </c:strCache>
            </c:strRef>
          </c:tx>
          <c:spPr>
            <a:solidFill>
              <a:srgbClr val="8DC63F"/>
            </a:solidFill>
          </c:spPr>
          <c:invertIfNegative val="0"/>
          <c:dLbls>
            <c:dLbl>
              <c:idx val="0"/>
              <c:layout>
                <c:manualLayout>
                  <c:x val="2.2436530537462591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3.99598199290949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2.996986494682116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487659466505629E-3"/>
                  <c:y val="3.995981992909492E-2"/>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 </c:v>
                </c:pt>
                <c:pt idx="1">
                  <c:v> </c:v>
                </c:pt>
                <c:pt idx="2">
                  <c:v> </c:v>
                </c:pt>
                <c:pt idx="3">
                  <c:v> </c:v>
                </c:pt>
                <c:pt idx="4">
                  <c:v> </c:v>
                </c:pt>
              </c:strCache>
            </c:strRef>
          </c:cat>
          <c:val>
            <c:numRef>
              <c:f>Sheet1!$B$2:$B$6</c:f>
              <c:numCache>
                <c:formatCode>0.0%</c:formatCode>
                <c:ptCount val="5"/>
                <c:pt idx="0">
                  <c:v>2.4E-2</c:v>
                </c:pt>
                <c:pt idx="1">
                  <c:v>2.1999999999999999E-2</c:v>
                </c:pt>
                <c:pt idx="2">
                  <c:v>1.7000000000000001E-2</c:v>
                </c:pt>
                <c:pt idx="3">
                  <c:v>5.0000000000000001E-3</c:v>
                </c:pt>
                <c:pt idx="4">
                  <c:v>4.3999999999999997E-2</c:v>
                </c:pt>
              </c:numCache>
            </c:numRef>
          </c:val>
        </c:ser>
        <c:dLbls>
          <c:showLegendKey val="0"/>
          <c:showVal val="0"/>
          <c:showCatName val="0"/>
          <c:showSerName val="0"/>
          <c:showPercent val="0"/>
          <c:showBubbleSize val="0"/>
        </c:dLbls>
        <c:gapWidth val="50"/>
        <c:axId val="371336792"/>
        <c:axId val="371335224"/>
      </c:barChart>
      <c:catAx>
        <c:axId val="371336792"/>
        <c:scaling>
          <c:orientation val="minMax"/>
        </c:scaling>
        <c:delete val="0"/>
        <c:axPos val="b"/>
        <c:numFmt formatCode="General" sourceLinked="1"/>
        <c:majorTickMark val="none"/>
        <c:minorTickMark val="none"/>
        <c:tickLblPos val="nextTo"/>
        <c:spPr>
          <a:ln w="63500">
            <a:solidFill>
              <a:schemeClr val="tx2"/>
            </a:solidFill>
          </a:ln>
        </c:spPr>
        <c:crossAx val="371335224"/>
        <c:crosses val="autoZero"/>
        <c:auto val="1"/>
        <c:lblAlgn val="ctr"/>
        <c:lblOffset val="100"/>
        <c:noMultiLvlLbl val="0"/>
      </c:catAx>
      <c:valAx>
        <c:axId val="371335224"/>
        <c:scaling>
          <c:orientation val="minMax"/>
        </c:scaling>
        <c:delete val="1"/>
        <c:axPos val="l"/>
        <c:numFmt formatCode="0.0%" sourceLinked="1"/>
        <c:majorTickMark val="out"/>
        <c:minorTickMark val="none"/>
        <c:tickLblPos val="none"/>
        <c:crossAx val="371336792"/>
        <c:crosses val="autoZero"/>
        <c:crossBetween val="between"/>
      </c:valAx>
    </c:plotArea>
    <c:plotVisOnly val="1"/>
    <c:dispBlanksAs val="gap"/>
    <c:showDLblsOverMax val="0"/>
  </c:chart>
  <c:txPr>
    <a:bodyPr/>
    <a:lstStyle/>
    <a:p>
      <a:pPr>
        <a:defRPr sz="1800">
          <a:solidFill>
            <a:schemeClr val="tx1"/>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32765974356671745"/>
          <c:w val="0.99551234053349436"/>
          <c:h val="0.5336474422536992"/>
        </c:manualLayout>
      </c:layout>
      <c:barChart>
        <c:barDir val="col"/>
        <c:grouping val="clustered"/>
        <c:varyColors val="0"/>
        <c:ser>
          <c:idx val="0"/>
          <c:order val="0"/>
          <c:tx>
            <c:strRef>
              <c:f>Sheet1!$B$1</c:f>
              <c:strCache>
                <c:ptCount val="1"/>
                <c:pt idx="0">
                  <c:v>Unit % Change vs Year Ago</c:v>
                </c:pt>
              </c:strCache>
            </c:strRef>
          </c:tx>
          <c:spPr>
            <a:solidFill>
              <a:schemeClr val="accent2"/>
            </a:solidFill>
          </c:spPr>
          <c:invertIfNegative val="0"/>
          <c:dPt>
            <c:idx val="3"/>
            <c:invertIfNegative val="0"/>
            <c:bubble3D val="0"/>
            <c:spPr>
              <a:solidFill>
                <a:schemeClr val="accent2"/>
              </a:solidFill>
              <a:ln>
                <a:noFill/>
              </a:ln>
            </c:spPr>
          </c:dPt>
          <c:dLbls>
            <c:numFmt formatCode="0.0%" sourceLinked="0"/>
            <c:spPr>
              <a:noFill/>
              <a:ln>
                <a:noFill/>
              </a:ln>
              <a:effectLst/>
            </c:spPr>
            <c:txPr>
              <a:bodyPr/>
              <a:lstStyle/>
              <a:p>
                <a:pPr>
                  <a:defRPr sz="18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National</c:v>
                </c:pt>
                <c:pt idx="1">
                  <c:v>TL West</c:v>
                </c:pt>
                <c:pt idx="2">
                  <c:v>Man/Sask</c:v>
                </c:pt>
                <c:pt idx="3">
                  <c:v>Alberta</c:v>
                </c:pt>
                <c:pt idx="4">
                  <c:v>B.C.</c:v>
                </c:pt>
              </c:strCache>
            </c:strRef>
          </c:cat>
          <c:val>
            <c:numRef>
              <c:f>Sheet1!$B$2:$B$6</c:f>
              <c:numCache>
                <c:formatCode>0.0%</c:formatCode>
                <c:ptCount val="5"/>
                <c:pt idx="0">
                  <c:v>1.4E-2</c:v>
                </c:pt>
                <c:pt idx="1">
                  <c:v>1.2E-2</c:v>
                </c:pt>
                <c:pt idx="2">
                  <c:v>7.0000000000000001E-3</c:v>
                </c:pt>
                <c:pt idx="3">
                  <c:v>7.0000000000000001E-3</c:v>
                </c:pt>
                <c:pt idx="4">
                  <c:v>2.1000000000000001E-2</c:v>
                </c:pt>
              </c:numCache>
            </c:numRef>
          </c:val>
        </c:ser>
        <c:dLbls>
          <c:showLegendKey val="0"/>
          <c:showVal val="0"/>
          <c:showCatName val="0"/>
          <c:showSerName val="0"/>
          <c:showPercent val="0"/>
          <c:showBubbleSize val="0"/>
        </c:dLbls>
        <c:gapWidth val="50"/>
        <c:axId val="374697192"/>
        <c:axId val="374696408"/>
      </c:barChart>
      <c:catAx>
        <c:axId val="374697192"/>
        <c:scaling>
          <c:orientation val="minMax"/>
        </c:scaling>
        <c:delete val="0"/>
        <c:axPos val="b"/>
        <c:numFmt formatCode="General" sourceLinked="0"/>
        <c:majorTickMark val="none"/>
        <c:minorTickMark val="none"/>
        <c:tickLblPos val="low"/>
        <c:spPr>
          <a:ln w="63500">
            <a:solidFill>
              <a:schemeClr val="tx2"/>
            </a:solidFill>
          </a:ln>
        </c:spPr>
        <c:crossAx val="374696408"/>
        <c:crosses val="autoZero"/>
        <c:auto val="1"/>
        <c:lblAlgn val="ctr"/>
        <c:lblOffset val="100"/>
        <c:noMultiLvlLbl val="0"/>
      </c:catAx>
      <c:valAx>
        <c:axId val="374696408"/>
        <c:scaling>
          <c:orientation val="minMax"/>
          <c:max val="3.0000000000000006E-2"/>
          <c:min val="-2.0000000000000004E-2"/>
        </c:scaling>
        <c:delete val="1"/>
        <c:axPos val="l"/>
        <c:numFmt formatCode="0.0%" sourceLinked="1"/>
        <c:majorTickMark val="out"/>
        <c:minorTickMark val="none"/>
        <c:tickLblPos val="nextTo"/>
        <c:crossAx val="37469719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175360710321866E-2"/>
          <c:y val="6.0600721403708542E-2"/>
          <c:w val="0.95671476137624867"/>
          <c:h val="0.75685801634835026"/>
        </c:manualLayout>
      </c:layout>
      <c:lineChart>
        <c:grouping val="standard"/>
        <c:varyColors val="0"/>
        <c:ser>
          <c:idx val="1"/>
          <c:order val="0"/>
          <c:tx>
            <c:strRef>
              <c:f>Sheet1!$B$1</c:f>
              <c:strCache>
                <c:ptCount val="1"/>
                <c:pt idx="0">
                  <c:v>Canada</c:v>
                </c:pt>
              </c:strCache>
            </c:strRef>
          </c:tx>
          <c:spPr>
            <a:ln w="31750">
              <a:solidFill>
                <a:schemeClr val="accent4"/>
              </a:solidFill>
              <a:prstDash val="solid"/>
            </a:ln>
          </c:spPr>
          <c:marker>
            <c:symbol val="square"/>
            <c:size val="5"/>
            <c:spPr>
              <a:solidFill>
                <a:schemeClr val="accent4"/>
              </a:solidFill>
              <a:ln>
                <a:solidFill>
                  <a:schemeClr val="accent4"/>
                </a:solidFill>
                <a:prstDash val="solid"/>
              </a:ln>
            </c:spPr>
          </c:marker>
          <c:dLbls>
            <c:numFmt formatCode="#,##0.0" sourceLinked="0"/>
            <c:spPr>
              <a:noFill/>
              <a:ln>
                <a:noFill/>
              </a:ln>
              <a:effectLst/>
            </c:spPr>
            <c:txPr>
              <a:bodyPr/>
              <a:lstStyle/>
              <a:p>
                <a:pPr>
                  <a:defRPr sz="1600">
                    <a:solidFill>
                      <a:schemeClr val="accent4"/>
                    </a:solidFill>
                    <a:latin typeface="+mj-lt"/>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Q1 15</c:v>
                </c:pt>
                <c:pt idx="1">
                  <c:v>Q2 15</c:v>
                </c:pt>
                <c:pt idx="2">
                  <c:v>Q3 15</c:v>
                </c:pt>
                <c:pt idx="3">
                  <c:v>Q4 15</c:v>
                </c:pt>
                <c:pt idx="4">
                  <c:v>Q1 16</c:v>
                </c:pt>
                <c:pt idx="5">
                  <c:v>Q2 16</c:v>
                </c:pt>
                <c:pt idx="6">
                  <c:v>Q3 16</c:v>
                </c:pt>
                <c:pt idx="7">
                  <c:v>Q4 16</c:v>
                </c:pt>
              </c:strCache>
            </c:strRef>
          </c:cat>
          <c:val>
            <c:numRef>
              <c:f>Sheet1!$B$2:$B$9</c:f>
              <c:numCache>
                <c:formatCode>#,##0.0;\-#,##0.0</c:formatCode>
                <c:ptCount val="8"/>
                <c:pt idx="0">
                  <c:v>4.8040120000000002</c:v>
                </c:pt>
                <c:pt idx="1">
                  <c:v>2.207837</c:v>
                </c:pt>
                <c:pt idx="2">
                  <c:v>2.6988090000000002</c:v>
                </c:pt>
                <c:pt idx="3">
                  <c:v>3.4870240000000003</c:v>
                </c:pt>
                <c:pt idx="4">
                  <c:v>3.1766800000000002</c:v>
                </c:pt>
                <c:pt idx="5">
                  <c:v>1.1928899999999998</c:v>
                </c:pt>
                <c:pt idx="6">
                  <c:v>0.44857599999999986</c:v>
                </c:pt>
                <c:pt idx="7">
                  <c:v>-0.33976499999999987</c:v>
                </c:pt>
              </c:numCache>
            </c:numRef>
          </c:val>
          <c:smooth val="1"/>
        </c:ser>
        <c:ser>
          <c:idx val="0"/>
          <c:order val="1"/>
          <c:tx>
            <c:strRef>
              <c:f>Sheet1!$C$1</c:f>
              <c:strCache>
                <c:ptCount val="1"/>
                <c:pt idx="0">
                  <c:v>Tl West</c:v>
                </c:pt>
              </c:strCache>
            </c:strRef>
          </c:tx>
          <c:spPr>
            <a:ln w="19050">
              <a:solidFill>
                <a:schemeClr val="accent1"/>
              </a:solidFill>
              <a:prstDash val="solid"/>
            </a:ln>
          </c:spPr>
          <c:marker>
            <c:symbol val="diamond"/>
            <c:size val="5"/>
            <c:spPr>
              <a:solidFill>
                <a:schemeClr val="accent1"/>
              </a:solidFill>
              <a:ln>
                <a:solidFill>
                  <a:schemeClr val="accent1"/>
                </a:solidFill>
                <a:prstDash val="solid"/>
              </a:ln>
            </c:spPr>
          </c:marker>
          <c:dLbls>
            <c:spPr>
              <a:noFill/>
              <a:ln>
                <a:noFill/>
              </a:ln>
              <a:effectLst/>
            </c:spPr>
            <c:txPr>
              <a:bodyPr wrap="square" lIns="38100" tIns="19050" rIns="38100" bIns="19050" anchor="ctr">
                <a:spAutoFit/>
              </a:bodyPr>
              <a:lstStyle/>
              <a:p>
                <a:pPr>
                  <a:defRPr sz="1400" b="1">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Sheet1!$A$2:$A$9</c:f>
              <c:strCache>
                <c:ptCount val="8"/>
                <c:pt idx="0">
                  <c:v>Q1 15</c:v>
                </c:pt>
                <c:pt idx="1">
                  <c:v>Q2 15</c:v>
                </c:pt>
                <c:pt idx="2">
                  <c:v>Q3 15</c:v>
                </c:pt>
                <c:pt idx="3">
                  <c:v>Q4 15</c:v>
                </c:pt>
                <c:pt idx="4">
                  <c:v>Q1 16</c:v>
                </c:pt>
                <c:pt idx="5">
                  <c:v>Q2 16</c:v>
                </c:pt>
                <c:pt idx="6">
                  <c:v>Q3 16</c:v>
                </c:pt>
                <c:pt idx="7">
                  <c:v>Q4 16</c:v>
                </c:pt>
              </c:strCache>
            </c:strRef>
          </c:cat>
          <c:val>
            <c:numRef>
              <c:f>Sheet1!$C$2:$C$9</c:f>
              <c:numCache>
                <c:formatCode>#,##0.0;\-#,##0.0</c:formatCode>
                <c:ptCount val="8"/>
                <c:pt idx="0">
                  <c:v>5.3983729999999994</c:v>
                </c:pt>
                <c:pt idx="1">
                  <c:v>2.7773119999999998</c:v>
                </c:pt>
                <c:pt idx="2">
                  <c:v>3.2523449999999996</c:v>
                </c:pt>
                <c:pt idx="3">
                  <c:v>3.5496949999999998</c:v>
                </c:pt>
                <c:pt idx="4">
                  <c:v>2.3927149999999999</c:v>
                </c:pt>
                <c:pt idx="5">
                  <c:v>2.1026099999999999</c:v>
                </c:pt>
                <c:pt idx="6">
                  <c:v>1.2650749999999999</c:v>
                </c:pt>
                <c:pt idx="7">
                  <c:v>-0.93231800000000009</c:v>
                </c:pt>
              </c:numCache>
            </c:numRef>
          </c:val>
          <c:smooth val="1"/>
        </c:ser>
        <c:ser>
          <c:idx val="2"/>
          <c:order val="2"/>
          <c:tx>
            <c:strRef>
              <c:f>Sheet1!#REF!</c:f>
              <c:strCache>
                <c:ptCount val="1"/>
                <c:pt idx="0">
                  <c:v>#REF!</c:v>
                </c:pt>
              </c:strCache>
            </c:strRef>
          </c:tx>
          <c:spPr>
            <a:ln w="19050">
              <a:solidFill>
                <a:srgbClr val="8DC63F"/>
              </a:solidFill>
              <a:prstDash val="solid"/>
            </a:ln>
          </c:spPr>
          <c:marker>
            <c:symbol val="triangle"/>
            <c:size val="5"/>
            <c:spPr>
              <a:solidFill>
                <a:srgbClr val="8DC63F"/>
              </a:solidFill>
              <a:ln>
                <a:solidFill>
                  <a:srgbClr val="8DC63F"/>
                </a:solidFill>
              </a:ln>
            </c:spPr>
          </c:marker>
          <c:cat>
            <c:strRef>
              <c:f>Sheet1!$A$2:$A$9</c:f>
              <c:strCache>
                <c:ptCount val="8"/>
                <c:pt idx="0">
                  <c:v>Q1 15</c:v>
                </c:pt>
                <c:pt idx="1">
                  <c:v>Q2 15</c:v>
                </c:pt>
                <c:pt idx="2">
                  <c:v>Q3 15</c:v>
                </c:pt>
                <c:pt idx="3">
                  <c:v>Q4 15</c:v>
                </c:pt>
                <c:pt idx="4">
                  <c:v>Q1 16</c:v>
                </c:pt>
                <c:pt idx="5">
                  <c:v>Q2 16</c:v>
                </c:pt>
                <c:pt idx="6">
                  <c:v>Q3 16</c:v>
                </c:pt>
                <c:pt idx="7">
                  <c:v>Q4 16</c:v>
                </c:pt>
              </c:strCache>
            </c:strRef>
          </c:cat>
          <c:val>
            <c:numRef>
              <c:f>Sheet1!#REF!</c:f>
              <c:numCache>
                <c:formatCode>General</c:formatCode>
                <c:ptCount val="1"/>
                <c:pt idx="0">
                  <c:v>1</c:v>
                </c:pt>
              </c:numCache>
            </c:numRef>
          </c:val>
          <c:smooth val="1"/>
        </c:ser>
        <c:dLbls>
          <c:showLegendKey val="0"/>
          <c:showVal val="0"/>
          <c:showCatName val="0"/>
          <c:showSerName val="0"/>
          <c:showPercent val="0"/>
          <c:showBubbleSize val="0"/>
        </c:dLbls>
        <c:marker val="1"/>
        <c:smooth val="0"/>
        <c:axId val="374697584"/>
        <c:axId val="374699936"/>
      </c:lineChart>
      <c:catAx>
        <c:axId val="374697584"/>
        <c:scaling>
          <c:orientation val="minMax"/>
        </c:scaling>
        <c:delete val="0"/>
        <c:axPos val="b"/>
        <c:numFmt formatCode="General" sourceLinked="1"/>
        <c:majorTickMark val="none"/>
        <c:minorTickMark val="none"/>
        <c:tickLblPos val="low"/>
        <c:spPr>
          <a:ln w="38100">
            <a:solidFill>
              <a:schemeClr val="tx2"/>
            </a:solidFill>
            <a:prstDash val="solid"/>
          </a:ln>
        </c:spPr>
        <c:txPr>
          <a:bodyPr rot="-5400000" vert="horz" anchor="b" anchorCtr="0"/>
          <a:lstStyle/>
          <a:p>
            <a:pPr>
              <a:defRPr sz="1200" b="0" i="0" u="none" strike="noStrike" baseline="0">
                <a:solidFill>
                  <a:schemeClr val="tx1"/>
                </a:solidFill>
                <a:latin typeface="Calibri" pitchFamily="34" charset="0"/>
                <a:ea typeface="Arial"/>
                <a:cs typeface="Arial"/>
              </a:defRPr>
            </a:pPr>
            <a:endParaRPr lang="en-US"/>
          </a:p>
        </c:txPr>
        <c:crossAx val="374699936"/>
        <c:crosses val="autoZero"/>
        <c:auto val="1"/>
        <c:lblAlgn val="ctr"/>
        <c:lblOffset val="100"/>
        <c:tickLblSkip val="1"/>
        <c:tickMarkSkip val="1"/>
        <c:noMultiLvlLbl val="0"/>
      </c:catAx>
      <c:valAx>
        <c:axId val="374699936"/>
        <c:scaling>
          <c:orientation val="minMax"/>
          <c:max val="7"/>
          <c:min val="-2"/>
        </c:scaling>
        <c:delete val="1"/>
        <c:axPos val="l"/>
        <c:numFmt formatCode="#,##0.0;\-#,##0.0" sourceLinked="1"/>
        <c:majorTickMark val="out"/>
        <c:minorTickMark val="none"/>
        <c:tickLblPos val="nextTo"/>
        <c:crossAx val="374697584"/>
        <c:crosses val="autoZero"/>
        <c:crossBetween val="between"/>
        <c:majorUnit val="2"/>
      </c:valAx>
      <c:spPr>
        <a:noFill/>
        <a:ln w="22831">
          <a:noFill/>
        </a:ln>
      </c:spPr>
    </c:plotArea>
    <c:legend>
      <c:legendPos val="t"/>
      <c:legendEntry>
        <c:idx val="2"/>
        <c:delete val="1"/>
      </c:legendEntry>
      <c:layout>
        <c:manualLayout>
          <c:xMode val="edge"/>
          <c:yMode val="edge"/>
          <c:x val="0.3615382686716852"/>
          <c:y val="4.9821014495882686E-2"/>
          <c:w val="0.32158602615916376"/>
          <c:h val="0.10412573673870335"/>
        </c:manualLayout>
      </c:layout>
      <c:overlay val="0"/>
      <c:spPr>
        <a:solidFill>
          <a:schemeClr val="bg1"/>
        </a:solidFill>
        <a:ln w="22831">
          <a:noFill/>
        </a:ln>
      </c:spPr>
      <c:txPr>
        <a:bodyPr/>
        <a:lstStyle/>
        <a:p>
          <a:pPr>
            <a:defRPr sz="1800" b="0" i="0" u="none" strike="noStrike" baseline="0">
              <a:solidFill>
                <a:schemeClr val="tx1"/>
              </a:solidFill>
              <a:latin typeface="Calibri" pitchFamily="34" charset="0"/>
              <a:ea typeface="Arial"/>
              <a:cs typeface="Arial"/>
            </a:defRPr>
          </a:pPr>
          <a:endParaRPr lang="en-US"/>
        </a:p>
      </c:txPr>
    </c:legend>
    <c:plotVisOnly val="1"/>
    <c:dispBlanksAs val="gap"/>
    <c:showDLblsOverMax val="0"/>
  </c:chart>
  <c:spPr>
    <a:noFill/>
    <a:ln>
      <a:noFill/>
    </a:ln>
  </c:spPr>
  <c:txPr>
    <a:bodyPr/>
    <a:lstStyle/>
    <a:p>
      <a:pPr>
        <a:defRPr sz="1685" b="1" i="0" u="none" strike="noStrike" baseline="0">
          <a:solidFill>
            <a:schemeClr val="tx1"/>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33219453925771"/>
          <c:y val="0.11537501245888569"/>
          <c:w val="0.79467258601553825"/>
          <c:h val="0.84799063091797067"/>
        </c:manualLayout>
      </c:layout>
      <c:barChart>
        <c:barDir val="col"/>
        <c:grouping val="clustered"/>
        <c:varyColors val="0"/>
        <c:ser>
          <c:idx val="0"/>
          <c:order val="0"/>
          <c:tx>
            <c:strRef>
              <c:f>Sheet1!$A$2</c:f>
              <c:strCache>
                <c:ptCount val="1"/>
                <c:pt idx="0">
                  <c:v>TL West</c:v>
                </c:pt>
              </c:strCache>
            </c:strRef>
          </c:tx>
          <c:spPr>
            <a:solidFill>
              <a:srgbClr val="8DC63F"/>
            </a:solidFill>
            <a:ln w="23446">
              <a:noFill/>
            </a:ln>
          </c:spPr>
          <c:invertIfNegative val="0"/>
          <c:dLbls>
            <c:numFmt formatCode="#,##0.0" sourceLinked="0"/>
            <c:spPr>
              <a:noFill/>
              <a:ln w="23446">
                <a:noFill/>
              </a:ln>
            </c:spPr>
            <c:txPr>
              <a:bodyPr/>
              <a:lstStyle/>
              <a:p>
                <a:pPr>
                  <a:defRPr sz="1800" b="1" i="0" u="none" strike="noStrike" baseline="0">
                    <a:solidFill>
                      <a:schemeClr val="bg1"/>
                    </a:solidFill>
                    <a:latin typeface="Calibri" pitchFamily="34" charset="0"/>
                    <a:ea typeface="Arial"/>
                    <a:cs typeface="Aria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Sheet1!$B$1:$F$1</c:f>
              <c:numCache>
                <c:formatCode>General</c:formatCode>
                <c:ptCount val="5"/>
                <c:pt idx="0">
                  <c:v>2012</c:v>
                </c:pt>
                <c:pt idx="1">
                  <c:v>2013</c:v>
                </c:pt>
                <c:pt idx="2">
                  <c:v>2014</c:v>
                </c:pt>
                <c:pt idx="3">
                  <c:v>2015</c:v>
                </c:pt>
                <c:pt idx="4">
                  <c:v>2016</c:v>
                </c:pt>
              </c:numCache>
            </c:numRef>
          </c:cat>
          <c:val>
            <c:numRef>
              <c:f>Sheet1!$B$2:$F$2</c:f>
              <c:numCache>
                <c:formatCode>#,##0.0;\-#,##0.0</c:formatCode>
                <c:ptCount val="5"/>
                <c:pt idx="0">
                  <c:v>3.4</c:v>
                </c:pt>
                <c:pt idx="1">
                  <c:v>3.3</c:v>
                </c:pt>
                <c:pt idx="2">
                  <c:v>3.6</c:v>
                </c:pt>
                <c:pt idx="3">
                  <c:v>4.4000000000000004</c:v>
                </c:pt>
                <c:pt idx="4">
                  <c:v>2.2000000000000002</c:v>
                </c:pt>
              </c:numCache>
            </c:numRef>
          </c:val>
        </c:ser>
        <c:ser>
          <c:idx val="1"/>
          <c:order val="1"/>
          <c:tx>
            <c:strRef>
              <c:f>Sheet1!$A$3</c:f>
              <c:strCache>
                <c:ptCount val="1"/>
                <c:pt idx="0">
                  <c:v>Alberta</c:v>
                </c:pt>
              </c:strCache>
            </c:strRef>
          </c:tx>
          <c:spPr>
            <a:solidFill>
              <a:schemeClr val="accent2"/>
            </a:solidFill>
            <a:ln w="23446">
              <a:noFill/>
            </a:ln>
          </c:spPr>
          <c:invertIfNegative val="0"/>
          <c:dLbls>
            <c:dLbl>
              <c:idx val="4"/>
              <c:layout>
                <c:manualLayout>
                  <c:x val="-1.5165875871725506E-3"/>
                  <c:y val="8.6955546695903514E-3"/>
                </c:manualLayout>
              </c:layout>
              <c:tx>
                <c:rich>
                  <a:bodyPr/>
                  <a:lstStyle/>
                  <a:p>
                    <a:fld id="{F99FDBC6-15B3-4DF9-98BD-89DFE8853F07}" type="VALUE">
                      <a:rPr lang="en-US">
                        <a:solidFill>
                          <a:schemeClr val="bg2"/>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Lst>
            </c:dLbl>
            <c:numFmt formatCode="#,##0.0" sourceLinked="0"/>
            <c:spPr>
              <a:noFill/>
              <a:ln>
                <a:noFill/>
              </a:ln>
              <a:effectLst/>
            </c:spPr>
            <c:txPr>
              <a:bodyPr/>
              <a:lstStyle/>
              <a:p>
                <a:pPr>
                  <a:defRPr sz="1800" b="1">
                    <a:solidFill>
                      <a:schemeClr val="bg1"/>
                    </a:solidFill>
                    <a:latin typeface="+mj-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Sheet1!$B$1:$F$1</c:f>
              <c:numCache>
                <c:formatCode>General</c:formatCode>
                <c:ptCount val="5"/>
                <c:pt idx="0">
                  <c:v>2012</c:v>
                </c:pt>
                <c:pt idx="1">
                  <c:v>2013</c:v>
                </c:pt>
                <c:pt idx="2">
                  <c:v>2014</c:v>
                </c:pt>
                <c:pt idx="3">
                  <c:v>2015</c:v>
                </c:pt>
                <c:pt idx="4">
                  <c:v>2016</c:v>
                </c:pt>
              </c:numCache>
            </c:numRef>
          </c:cat>
          <c:val>
            <c:numRef>
              <c:f>Sheet1!$B$3:$F$3</c:f>
              <c:numCache>
                <c:formatCode>#,##0.0;\-#,##0.0</c:formatCode>
                <c:ptCount val="5"/>
                <c:pt idx="0">
                  <c:v>4.7</c:v>
                </c:pt>
                <c:pt idx="1">
                  <c:v>5</c:v>
                </c:pt>
                <c:pt idx="2">
                  <c:v>4.3</c:v>
                </c:pt>
                <c:pt idx="3">
                  <c:v>4.0999999999999996</c:v>
                </c:pt>
                <c:pt idx="4">
                  <c:v>0.5</c:v>
                </c:pt>
              </c:numCache>
            </c:numRef>
          </c:val>
        </c:ser>
        <c:dLbls>
          <c:showLegendKey val="0"/>
          <c:showVal val="1"/>
          <c:showCatName val="0"/>
          <c:showSerName val="0"/>
          <c:showPercent val="0"/>
          <c:showBubbleSize val="0"/>
        </c:dLbls>
        <c:gapWidth val="30"/>
        <c:axId val="374699152"/>
        <c:axId val="374699544"/>
      </c:barChart>
      <c:catAx>
        <c:axId val="374699152"/>
        <c:scaling>
          <c:orientation val="minMax"/>
        </c:scaling>
        <c:delete val="0"/>
        <c:axPos val="b"/>
        <c:numFmt formatCode="General" sourceLinked="1"/>
        <c:majorTickMark val="none"/>
        <c:minorTickMark val="none"/>
        <c:tickLblPos val="nextTo"/>
        <c:spPr>
          <a:ln w="98425">
            <a:solidFill>
              <a:schemeClr val="tx2"/>
            </a:solidFill>
            <a:prstDash val="solid"/>
          </a:ln>
        </c:spPr>
        <c:txPr>
          <a:bodyPr rot="0" vert="horz"/>
          <a:lstStyle/>
          <a:p>
            <a:pPr>
              <a:defRPr sz="1800" b="0" i="0" u="none" strike="noStrike" baseline="0">
                <a:solidFill>
                  <a:schemeClr val="bg1">
                    <a:lumMod val="50000"/>
                  </a:schemeClr>
                </a:solidFill>
                <a:latin typeface="Calibri" pitchFamily="34" charset="0"/>
                <a:ea typeface="Arial"/>
                <a:cs typeface="Arial"/>
              </a:defRPr>
            </a:pPr>
            <a:endParaRPr lang="en-US"/>
          </a:p>
        </c:txPr>
        <c:crossAx val="374699544"/>
        <c:crosses val="autoZero"/>
        <c:auto val="1"/>
        <c:lblAlgn val="ctr"/>
        <c:lblOffset val="100"/>
        <c:tickLblSkip val="1"/>
        <c:tickMarkSkip val="1"/>
        <c:noMultiLvlLbl val="0"/>
      </c:catAx>
      <c:valAx>
        <c:axId val="374699544"/>
        <c:scaling>
          <c:orientation val="minMax"/>
          <c:min val="-2"/>
        </c:scaling>
        <c:delete val="1"/>
        <c:axPos val="l"/>
        <c:numFmt formatCode="#,##0.0;\-#,##0.0" sourceLinked="1"/>
        <c:majorTickMark val="out"/>
        <c:minorTickMark val="none"/>
        <c:tickLblPos val="nextTo"/>
        <c:crossAx val="374699152"/>
        <c:crosses val="autoZero"/>
        <c:crossBetween val="between"/>
      </c:valAx>
      <c:spPr>
        <a:noFill/>
        <a:ln w="23446">
          <a:noFill/>
        </a:ln>
      </c:spPr>
    </c:plotArea>
    <c:legend>
      <c:legendPos val="t"/>
      <c:layout>
        <c:manualLayout>
          <c:xMode val="edge"/>
          <c:yMode val="edge"/>
          <c:x val="3.6924250510176462E-2"/>
          <c:y val="1.8987341772151899E-2"/>
          <c:w val="0.28160177443136025"/>
          <c:h val="8.0172929333200443E-2"/>
        </c:manualLayout>
      </c:layout>
      <c:overlay val="0"/>
      <c:spPr>
        <a:noFill/>
        <a:ln w="23446">
          <a:noFill/>
        </a:ln>
      </c:spPr>
      <c:txPr>
        <a:bodyPr/>
        <a:lstStyle/>
        <a:p>
          <a:pPr>
            <a:defRPr sz="1600" b="0" i="0" u="none" strike="noStrike" baseline="0">
              <a:solidFill>
                <a:schemeClr val="bg1">
                  <a:lumMod val="50000"/>
                </a:schemeClr>
              </a:solidFill>
              <a:latin typeface="Calibri" pitchFamily="34" charset="0"/>
              <a:ea typeface="Arial"/>
              <a:cs typeface="Arial"/>
            </a:defRPr>
          </a:pPr>
          <a:endParaRPr lang="en-US"/>
        </a:p>
      </c:txPr>
    </c:legend>
    <c:plotVisOnly val="1"/>
    <c:dispBlanksAs val="gap"/>
    <c:showDLblsOverMax val="0"/>
  </c:chart>
  <c:spPr>
    <a:noFill/>
    <a:ln>
      <a:noFill/>
    </a:ln>
  </c:spPr>
  <c:txPr>
    <a:bodyPr/>
    <a:lstStyle/>
    <a:p>
      <a:pPr>
        <a:defRPr sz="1685" b="1" i="0" u="none" strike="noStrike" baseline="0">
          <a:solidFill>
            <a:schemeClr val="tx1"/>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957885946074927E-2"/>
          <c:y val="0.15575295603526121"/>
          <c:w val="0.65505392507754712"/>
          <c:h val="0.68882840331425355"/>
        </c:manualLayout>
      </c:layout>
      <c:barChart>
        <c:barDir val="col"/>
        <c:grouping val="clustered"/>
        <c:varyColors val="0"/>
        <c:ser>
          <c:idx val="0"/>
          <c:order val="0"/>
          <c:tx>
            <c:strRef>
              <c:f>Sheet1!$A$2</c:f>
              <c:strCache>
                <c:ptCount val="1"/>
                <c:pt idx="0">
                  <c:v>$ / HH</c:v>
                </c:pt>
              </c:strCache>
            </c:strRef>
          </c:tx>
          <c:spPr>
            <a:solidFill>
              <a:srgbClr val="8DC63F"/>
            </a:solidFill>
            <a:ln>
              <a:noFill/>
            </a:ln>
            <a:effectLst/>
          </c:spPr>
          <c:invertIfNegative val="0"/>
          <c:dPt>
            <c:idx val="2"/>
            <c:invertIfNegative val="0"/>
            <c:bubble3D val="0"/>
            <c:spPr>
              <a:solidFill>
                <a:schemeClr val="accent2"/>
              </a:solidFill>
              <a:ln>
                <a:noFill/>
              </a:ln>
              <a:effectLst/>
            </c:spPr>
          </c:dPt>
          <c:dPt>
            <c:idx val="5"/>
            <c:invertIfNegative val="0"/>
            <c:bubble3D val="0"/>
            <c:spPr>
              <a:solidFill>
                <a:srgbClr val="FF8300"/>
              </a:solidFill>
              <a:ln>
                <a:noFill/>
              </a:ln>
              <a:effectLst/>
            </c:spPr>
          </c:dPt>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National</c:v>
                </c:pt>
                <c:pt idx="1">
                  <c:v>Man/Sask</c:v>
                </c:pt>
                <c:pt idx="2">
                  <c:v>Alberta</c:v>
                </c:pt>
                <c:pt idx="3">
                  <c:v>B.C.</c:v>
                </c:pt>
              </c:strCache>
            </c:strRef>
          </c:cat>
          <c:val>
            <c:numRef>
              <c:f>Sheet1!$B$2:$E$2</c:f>
              <c:numCache>
                <c:formatCode>#,##0;\-#,##0</c:formatCode>
                <c:ptCount val="4"/>
                <c:pt idx="0">
                  <c:v>8435</c:v>
                </c:pt>
                <c:pt idx="1">
                  <c:v>8416</c:v>
                </c:pt>
                <c:pt idx="2">
                  <c:v>9400</c:v>
                </c:pt>
                <c:pt idx="3">
                  <c:v>8115</c:v>
                </c:pt>
              </c:numCache>
            </c:numRef>
          </c:val>
        </c:ser>
        <c:dLbls>
          <c:showLegendKey val="0"/>
          <c:showVal val="1"/>
          <c:showCatName val="0"/>
          <c:showSerName val="0"/>
          <c:showPercent val="0"/>
          <c:showBubbleSize val="0"/>
        </c:dLbls>
        <c:gapWidth val="50"/>
        <c:overlap val="-27"/>
        <c:axId val="322517856"/>
        <c:axId val="322518640"/>
      </c:barChart>
      <c:catAx>
        <c:axId val="32251785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800" b="0" i="0" u="none" strike="noStrike" kern="1200" baseline="0">
                <a:solidFill>
                  <a:schemeClr val="tx1"/>
                </a:solidFill>
                <a:latin typeface="+mn-lt"/>
                <a:ea typeface="+mn-ea"/>
                <a:cs typeface="+mn-cs"/>
              </a:defRPr>
            </a:pPr>
            <a:endParaRPr lang="en-US"/>
          </a:p>
        </c:txPr>
        <c:crossAx val="322518640"/>
        <c:crosses val="autoZero"/>
        <c:auto val="1"/>
        <c:lblAlgn val="ctr"/>
        <c:lblOffset val="100"/>
        <c:tickLblSkip val="1"/>
        <c:tickMarkSkip val="1"/>
        <c:noMultiLvlLbl val="0"/>
      </c:catAx>
      <c:valAx>
        <c:axId val="322518640"/>
        <c:scaling>
          <c:orientation val="minMax"/>
          <c:max val="11000"/>
          <c:min val="5000"/>
        </c:scaling>
        <c:delete val="1"/>
        <c:axPos val="l"/>
        <c:numFmt formatCode="#,##0;\-#,##0" sourceLinked="1"/>
        <c:majorTickMark val="none"/>
        <c:minorTickMark val="none"/>
        <c:tickLblPos val="nextTo"/>
        <c:crossAx val="322517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362459546925564E-2"/>
          <c:y val="2.8571428571428571E-3"/>
          <c:w val="0.95469255663430419"/>
          <c:h val="0.99714285714285711"/>
        </c:manualLayout>
      </c:layout>
      <c:barChart>
        <c:barDir val="col"/>
        <c:grouping val="stacked"/>
        <c:varyColors val="0"/>
        <c:ser>
          <c:idx val="1"/>
          <c:order val="0"/>
          <c:tx>
            <c:strRef>
              <c:f>Sheet1!$A$2</c:f>
              <c:strCache>
                <c:ptCount val="1"/>
                <c:pt idx="0">
                  <c:v>conventional</c:v>
                </c:pt>
              </c:strCache>
            </c:strRef>
          </c:tx>
          <c:spPr>
            <a:solidFill>
              <a:srgbClr val="8DC63F"/>
            </a:solidFill>
            <a:ln w="29516">
              <a:noFill/>
            </a:ln>
          </c:spPr>
          <c:invertIfNegative val="0"/>
          <c:dLbls>
            <c:dLbl>
              <c:idx val="0"/>
              <c:layout>
                <c:manualLayout>
                  <c:x val="-2.8100189344386073E-2"/>
                  <c:y val="-1.3082583810302535E-2"/>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a:lstStyle/>
              <a:p>
                <a:pPr>
                  <a:defRPr sz="2400" b="0">
                    <a:solidFill>
                      <a:schemeClr val="bg1"/>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Total Trip</c:v>
                </c:pt>
              </c:strCache>
            </c:strRef>
          </c:cat>
          <c:val>
            <c:numRef>
              <c:f>Sheet1!$B$2:$B$2</c:f>
              <c:numCache>
                <c:formatCode>#,##0.0;\-#,##0.0</c:formatCode>
                <c:ptCount val="1"/>
                <c:pt idx="0">
                  <c:v>58.01</c:v>
                </c:pt>
              </c:numCache>
            </c:numRef>
          </c:val>
        </c:ser>
        <c:ser>
          <c:idx val="0"/>
          <c:order val="1"/>
          <c:tx>
            <c:strRef>
              <c:f>Sheet1!$A$3</c:f>
              <c:strCache>
                <c:ptCount val="1"/>
                <c:pt idx="0">
                  <c:v>discount</c:v>
                </c:pt>
              </c:strCache>
            </c:strRef>
          </c:tx>
          <c:spPr>
            <a:solidFill>
              <a:schemeClr val="accent2"/>
            </a:solidFill>
            <a:ln w="29516">
              <a:noFill/>
            </a:ln>
          </c:spPr>
          <c:invertIfNegative val="0"/>
          <c:dPt>
            <c:idx val="0"/>
            <c:invertIfNegative val="0"/>
            <c:bubble3D val="0"/>
          </c:dPt>
          <c:dLbls>
            <c:dLbl>
              <c:idx val="0"/>
              <c:layout>
                <c:manualLayout>
                  <c:x val="-4.5662807684627368E-2"/>
                  <c:y val="-4.6965960816631363E-3"/>
                </c:manualLayout>
              </c:layout>
              <c:dLblPos val="ctr"/>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w="29516">
                <a:noFill/>
              </a:ln>
            </c:spPr>
            <c:txPr>
              <a:bodyPr/>
              <a:lstStyle/>
              <a:p>
                <a:pPr>
                  <a:defRPr sz="2400" b="0" i="0" u="none" strike="noStrike" baseline="0">
                    <a:solidFill>
                      <a:srgbClr val="FFFFFF"/>
                    </a:solidFill>
                    <a:latin typeface="+mn-lt"/>
                    <a:ea typeface="Arial"/>
                    <a:cs typeface="Aria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Total Trip</c:v>
                </c:pt>
              </c:strCache>
            </c:strRef>
          </c:cat>
          <c:val>
            <c:numRef>
              <c:f>Sheet1!$B$3:$B$3</c:f>
              <c:numCache>
                <c:formatCode>#,##0.0;\-#,##0.0</c:formatCode>
                <c:ptCount val="1"/>
                <c:pt idx="0">
                  <c:v>41.98</c:v>
                </c:pt>
              </c:numCache>
            </c:numRef>
          </c:val>
        </c:ser>
        <c:dLbls>
          <c:showLegendKey val="0"/>
          <c:showVal val="1"/>
          <c:showCatName val="0"/>
          <c:showSerName val="0"/>
          <c:showPercent val="0"/>
          <c:showBubbleSize val="0"/>
        </c:dLbls>
        <c:gapWidth val="50"/>
        <c:overlap val="100"/>
        <c:axId val="320154280"/>
        <c:axId val="320154672"/>
      </c:barChart>
      <c:catAx>
        <c:axId val="320154280"/>
        <c:scaling>
          <c:orientation val="minMax"/>
        </c:scaling>
        <c:delete val="1"/>
        <c:axPos val="b"/>
        <c:numFmt formatCode="General" sourceLinked="0"/>
        <c:majorTickMark val="out"/>
        <c:minorTickMark val="none"/>
        <c:tickLblPos val="nextTo"/>
        <c:crossAx val="320154672"/>
        <c:crosses val="autoZero"/>
        <c:auto val="0"/>
        <c:lblAlgn val="ctr"/>
        <c:lblOffset val="100"/>
        <c:noMultiLvlLbl val="0"/>
      </c:catAx>
      <c:valAx>
        <c:axId val="320154672"/>
        <c:scaling>
          <c:orientation val="minMax"/>
        </c:scaling>
        <c:delete val="1"/>
        <c:axPos val="l"/>
        <c:numFmt formatCode="#,##0.0;\-#,##0.0" sourceLinked="1"/>
        <c:majorTickMark val="out"/>
        <c:minorTickMark val="none"/>
        <c:tickLblPos val="nextTo"/>
        <c:crossAx val="320154280"/>
        <c:crosses val="autoZero"/>
        <c:crossBetween val="between"/>
      </c:valAx>
      <c:spPr>
        <a:noFill/>
        <a:ln w="29516">
          <a:noFill/>
        </a:ln>
      </c:spPr>
    </c:plotArea>
    <c:plotVisOnly val="1"/>
    <c:dispBlanksAs val="gap"/>
    <c:showDLblsOverMax val="0"/>
  </c:chart>
  <c:spPr>
    <a:noFill/>
    <a:ln>
      <a:noFill/>
    </a:ln>
  </c:spPr>
  <c:txPr>
    <a:bodyPr/>
    <a:lstStyle/>
    <a:p>
      <a:pPr>
        <a:defRPr sz="2092" b="1" i="0" u="none" strike="noStrike" baseline="0">
          <a:solidFill>
            <a:schemeClr val="tx1"/>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685673654250738E-2"/>
          <c:y val="4.0441176470588237E-2"/>
          <c:w val="0.66228667108101891"/>
          <c:h val="0.81286156785548869"/>
        </c:manualLayout>
      </c:layout>
      <c:barChart>
        <c:barDir val="col"/>
        <c:grouping val="stacked"/>
        <c:varyColors val="0"/>
        <c:ser>
          <c:idx val="0"/>
          <c:order val="0"/>
          <c:tx>
            <c:strRef>
              <c:f>Sheet1!$B$1</c:f>
              <c:strCache>
                <c:ptCount val="1"/>
                <c:pt idx="0">
                  <c:v>Warehouse Clubs</c:v>
                </c:pt>
              </c:strCache>
            </c:strRef>
          </c:tx>
          <c:spPr>
            <a:solidFill>
              <a:srgbClr val="92D050"/>
            </a:solidFill>
          </c:spPr>
          <c:invertIfNegative val="0"/>
          <c:dLbls>
            <c:numFmt formatCode="0.0%"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2012</c:v>
                </c:pt>
                <c:pt idx="1">
                  <c:v>2016</c:v>
                </c:pt>
              </c:numCache>
            </c:numRef>
          </c:cat>
          <c:val>
            <c:numRef>
              <c:f>Sheet1!$B$2:$B$3</c:f>
              <c:numCache>
                <c:formatCode>0.00%</c:formatCode>
                <c:ptCount val="2"/>
                <c:pt idx="0">
                  <c:v>0.112</c:v>
                </c:pt>
                <c:pt idx="1">
                  <c:v>0.14499999999999999</c:v>
                </c:pt>
              </c:numCache>
            </c:numRef>
          </c:val>
        </c:ser>
        <c:ser>
          <c:idx val="1"/>
          <c:order val="1"/>
          <c:tx>
            <c:strRef>
              <c:f>Sheet1!$C$1</c:f>
              <c:strCache>
                <c:ptCount val="1"/>
                <c:pt idx="0">
                  <c:v>Dollar Stores</c:v>
                </c:pt>
              </c:strCache>
            </c:strRef>
          </c:tx>
          <c:invertIfNegative val="0"/>
          <c:dLbls>
            <c:numFmt formatCode="0.0%" sourceLinked="0"/>
            <c:spPr>
              <a:noFill/>
              <a:ln>
                <a:noFill/>
              </a:ln>
              <a:effectLst/>
            </c:spPr>
            <c:txPr>
              <a:bodyPr/>
              <a:lstStyle/>
              <a:p>
                <a:pPr>
                  <a:defRPr sz="16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2012</c:v>
                </c:pt>
                <c:pt idx="1">
                  <c:v>2016</c:v>
                </c:pt>
              </c:numCache>
            </c:numRef>
          </c:cat>
          <c:val>
            <c:numRef>
              <c:f>Sheet1!$C$2:$C$3</c:f>
              <c:numCache>
                <c:formatCode>0.00%</c:formatCode>
                <c:ptCount val="2"/>
                <c:pt idx="0">
                  <c:v>0.01</c:v>
                </c:pt>
                <c:pt idx="1">
                  <c:v>1.2999999999999999E-2</c:v>
                </c:pt>
              </c:numCache>
            </c:numRef>
          </c:val>
        </c:ser>
        <c:ser>
          <c:idx val="2"/>
          <c:order val="2"/>
          <c:tx>
            <c:strRef>
              <c:f>Sheet1!$D$1</c:f>
              <c:strCache>
                <c:ptCount val="1"/>
                <c:pt idx="0">
                  <c:v>Online</c:v>
                </c:pt>
              </c:strCache>
            </c:strRef>
          </c:tx>
          <c:invertIfNegative val="0"/>
          <c:dLbls>
            <c:numFmt formatCode="0.0%" sourceLinked="0"/>
            <c:spPr>
              <a:noFill/>
              <a:ln>
                <a:noFill/>
              </a:ln>
              <a:effectLst/>
            </c:spPr>
            <c:txPr>
              <a:bodyPr/>
              <a:lstStyle/>
              <a:p>
                <a:pPr>
                  <a:defRPr sz="16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2012</c:v>
                </c:pt>
                <c:pt idx="1">
                  <c:v>2016</c:v>
                </c:pt>
              </c:numCache>
            </c:numRef>
          </c:cat>
          <c:val>
            <c:numRef>
              <c:f>Sheet1!$D$2:$D$3</c:f>
              <c:numCache>
                <c:formatCode>0.00%</c:formatCode>
                <c:ptCount val="2"/>
                <c:pt idx="0">
                  <c:v>8.0000000000000002E-3</c:v>
                </c:pt>
                <c:pt idx="1">
                  <c:v>1.7999999999999999E-2</c:v>
                </c:pt>
              </c:numCache>
            </c:numRef>
          </c:val>
        </c:ser>
        <c:dLbls>
          <c:showLegendKey val="0"/>
          <c:showVal val="0"/>
          <c:showCatName val="0"/>
          <c:showSerName val="0"/>
          <c:showPercent val="0"/>
          <c:showBubbleSize val="0"/>
        </c:dLbls>
        <c:gapWidth val="30"/>
        <c:overlap val="100"/>
        <c:axId val="322524128"/>
        <c:axId val="322519032"/>
      </c:barChart>
      <c:catAx>
        <c:axId val="322524128"/>
        <c:scaling>
          <c:orientation val="minMax"/>
        </c:scaling>
        <c:delete val="1"/>
        <c:axPos val="b"/>
        <c:numFmt formatCode="General" sourceLinked="1"/>
        <c:majorTickMark val="none"/>
        <c:minorTickMark val="none"/>
        <c:tickLblPos val="nextTo"/>
        <c:crossAx val="322519032"/>
        <c:crosses val="autoZero"/>
        <c:auto val="1"/>
        <c:lblAlgn val="ctr"/>
        <c:lblOffset val="100"/>
        <c:noMultiLvlLbl val="0"/>
      </c:catAx>
      <c:valAx>
        <c:axId val="322519032"/>
        <c:scaling>
          <c:orientation val="minMax"/>
        </c:scaling>
        <c:delete val="1"/>
        <c:axPos val="l"/>
        <c:numFmt formatCode="0.00%" sourceLinked="1"/>
        <c:majorTickMark val="out"/>
        <c:minorTickMark val="none"/>
        <c:tickLblPos val="nextTo"/>
        <c:crossAx val="3225241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810" cy="479733"/>
          </a:xfrm>
          <a:prstGeom prst="rect">
            <a:avLst/>
          </a:prstGeom>
        </p:spPr>
        <p:txBody>
          <a:bodyPr vert="horz" lIns="94697" tIns="47349" rIns="94697" bIns="47349" rtlCol="0"/>
          <a:lstStyle>
            <a:lvl1pPr algn="l">
              <a:defRPr sz="1300"/>
            </a:lvl1pPr>
          </a:lstStyle>
          <a:p>
            <a:endParaRPr lang="en-CA"/>
          </a:p>
        </p:txBody>
      </p:sp>
      <p:sp>
        <p:nvSpPr>
          <p:cNvPr id="3" name="Date Placeholder 2"/>
          <p:cNvSpPr>
            <a:spLocks noGrp="1"/>
          </p:cNvSpPr>
          <p:nvPr>
            <p:ph type="dt" sz="quarter" idx="1"/>
          </p:nvPr>
        </p:nvSpPr>
        <p:spPr>
          <a:xfrm>
            <a:off x="4143737" y="0"/>
            <a:ext cx="3169810" cy="479733"/>
          </a:xfrm>
          <a:prstGeom prst="rect">
            <a:avLst/>
          </a:prstGeom>
        </p:spPr>
        <p:txBody>
          <a:bodyPr vert="horz" lIns="94697" tIns="47349" rIns="94697" bIns="47349" rtlCol="0"/>
          <a:lstStyle>
            <a:lvl1pPr algn="r">
              <a:defRPr sz="1300"/>
            </a:lvl1pPr>
          </a:lstStyle>
          <a:p>
            <a:fld id="{6A5F8D92-769D-445E-8A7D-FBFA119334CD}" type="datetimeFigureOut">
              <a:rPr lang="en-CA" smtClean="0"/>
              <a:t>2017-03-06</a:t>
            </a:fld>
            <a:endParaRPr lang="en-CA"/>
          </a:p>
        </p:txBody>
      </p:sp>
      <p:sp>
        <p:nvSpPr>
          <p:cNvPr id="4" name="Footer Placeholder 3"/>
          <p:cNvSpPr>
            <a:spLocks noGrp="1"/>
          </p:cNvSpPr>
          <p:nvPr>
            <p:ph type="ftr" sz="quarter" idx="2"/>
          </p:nvPr>
        </p:nvSpPr>
        <p:spPr>
          <a:xfrm>
            <a:off x="0" y="9119830"/>
            <a:ext cx="3169810" cy="479733"/>
          </a:xfrm>
          <a:prstGeom prst="rect">
            <a:avLst/>
          </a:prstGeom>
        </p:spPr>
        <p:txBody>
          <a:bodyPr vert="horz" lIns="94697" tIns="47349" rIns="94697" bIns="47349" rtlCol="0" anchor="b"/>
          <a:lstStyle>
            <a:lvl1pPr algn="l">
              <a:defRPr sz="1300"/>
            </a:lvl1pPr>
          </a:lstStyle>
          <a:p>
            <a:endParaRPr lang="en-CA"/>
          </a:p>
        </p:txBody>
      </p:sp>
      <p:sp>
        <p:nvSpPr>
          <p:cNvPr id="5" name="Slide Number Placeholder 4"/>
          <p:cNvSpPr>
            <a:spLocks noGrp="1"/>
          </p:cNvSpPr>
          <p:nvPr>
            <p:ph type="sldNum" sz="quarter" idx="3"/>
          </p:nvPr>
        </p:nvSpPr>
        <p:spPr>
          <a:xfrm>
            <a:off x="4143737" y="9119830"/>
            <a:ext cx="3169810" cy="479733"/>
          </a:xfrm>
          <a:prstGeom prst="rect">
            <a:avLst/>
          </a:prstGeom>
        </p:spPr>
        <p:txBody>
          <a:bodyPr vert="horz" lIns="94697" tIns="47349" rIns="94697" bIns="47349" rtlCol="0" anchor="b"/>
          <a:lstStyle>
            <a:lvl1pPr algn="r">
              <a:defRPr sz="1300"/>
            </a:lvl1pPr>
          </a:lstStyle>
          <a:p>
            <a:fld id="{2D6B48CC-66F7-4F4C-BEDD-8E0C951C801F}" type="slidenum">
              <a:rPr lang="en-CA" smtClean="0"/>
              <a:t>‹#›</a:t>
            </a:fld>
            <a:endParaRPr lang="en-CA"/>
          </a:p>
        </p:txBody>
      </p:sp>
    </p:spTree>
    <p:extLst>
      <p:ext uri="{BB962C8B-B14F-4D97-AF65-F5344CB8AC3E}">
        <p14:creationId xmlns:p14="http://schemas.microsoft.com/office/powerpoint/2010/main" val="962534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9" tIns="48324" rIns="96649" bIns="48324" rtlCol="0"/>
          <a:lstStyle>
            <a:lvl1pPr algn="l">
              <a:defRPr sz="1300"/>
            </a:lvl1pPr>
          </a:lstStyle>
          <a:p>
            <a:endParaRPr lang="en-US" dirty="0"/>
          </a:p>
        </p:txBody>
      </p:sp>
      <p:sp>
        <p:nvSpPr>
          <p:cNvPr id="3" name="Date Placeholder 2"/>
          <p:cNvSpPr>
            <a:spLocks noGrp="1"/>
          </p:cNvSpPr>
          <p:nvPr>
            <p:ph type="dt" idx="1"/>
          </p:nvPr>
        </p:nvSpPr>
        <p:spPr>
          <a:xfrm>
            <a:off x="4143588" y="0"/>
            <a:ext cx="3169920" cy="480060"/>
          </a:xfrm>
          <a:prstGeom prst="rect">
            <a:avLst/>
          </a:prstGeom>
        </p:spPr>
        <p:txBody>
          <a:bodyPr vert="horz" lIns="96649" tIns="48324" rIns="96649" bIns="48324" rtlCol="0"/>
          <a:lstStyle>
            <a:lvl1pPr algn="r">
              <a:defRPr sz="1300"/>
            </a:lvl1pPr>
          </a:lstStyle>
          <a:p>
            <a:fld id="{576A636E-637B-46FB-9630-B39162DCA743}" type="datetimeFigureOut">
              <a:rPr lang="en-US" smtClean="0"/>
              <a:pPr/>
              <a:t>3/6/2017</a:t>
            </a:fld>
            <a:endParaRPr lang="en-US" dirty="0"/>
          </a:p>
        </p:txBody>
      </p:sp>
      <p:sp>
        <p:nvSpPr>
          <p:cNvPr id="4" name="Slide Image Placeholder 3"/>
          <p:cNvSpPr>
            <a:spLocks noGrp="1" noRot="1" noChangeAspect="1"/>
          </p:cNvSpPr>
          <p:nvPr>
            <p:ph type="sldImg" idx="2"/>
          </p:nvPr>
        </p:nvSpPr>
        <p:spPr>
          <a:xfrm>
            <a:off x="457200" y="719138"/>
            <a:ext cx="6400800" cy="3602037"/>
          </a:xfrm>
          <a:prstGeom prst="rect">
            <a:avLst/>
          </a:prstGeom>
          <a:noFill/>
          <a:ln w="12700">
            <a:solidFill>
              <a:prstClr val="black"/>
            </a:solidFill>
          </a:ln>
        </p:spPr>
        <p:txBody>
          <a:bodyPr vert="horz" lIns="96649" tIns="48324" rIns="96649" bIns="48324" rtlCol="0" anchor="ctr"/>
          <a:lstStyle/>
          <a:p>
            <a:endParaRPr lang="en-US" dirty="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49" tIns="48324" rIns="96649" bIns="4832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49" tIns="48324" rIns="96649" bIns="483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6649" tIns="48324" rIns="96649" bIns="48324" rtlCol="0" anchor="b"/>
          <a:lstStyle>
            <a:lvl1pPr algn="r">
              <a:defRPr sz="1300"/>
            </a:lvl1pPr>
          </a:lstStyle>
          <a:p>
            <a:fld id="{0BB30213-3389-4756-ADED-F048FFEFDAC9}" type="slidenum">
              <a:rPr lang="en-US" smtClean="0"/>
              <a:pPr/>
              <a:t>‹#›</a:t>
            </a:fld>
            <a:endParaRPr lang="en-US" dirty="0"/>
          </a:p>
        </p:txBody>
      </p:sp>
    </p:spTree>
    <p:extLst>
      <p:ext uri="{BB962C8B-B14F-4D97-AF65-F5344CB8AC3E}">
        <p14:creationId xmlns:p14="http://schemas.microsoft.com/office/powerpoint/2010/main" val="3825271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2037"/>
          </a:xfrm>
        </p:spPr>
      </p:sp>
      <p:sp>
        <p:nvSpPr>
          <p:cNvPr id="3" name="Notes Placeholder 2"/>
          <p:cNvSpPr>
            <a:spLocks noGrp="1"/>
          </p:cNvSpPr>
          <p:nvPr>
            <p:ph type="body" idx="1"/>
          </p:nvPr>
        </p:nvSpPr>
        <p:spPr/>
        <p:txBody>
          <a:bodyPr/>
          <a:lstStyle/>
          <a:p>
            <a:endParaRPr lang="is-IS" baseline="0" dirty="0" smtClean="0"/>
          </a:p>
        </p:txBody>
      </p:sp>
      <p:sp>
        <p:nvSpPr>
          <p:cNvPr id="4" name="Slide Number Placeholder 3"/>
          <p:cNvSpPr>
            <a:spLocks noGrp="1"/>
          </p:cNvSpPr>
          <p:nvPr>
            <p:ph type="sldNum" sz="quarter" idx="10"/>
          </p:nvPr>
        </p:nvSpPr>
        <p:spPr/>
        <p:txBody>
          <a:bodyPr/>
          <a:lstStyle/>
          <a:p>
            <a:fld id="{21D15983-A45F-4BAB-B9D2-9002C95F3F6C}" type="slidenum">
              <a:rPr lang="en-US" smtClean="0"/>
              <a:pPr/>
              <a:t>1</a:t>
            </a:fld>
            <a:endParaRPr lang="en-US"/>
          </a:p>
        </p:txBody>
      </p:sp>
    </p:spTree>
    <p:extLst>
      <p:ext uri="{BB962C8B-B14F-4D97-AF65-F5344CB8AC3E}">
        <p14:creationId xmlns:p14="http://schemas.microsoft.com/office/powerpoint/2010/main" val="2609346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220663"/>
            <a:ext cx="6183313" cy="3479800"/>
          </a:xfrm>
        </p:spPr>
      </p:sp>
      <p:sp>
        <p:nvSpPr>
          <p:cNvPr id="3" name="Notes Placeholder 2"/>
          <p:cNvSpPr>
            <a:spLocks noGrp="1"/>
          </p:cNvSpPr>
          <p:nvPr>
            <p:ph type="body" idx="1"/>
          </p:nvPr>
        </p:nvSpPr>
        <p:spPr>
          <a:xfrm>
            <a:off x="700088" y="3879056"/>
            <a:ext cx="5595937" cy="4706144"/>
          </a:xfrm>
        </p:spPr>
        <p:txBody>
          <a:bodyPr/>
          <a:lstStyle/>
          <a:p>
            <a:endParaRPr lang="en-CA" sz="2000" dirty="0"/>
          </a:p>
        </p:txBody>
      </p:sp>
      <p:sp>
        <p:nvSpPr>
          <p:cNvPr id="4" name="Slide Number Placeholder 3"/>
          <p:cNvSpPr>
            <a:spLocks noGrp="1"/>
          </p:cNvSpPr>
          <p:nvPr>
            <p:ph type="sldNum" sz="quarter" idx="10"/>
          </p:nvPr>
        </p:nvSpPr>
        <p:spPr/>
        <p:txBody>
          <a:bodyPr/>
          <a:lstStyle/>
          <a:p>
            <a:fld id="{0BB30213-3389-4756-ADED-F048FFEFDAC9}"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145880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2037"/>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243C025-3C03-490F-AAD2-1B5F1E4FAF7B}" type="slidenum">
              <a:rPr lang="en-US" smtClean="0"/>
              <a:pPr/>
              <a:t>21</a:t>
            </a:fld>
            <a:endParaRPr lang="en-US" dirty="0"/>
          </a:p>
        </p:txBody>
      </p:sp>
    </p:spTree>
    <p:extLst>
      <p:ext uri="{BB962C8B-B14F-4D97-AF65-F5344CB8AC3E}">
        <p14:creationId xmlns:p14="http://schemas.microsoft.com/office/powerpoint/2010/main" val="512086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20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43C025-3C03-490F-AAD2-1B5F1E4FAF7B}" type="slidenum">
              <a:rPr lang="en-US" smtClean="0"/>
              <a:pPr/>
              <a:t>22</a:t>
            </a:fld>
            <a:endParaRPr lang="en-US"/>
          </a:p>
        </p:txBody>
      </p:sp>
    </p:spTree>
    <p:extLst>
      <p:ext uri="{BB962C8B-B14F-4D97-AF65-F5344CB8AC3E}">
        <p14:creationId xmlns:p14="http://schemas.microsoft.com/office/powerpoint/2010/main" val="4223942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1375" y="142875"/>
            <a:ext cx="8875713" cy="4992688"/>
          </a:xfrm>
        </p:spPr>
      </p:sp>
      <p:sp>
        <p:nvSpPr>
          <p:cNvPr id="3" name="Notes Placeholder 2"/>
          <p:cNvSpPr>
            <a:spLocks noGrp="1"/>
          </p:cNvSpPr>
          <p:nvPr>
            <p:ph type="body" idx="1"/>
          </p:nvPr>
        </p:nvSpPr>
        <p:spPr>
          <a:xfrm>
            <a:off x="731520" y="5323562"/>
            <a:ext cx="5852160" cy="3557549"/>
          </a:xfrm>
        </p:spPr>
        <p:txBody>
          <a:bodyPr/>
          <a:lstStyle/>
          <a:p>
            <a:endParaRPr lang="en-CA" dirty="0"/>
          </a:p>
        </p:txBody>
      </p:sp>
      <p:sp>
        <p:nvSpPr>
          <p:cNvPr id="4" name="Slide Number Placeholder 3"/>
          <p:cNvSpPr>
            <a:spLocks noGrp="1"/>
          </p:cNvSpPr>
          <p:nvPr>
            <p:ph type="sldNum" sz="quarter" idx="10"/>
          </p:nvPr>
        </p:nvSpPr>
        <p:spPr/>
        <p:txBody>
          <a:bodyPr/>
          <a:lstStyle/>
          <a:p>
            <a:fld id="{0BB30213-3389-4756-ADED-F048FFEFDAC9}" type="slidenum">
              <a:rPr lang="en-US" smtClean="0"/>
              <a:pPr/>
              <a:t>26</a:t>
            </a:fld>
            <a:endParaRPr lang="en-US" dirty="0"/>
          </a:p>
        </p:txBody>
      </p:sp>
    </p:spTree>
    <p:extLst>
      <p:ext uri="{BB962C8B-B14F-4D97-AF65-F5344CB8AC3E}">
        <p14:creationId xmlns:p14="http://schemas.microsoft.com/office/powerpoint/2010/main" val="540843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20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43C025-3C03-490F-AAD2-1B5F1E4FAF7B}" type="slidenum">
              <a:rPr lang="en-US" smtClean="0"/>
              <a:pPr/>
              <a:t>30</a:t>
            </a:fld>
            <a:endParaRPr lang="en-US"/>
          </a:p>
        </p:txBody>
      </p:sp>
    </p:spTree>
    <p:extLst>
      <p:ext uri="{BB962C8B-B14F-4D97-AF65-F5344CB8AC3E}">
        <p14:creationId xmlns:p14="http://schemas.microsoft.com/office/powerpoint/2010/main" val="2499675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203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B30213-3389-4756-ADED-F048FFEFDAC9}" type="slidenum">
              <a:rPr lang="en-US" smtClean="0"/>
              <a:pPr/>
              <a:t>31</a:t>
            </a:fld>
            <a:endParaRPr lang="en-US" dirty="0"/>
          </a:p>
        </p:txBody>
      </p:sp>
    </p:spTree>
    <p:extLst>
      <p:ext uri="{BB962C8B-B14F-4D97-AF65-F5344CB8AC3E}">
        <p14:creationId xmlns:p14="http://schemas.microsoft.com/office/powerpoint/2010/main" val="3372646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838325" y="385763"/>
            <a:ext cx="3200400" cy="1801812"/>
          </a:xfrm>
          <a:ln/>
        </p:spPr>
      </p:sp>
      <p:sp>
        <p:nvSpPr>
          <p:cNvPr id="77827" name="Rectangle 3"/>
          <p:cNvSpPr>
            <a:spLocks noGrp="1" noChangeArrowheads="1"/>
          </p:cNvSpPr>
          <p:nvPr>
            <p:ph type="body" idx="1"/>
          </p:nvPr>
        </p:nvSpPr>
        <p:spPr>
          <a:xfrm>
            <a:off x="732022" y="2436837"/>
            <a:ext cx="5851162" cy="644349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14" tIns="48307" rIns="96614" bIns="48307"/>
          <a:lstStyle/>
          <a:p>
            <a:pPr defTabSz="949801"/>
            <a:endParaRPr lang="en-US" sz="2400">
              <a:ea typeface="ＭＳ Ｐゴシック" pitchFamily="34" charset="-128"/>
            </a:endParaRPr>
          </a:p>
        </p:txBody>
      </p:sp>
    </p:spTree>
    <p:extLst>
      <p:ext uri="{BB962C8B-B14F-4D97-AF65-F5344CB8AC3E}">
        <p14:creationId xmlns:p14="http://schemas.microsoft.com/office/powerpoint/2010/main" val="3794080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2037"/>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BB30213-3389-4756-ADED-F048FFEFDAC9}" type="slidenum">
              <a:rPr lang="en-US" smtClean="0"/>
              <a:pPr/>
              <a:t>34</a:t>
            </a:fld>
            <a:endParaRPr lang="en-US" dirty="0"/>
          </a:p>
        </p:txBody>
      </p:sp>
    </p:spTree>
    <p:extLst>
      <p:ext uri="{BB962C8B-B14F-4D97-AF65-F5344CB8AC3E}">
        <p14:creationId xmlns:p14="http://schemas.microsoft.com/office/powerpoint/2010/main" val="3475819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20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B30213-3389-4756-ADED-F048FFEFDAC9}" type="slidenum">
              <a:rPr lang="en-US" smtClean="0"/>
              <a:pPr/>
              <a:t>36</a:t>
            </a:fld>
            <a:endParaRPr lang="en-US" dirty="0"/>
          </a:p>
        </p:txBody>
      </p:sp>
    </p:spTree>
    <p:extLst>
      <p:ext uri="{BB962C8B-B14F-4D97-AF65-F5344CB8AC3E}">
        <p14:creationId xmlns:p14="http://schemas.microsoft.com/office/powerpoint/2010/main" val="3812877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203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B30213-3389-4756-ADED-F048FFEFDAC9}"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4064014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1613" y="11113"/>
            <a:ext cx="4248150" cy="2390775"/>
          </a:xfrm>
        </p:spPr>
      </p:sp>
      <p:sp>
        <p:nvSpPr>
          <p:cNvPr id="3" name="Notes Placeholder 2"/>
          <p:cNvSpPr>
            <a:spLocks noGrp="1"/>
          </p:cNvSpPr>
          <p:nvPr>
            <p:ph type="body" idx="1"/>
          </p:nvPr>
        </p:nvSpPr>
        <p:spPr>
          <a:xfrm>
            <a:off x="231556" y="2672473"/>
            <a:ext cx="6931762" cy="6207856"/>
          </a:xfrm>
        </p:spPr>
        <p:txBody>
          <a:bodyPr/>
          <a:lstStyle/>
          <a:p>
            <a:r>
              <a:rPr lang="en-US" sz="1700" dirty="0"/>
              <a:t>So What is in Store for 2016? </a:t>
            </a:r>
          </a:p>
          <a:p>
            <a:endParaRPr lang="en-US" sz="1700" dirty="0"/>
          </a:p>
          <a:p>
            <a:r>
              <a:rPr lang="en-US" sz="1700" dirty="0"/>
              <a:t>Well, it’s a bit of a 1 step forward, two steps back scenario.  </a:t>
            </a:r>
          </a:p>
          <a:p>
            <a:endParaRPr lang="en-US" sz="1700" dirty="0"/>
          </a:p>
          <a:p>
            <a:r>
              <a:rPr lang="en-US" sz="1700" dirty="0"/>
              <a:t>We do see dollars continuing to grow, but primarily due to rising prices with consumption remaining flat. The impact of the low Canadian dollar will continue to put more pressure on pricing in 2016. </a:t>
            </a:r>
          </a:p>
          <a:p>
            <a:endParaRPr lang="en-US" sz="1700" dirty="0"/>
          </a:p>
          <a:p>
            <a:r>
              <a:rPr lang="en-US" sz="1700" dirty="0"/>
              <a:t>In addition to rising prices, the Canadian consumer remains uncertain about the economy, jobs and spending power – especially in the Prairie Provinces which has seen a dramatic shift in the past year due to the declining oil industry. </a:t>
            </a:r>
          </a:p>
          <a:p>
            <a:r>
              <a:rPr lang="en-US" sz="1700" dirty="0"/>
              <a:t>The need for value will continue to define retail growth – whether it’s shopping discount retailers, e-commerce or buying in bulk, certain retail formats will continue to benefit from this shifting mindset in 2016.</a:t>
            </a:r>
          </a:p>
          <a:p>
            <a:endParaRPr lang="en-US" sz="1700" dirty="0"/>
          </a:p>
          <a:p>
            <a:r>
              <a:rPr lang="en-US" sz="1700" dirty="0"/>
              <a:t>So lets dig into the some of the details defining these trends</a:t>
            </a:r>
          </a:p>
          <a:p>
            <a:endParaRPr lang="en-US" sz="1700" dirty="0"/>
          </a:p>
          <a:p>
            <a:r>
              <a:rPr lang="en-US" sz="1700" dirty="0"/>
              <a:t>Let’s start with the consumer</a:t>
            </a:r>
          </a:p>
          <a:p>
            <a:endParaRPr lang="en-US" sz="1700" dirty="0"/>
          </a:p>
          <a:p>
            <a:endParaRPr lang="en-CA" sz="1700" dirty="0"/>
          </a:p>
        </p:txBody>
      </p:sp>
      <p:sp>
        <p:nvSpPr>
          <p:cNvPr id="4" name="Slide Number Placeholder 3"/>
          <p:cNvSpPr>
            <a:spLocks noGrp="1"/>
          </p:cNvSpPr>
          <p:nvPr>
            <p:ph type="sldNum" sz="quarter" idx="10"/>
          </p:nvPr>
        </p:nvSpPr>
        <p:spPr/>
        <p:txBody>
          <a:bodyPr/>
          <a:lstStyle/>
          <a:p>
            <a:pPr>
              <a:defRPr/>
            </a:pPr>
            <a:fld id="{92FB7596-63D7-48F9-A065-EB051B534A40}" type="slidenum">
              <a:rPr lang="en-US" smtClean="0"/>
              <a:pPr>
                <a:defRPr/>
              </a:pPr>
              <a:t>2</a:t>
            </a:fld>
            <a:endParaRPr lang="en-US" dirty="0"/>
          </a:p>
        </p:txBody>
      </p:sp>
    </p:spTree>
    <p:extLst>
      <p:ext uri="{BB962C8B-B14F-4D97-AF65-F5344CB8AC3E}">
        <p14:creationId xmlns:p14="http://schemas.microsoft.com/office/powerpoint/2010/main" val="22928209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20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43C025-3C03-490F-AAD2-1B5F1E4FAF7B}" type="slidenum">
              <a:rPr lang="en-US" smtClean="0"/>
              <a:pPr/>
              <a:t>38</a:t>
            </a:fld>
            <a:endParaRPr lang="en-US"/>
          </a:p>
        </p:txBody>
      </p:sp>
    </p:spTree>
    <p:extLst>
      <p:ext uri="{BB962C8B-B14F-4D97-AF65-F5344CB8AC3E}">
        <p14:creationId xmlns:p14="http://schemas.microsoft.com/office/powerpoint/2010/main" val="35747795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20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B30213-3389-4756-ADED-F048FFEFDAC9}" type="slidenum">
              <a:rPr lang="en-US" smtClean="0"/>
              <a:pPr/>
              <a:t>39</a:t>
            </a:fld>
            <a:endParaRPr lang="en-US" dirty="0"/>
          </a:p>
        </p:txBody>
      </p:sp>
    </p:spTree>
    <p:extLst>
      <p:ext uri="{BB962C8B-B14F-4D97-AF65-F5344CB8AC3E}">
        <p14:creationId xmlns:p14="http://schemas.microsoft.com/office/powerpoint/2010/main" val="12906191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 y="14288"/>
            <a:ext cx="7216775" cy="4060825"/>
          </a:xfrm>
        </p:spPr>
      </p:sp>
      <p:sp>
        <p:nvSpPr>
          <p:cNvPr id="3" name="Notes Placeholder 2"/>
          <p:cNvSpPr>
            <a:spLocks noGrp="1"/>
          </p:cNvSpPr>
          <p:nvPr>
            <p:ph type="body" idx="1"/>
          </p:nvPr>
        </p:nvSpPr>
        <p:spPr>
          <a:xfrm>
            <a:off x="253936" y="4260056"/>
            <a:ext cx="6178201" cy="4176712"/>
          </a:xfrm>
        </p:spPr>
        <p:txBody>
          <a:bodyPr/>
          <a:lstStyle/>
          <a:p>
            <a:endParaRPr lang="en-CA" sz="2000" dirty="0"/>
          </a:p>
        </p:txBody>
      </p:sp>
      <p:sp>
        <p:nvSpPr>
          <p:cNvPr id="4" name="Slide Number Placeholder 3"/>
          <p:cNvSpPr>
            <a:spLocks noGrp="1"/>
          </p:cNvSpPr>
          <p:nvPr>
            <p:ph type="sldNum" sz="quarter" idx="10"/>
          </p:nvPr>
        </p:nvSpPr>
        <p:spPr/>
        <p:txBody>
          <a:bodyPr/>
          <a:lstStyle/>
          <a:p>
            <a:fld id="{D594852E-E373-468B-83DB-E432D34B02CD}" type="slidenum">
              <a:rPr lang="en-CA" smtClean="0">
                <a:solidFill>
                  <a:prstClr val="black"/>
                </a:solidFill>
              </a:rPr>
              <a:pPr/>
              <a:t>40</a:t>
            </a:fld>
            <a:endParaRPr lang="en-CA">
              <a:solidFill>
                <a:prstClr val="black"/>
              </a:solidFill>
            </a:endParaRPr>
          </a:p>
        </p:txBody>
      </p:sp>
    </p:spTree>
    <p:extLst>
      <p:ext uri="{BB962C8B-B14F-4D97-AF65-F5344CB8AC3E}">
        <p14:creationId xmlns:p14="http://schemas.microsoft.com/office/powerpoint/2010/main" val="16731699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 y="14288"/>
            <a:ext cx="7216775" cy="4060825"/>
          </a:xfrm>
        </p:spPr>
      </p:sp>
      <p:sp>
        <p:nvSpPr>
          <p:cNvPr id="3" name="Notes Placeholder 2"/>
          <p:cNvSpPr>
            <a:spLocks noGrp="1"/>
          </p:cNvSpPr>
          <p:nvPr>
            <p:ph type="body" idx="1"/>
          </p:nvPr>
        </p:nvSpPr>
        <p:spPr>
          <a:xfrm>
            <a:off x="253936" y="4260056"/>
            <a:ext cx="6178201" cy="4176712"/>
          </a:xfrm>
        </p:spPr>
        <p:txBody>
          <a:bodyPr/>
          <a:lstStyle/>
          <a:p>
            <a:endParaRPr lang="en-CA" sz="2000" dirty="0"/>
          </a:p>
        </p:txBody>
      </p:sp>
      <p:sp>
        <p:nvSpPr>
          <p:cNvPr id="4" name="Slide Number Placeholder 3"/>
          <p:cNvSpPr>
            <a:spLocks noGrp="1"/>
          </p:cNvSpPr>
          <p:nvPr>
            <p:ph type="sldNum" sz="quarter" idx="10"/>
          </p:nvPr>
        </p:nvSpPr>
        <p:spPr/>
        <p:txBody>
          <a:bodyPr/>
          <a:lstStyle/>
          <a:p>
            <a:fld id="{D594852E-E373-468B-83DB-E432D34B02CD}" type="slidenum">
              <a:rPr lang="en-CA" smtClean="0">
                <a:solidFill>
                  <a:prstClr val="black"/>
                </a:solidFill>
              </a:rPr>
              <a:pPr/>
              <a:t>41</a:t>
            </a:fld>
            <a:endParaRPr lang="en-CA">
              <a:solidFill>
                <a:prstClr val="black"/>
              </a:solidFill>
            </a:endParaRPr>
          </a:p>
        </p:txBody>
      </p:sp>
    </p:spTree>
    <p:extLst>
      <p:ext uri="{BB962C8B-B14F-4D97-AF65-F5344CB8AC3E}">
        <p14:creationId xmlns:p14="http://schemas.microsoft.com/office/powerpoint/2010/main" val="2152460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234950"/>
            <a:ext cx="5994400" cy="3371850"/>
          </a:xfrm>
        </p:spPr>
      </p:sp>
      <p:sp>
        <p:nvSpPr>
          <p:cNvPr id="4" name="Slide Number Placeholder 3"/>
          <p:cNvSpPr>
            <a:spLocks noGrp="1"/>
          </p:cNvSpPr>
          <p:nvPr>
            <p:ph type="sldNum" sz="quarter" idx="10"/>
          </p:nvPr>
        </p:nvSpPr>
        <p:spPr/>
        <p:txBody>
          <a:bodyPr/>
          <a:lstStyle/>
          <a:p>
            <a:fld id="{0BB30213-3389-4756-ADED-F048FFEFDAC9}" type="slidenum">
              <a:rPr lang="en-US" smtClean="0">
                <a:solidFill>
                  <a:prstClr val="black"/>
                </a:solidFill>
              </a:rPr>
              <a:pPr/>
              <a:t>3</a:t>
            </a:fld>
            <a:endParaRPr lang="en-US" dirty="0">
              <a:solidFill>
                <a:prstClr val="black"/>
              </a:solidFill>
            </a:endParaRPr>
          </a:p>
        </p:txBody>
      </p:sp>
      <p:sp>
        <p:nvSpPr>
          <p:cNvPr id="5" name="Notes Placeholder 2"/>
          <p:cNvSpPr>
            <a:spLocks noGrp="1"/>
          </p:cNvSpPr>
          <p:nvPr>
            <p:ph type="body" idx="3"/>
          </p:nvPr>
        </p:nvSpPr>
        <p:spPr>
          <a:xfrm>
            <a:off x="369760" y="4031456"/>
            <a:ext cx="6248400" cy="4343400"/>
          </a:xfrm>
        </p:spPr>
        <p:txBody>
          <a:bodyPr/>
          <a:lstStyle/>
          <a:p>
            <a:endParaRPr lang="en-US" sz="1800" dirty="0"/>
          </a:p>
        </p:txBody>
      </p:sp>
    </p:spTree>
    <p:extLst>
      <p:ext uri="{BB962C8B-B14F-4D97-AF65-F5344CB8AC3E}">
        <p14:creationId xmlns:p14="http://schemas.microsoft.com/office/powerpoint/2010/main" val="2198444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234950"/>
            <a:ext cx="5994400" cy="3371850"/>
          </a:xfrm>
        </p:spPr>
      </p:sp>
      <p:sp>
        <p:nvSpPr>
          <p:cNvPr id="4" name="Slide Number Placeholder 3"/>
          <p:cNvSpPr>
            <a:spLocks noGrp="1"/>
          </p:cNvSpPr>
          <p:nvPr>
            <p:ph type="sldNum" sz="quarter" idx="10"/>
          </p:nvPr>
        </p:nvSpPr>
        <p:spPr/>
        <p:txBody>
          <a:bodyPr/>
          <a:lstStyle/>
          <a:p>
            <a:fld id="{0BB30213-3389-4756-ADED-F048FFEFDAC9}" type="slidenum">
              <a:rPr lang="en-US" smtClean="0">
                <a:solidFill>
                  <a:prstClr val="black"/>
                </a:solidFill>
              </a:rPr>
              <a:pPr/>
              <a:t>4</a:t>
            </a:fld>
            <a:endParaRPr lang="en-US" dirty="0">
              <a:solidFill>
                <a:prstClr val="black"/>
              </a:solidFill>
            </a:endParaRPr>
          </a:p>
        </p:txBody>
      </p:sp>
      <p:sp>
        <p:nvSpPr>
          <p:cNvPr id="5" name="Notes Placeholder 2"/>
          <p:cNvSpPr>
            <a:spLocks noGrp="1"/>
          </p:cNvSpPr>
          <p:nvPr>
            <p:ph type="body" idx="3"/>
          </p:nvPr>
        </p:nvSpPr>
        <p:spPr>
          <a:xfrm>
            <a:off x="369760" y="4031456"/>
            <a:ext cx="6248400" cy="4343400"/>
          </a:xfrm>
        </p:spPr>
        <p:txBody>
          <a:bodyPr/>
          <a:lstStyle/>
          <a:p>
            <a:endParaRPr lang="en-US" sz="1800" dirty="0"/>
          </a:p>
        </p:txBody>
      </p:sp>
    </p:spTree>
    <p:extLst>
      <p:ext uri="{BB962C8B-B14F-4D97-AF65-F5344CB8AC3E}">
        <p14:creationId xmlns:p14="http://schemas.microsoft.com/office/powerpoint/2010/main" val="1450863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20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B30213-3389-4756-ADED-F048FFEFDAC9}" type="slidenum">
              <a:rPr lang="en-US" smtClean="0"/>
              <a:pPr/>
              <a:t>8</a:t>
            </a:fld>
            <a:endParaRPr lang="en-US" dirty="0"/>
          </a:p>
        </p:txBody>
      </p:sp>
    </p:spTree>
    <p:extLst>
      <p:ext uri="{BB962C8B-B14F-4D97-AF65-F5344CB8AC3E}">
        <p14:creationId xmlns:p14="http://schemas.microsoft.com/office/powerpoint/2010/main" val="1270552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2037"/>
          </a:xfrm>
        </p:spPr>
      </p:sp>
      <p:sp>
        <p:nvSpPr>
          <p:cNvPr id="4" name="Slide Number Placeholder 3"/>
          <p:cNvSpPr>
            <a:spLocks noGrp="1"/>
          </p:cNvSpPr>
          <p:nvPr>
            <p:ph type="sldNum" sz="quarter" idx="10"/>
          </p:nvPr>
        </p:nvSpPr>
        <p:spPr/>
        <p:txBody>
          <a:bodyPr/>
          <a:lstStyle/>
          <a:p>
            <a:fld id="{0BB30213-3389-4756-ADED-F048FFEFDAC9}" type="slidenum">
              <a:rPr lang="en-US" smtClean="0"/>
              <a:pPr/>
              <a:t>9</a:t>
            </a:fld>
            <a:endParaRPr lang="en-US" dirty="0"/>
          </a:p>
        </p:txBody>
      </p:sp>
      <p:sp>
        <p:nvSpPr>
          <p:cNvPr id="5" name="Notes Placeholder 2"/>
          <p:cNvSpPr>
            <a:spLocks noGrp="1"/>
          </p:cNvSpPr>
          <p:nvPr>
            <p:ph type="body" idx="1"/>
          </p:nvPr>
        </p:nvSpPr>
        <p:spPr/>
        <p:txBody>
          <a:bodyPr>
            <a:normAutofit/>
          </a:bodyPr>
          <a:lstStyle/>
          <a:p>
            <a:r>
              <a:rPr lang="en-US" sz="1700" dirty="0"/>
              <a:t>But finding growth is difficult in this challenging and fast paced environment.</a:t>
            </a:r>
          </a:p>
          <a:p>
            <a:endParaRPr lang="en-US" sz="1700" dirty="0"/>
          </a:p>
        </p:txBody>
      </p:sp>
    </p:spTree>
    <p:extLst>
      <p:ext uri="{BB962C8B-B14F-4D97-AF65-F5344CB8AC3E}">
        <p14:creationId xmlns:p14="http://schemas.microsoft.com/office/powerpoint/2010/main" val="2340002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20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43C025-3C03-490F-AAD2-1B5F1E4FAF7B}" type="slidenum">
              <a:rPr lang="en-US" smtClean="0"/>
              <a:pPr/>
              <a:t>10</a:t>
            </a:fld>
            <a:endParaRPr lang="en-US"/>
          </a:p>
        </p:txBody>
      </p:sp>
    </p:spTree>
    <p:extLst>
      <p:ext uri="{BB962C8B-B14F-4D97-AF65-F5344CB8AC3E}">
        <p14:creationId xmlns:p14="http://schemas.microsoft.com/office/powerpoint/2010/main" val="3553190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txBox="1">
            <a:spLocks noGrp="1" noChangeArrowheads="1"/>
          </p:cNvSpPr>
          <p:nvPr/>
        </p:nvSpPr>
        <p:spPr bwMode="auto">
          <a:xfrm>
            <a:off x="3962404" y="8816977"/>
            <a:ext cx="3032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49" tIns="46474" rIns="92949" bIns="46474" anchor="b"/>
          <a:lstStyle>
            <a:lvl1pPr defTabSz="922338" eaLnBrk="0" hangingPunct="0">
              <a:defRPr>
                <a:solidFill>
                  <a:schemeClr val="tx1"/>
                </a:solidFill>
                <a:latin typeface="Arial" charset="0"/>
                <a:ea typeface="ＭＳ Ｐゴシック" pitchFamily="-108" charset="-128"/>
              </a:defRPr>
            </a:lvl1pPr>
            <a:lvl2pPr marL="742950" indent="-285750" defTabSz="922338" eaLnBrk="0" hangingPunct="0">
              <a:defRPr>
                <a:solidFill>
                  <a:schemeClr val="tx1"/>
                </a:solidFill>
                <a:latin typeface="Arial" charset="0"/>
                <a:ea typeface="ＭＳ Ｐゴシック" pitchFamily="-108" charset="-128"/>
              </a:defRPr>
            </a:lvl2pPr>
            <a:lvl3pPr marL="1143000" indent="-228600" defTabSz="922338" eaLnBrk="0" hangingPunct="0">
              <a:defRPr>
                <a:solidFill>
                  <a:schemeClr val="tx1"/>
                </a:solidFill>
                <a:latin typeface="Arial" charset="0"/>
                <a:ea typeface="ＭＳ Ｐゴシック" pitchFamily="-108" charset="-128"/>
              </a:defRPr>
            </a:lvl3pPr>
            <a:lvl4pPr marL="1600200" indent="-228600" defTabSz="922338" eaLnBrk="0" hangingPunct="0">
              <a:defRPr>
                <a:solidFill>
                  <a:schemeClr val="tx1"/>
                </a:solidFill>
                <a:latin typeface="Arial" charset="0"/>
                <a:ea typeface="ＭＳ Ｐゴシック" pitchFamily="-108" charset="-128"/>
              </a:defRPr>
            </a:lvl4pPr>
            <a:lvl5pPr marL="2057400" indent="-228600" defTabSz="922338" eaLnBrk="0" hangingPunct="0">
              <a:defRPr>
                <a:solidFill>
                  <a:schemeClr val="tx1"/>
                </a:solidFill>
                <a:latin typeface="Arial" charset="0"/>
                <a:ea typeface="ＭＳ Ｐゴシック" pitchFamily="-108" charset="-128"/>
              </a:defRPr>
            </a:lvl5pPr>
            <a:lvl6pPr marL="2514600" indent="-228600" defTabSz="922338"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defTabSz="922338"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defTabSz="922338"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defTabSz="922338" eaLnBrk="0" fontAlgn="base" hangingPunct="0">
              <a:spcBef>
                <a:spcPct val="0"/>
              </a:spcBef>
              <a:spcAft>
                <a:spcPct val="0"/>
              </a:spcAft>
              <a:defRPr>
                <a:solidFill>
                  <a:schemeClr val="tx1"/>
                </a:solidFill>
                <a:latin typeface="Arial" charset="0"/>
                <a:ea typeface="ＭＳ Ｐゴシック" pitchFamily="-108" charset="-128"/>
              </a:defRPr>
            </a:lvl9pPr>
          </a:lstStyle>
          <a:p>
            <a:pPr algn="r" eaLnBrk="1" fontAlgn="base" hangingPunct="1">
              <a:spcBef>
                <a:spcPct val="0"/>
              </a:spcBef>
              <a:spcAft>
                <a:spcPct val="0"/>
              </a:spcAft>
            </a:pPr>
            <a:fld id="{AB4C3531-3522-4C30-A322-8FCFCDC12BD2}" type="slidenum">
              <a:rPr lang="en-US" sz="1200">
                <a:solidFill>
                  <a:prstClr val="black"/>
                </a:solidFill>
              </a:rPr>
              <a:pPr algn="r" eaLnBrk="1" fontAlgn="base" hangingPunct="1">
                <a:spcBef>
                  <a:spcPct val="0"/>
                </a:spcBef>
                <a:spcAft>
                  <a:spcPct val="0"/>
                </a:spcAft>
              </a:pPr>
              <a:t>13</a:t>
            </a:fld>
            <a:endParaRPr lang="en-US" sz="1200" dirty="0">
              <a:solidFill>
                <a:prstClr val="black"/>
              </a:solidFill>
            </a:endParaRPr>
          </a:p>
        </p:txBody>
      </p:sp>
      <p:sp>
        <p:nvSpPr>
          <p:cNvPr id="95235" name="Rectangle 2"/>
          <p:cNvSpPr>
            <a:spLocks noGrp="1" noRot="1" noChangeAspect="1" noChangeArrowheads="1" noTextEdit="1"/>
          </p:cNvSpPr>
          <p:nvPr>
            <p:ph type="sldImg"/>
          </p:nvPr>
        </p:nvSpPr>
        <p:spPr>
          <a:xfrm>
            <a:off x="628650" y="298450"/>
            <a:ext cx="5281613" cy="2971800"/>
          </a:xfrm>
          <a:ln/>
        </p:spPr>
      </p:sp>
      <p:sp>
        <p:nvSpPr>
          <p:cNvPr id="5" name="Notes Placeholder 2"/>
          <p:cNvSpPr>
            <a:spLocks noGrp="1"/>
          </p:cNvSpPr>
          <p:nvPr>
            <p:ph type="body" idx="3"/>
          </p:nvPr>
        </p:nvSpPr>
        <p:spPr>
          <a:xfrm>
            <a:off x="221456" y="3498056"/>
            <a:ext cx="6526816" cy="5087144"/>
          </a:xfrm>
        </p:spPr>
        <p:txBody>
          <a:bodyPr/>
          <a:lstStyle/>
          <a:p>
            <a:endParaRPr lang="en-US" sz="1800" dirty="0"/>
          </a:p>
        </p:txBody>
      </p:sp>
    </p:spTree>
    <p:extLst>
      <p:ext uri="{BB962C8B-B14F-4D97-AF65-F5344CB8AC3E}">
        <p14:creationId xmlns:p14="http://schemas.microsoft.com/office/powerpoint/2010/main" val="4250629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9300" y="220663"/>
            <a:ext cx="3670300" cy="2065337"/>
          </a:xfrm>
        </p:spPr>
      </p:sp>
      <p:sp>
        <p:nvSpPr>
          <p:cNvPr id="4" name="Slide Number Placeholder 3"/>
          <p:cNvSpPr>
            <a:spLocks noGrp="1"/>
          </p:cNvSpPr>
          <p:nvPr>
            <p:ph type="sldNum" sz="quarter" idx="10"/>
          </p:nvPr>
        </p:nvSpPr>
        <p:spPr/>
        <p:txBody>
          <a:bodyPr/>
          <a:lstStyle/>
          <a:p>
            <a:pPr>
              <a:defRPr/>
            </a:pPr>
            <a:fld id="{92FB7596-63D7-48F9-A065-EB051B534A40}" type="slidenum">
              <a:rPr lang="en-US" smtClean="0">
                <a:solidFill>
                  <a:prstClr val="black"/>
                </a:solidFill>
              </a:rPr>
              <a:pPr>
                <a:defRPr/>
              </a:pPr>
              <a:t>14</a:t>
            </a:fld>
            <a:endParaRPr lang="en-US" dirty="0">
              <a:solidFill>
                <a:prstClr val="black"/>
              </a:solidFill>
            </a:endParaRPr>
          </a:p>
        </p:txBody>
      </p:sp>
      <p:sp>
        <p:nvSpPr>
          <p:cNvPr id="5" name="Notes Placeholder 2"/>
          <p:cNvSpPr>
            <a:spLocks noGrp="1"/>
          </p:cNvSpPr>
          <p:nvPr>
            <p:ph type="body" idx="3"/>
          </p:nvPr>
        </p:nvSpPr>
        <p:spPr>
          <a:xfrm>
            <a:off x="374620" y="2495020"/>
            <a:ext cx="6413871" cy="6278224"/>
          </a:xfrm>
        </p:spPr>
        <p:txBody>
          <a:bodyPr/>
          <a:lstStyle/>
          <a:p>
            <a:endParaRPr lang="en-US" sz="1800" dirty="0"/>
          </a:p>
        </p:txBody>
      </p:sp>
    </p:spTree>
    <p:extLst>
      <p:ext uri="{BB962C8B-B14F-4D97-AF65-F5344CB8AC3E}">
        <p14:creationId xmlns:p14="http://schemas.microsoft.com/office/powerpoint/2010/main" val="7867639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only 2">
    <p:spTree>
      <p:nvGrpSpPr>
        <p:cNvPr id="1" name=""/>
        <p:cNvGrpSpPr/>
        <p:nvPr/>
      </p:nvGrpSpPr>
      <p:grpSpPr>
        <a:xfrm>
          <a:off x="0" y="0"/>
          <a:ext cx="0" cy="0"/>
          <a:chOff x="0" y="0"/>
          <a:chExt cx="0" cy="0"/>
        </a:xfrm>
      </p:grpSpPr>
      <p:pic>
        <p:nvPicPr>
          <p:cNvPr id="7" name="Picture 6" descr="PPT-Chart-Template.png"/>
          <p:cNvPicPr>
            <a:picLocks noChangeAspect="1"/>
          </p:cNvPicPr>
          <p:nvPr/>
        </p:nvPicPr>
        <p:blipFill>
          <a:blip r:embed="rId2" cstate="screen"/>
          <a:stretch>
            <a:fillRect/>
          </a:stretch>
        </p:blipFill>
        <p:spPr>
          <a:xfrm>
            <a:off x="0" y="0"/>
            <a:ext cx="12192000" cy="6858000"/>
          </a:xfrm>
          <a:prstGeom prst="rect">
            <a:avLst/>
          </a:prstGeom>
        </p:spPr>
      </p:pic>
      <p:sp>
        <p:nvSpPr>
          <p:cNvPr id="10" name="Rectangle 9"/>
          <p:cNvSpPr/>
          <p:nvPr/>
        </p:nvSpPr>
        <p:spPr bwMode="gray">
          <a:xfrm rot="16200000">
            <a:off x="-1042814" y="5582967"/>
            <a:ext cx="2364750" cy="184666"/>
          </a:xfrm>
          <a:prstGeom prst="rect">
            <a:avLst/>
          </a:prstGeom>
        </p:spPr>
        <p:txBody>
          <a:bodyPr wrap="none">
            <a:spAutoFit/>
          </a:bodyPr>
          <a:lstStyle/>
          <a:p>
            <a:pPr defTabSz="914400">
              <a:spcBef>
                <a:spcPct val="50000"/>
              </a:spcBef>
            </a:pPr>
            <a:r>
              <a:rPr lang="en-US" sz="600" dirty="0" smtClean="0">
                <a:solidFill>
                  <a:srgbClr val="5F5F5F"/>
                </a:solidFill>
                <a:latin typeface="Calibri"/>
                <a:cs typeface="Calibri"/>
              </a:rPr>
              <a:t>Copyright ©2012 The Nielsen Company. Confidential and proprietary.</a:t>
            </a:r>
            <a:endParaRPr lang="en-US" sz="600" dirty="0">
              <a:solidFill>
                <a:srgbClr val="5F5F5F"/>
              </a:solidFill>
              <a:latin typeface="Calibri"/>
              <a:cs typeface="Calibri"/>
            </a:endParaRPr>
          </a:p>
        </p:txBody>
      </p:sp>
      <p:sp>
        <p:nvSpPr>
          <p:cNvPr id="9" name="Title 8"/>
          <p:cNvSpPr>
            <a:spLocks noGrp="1"/>
          </p:cNvSpPr>
          <p:nvPr>
            <p:ph type="title" hasCustomPrompt="1"/>
          </p:nvPr>
        </p:nvSpPr>
        <p:spPr>
          <a:xfrm>
            <a:off x="792480" y="676656"/>
            <a:ext cx="10888896" cy="571500"/>
          </a:xfrm>
        </p:spPr>
        <p:txBody>
          <a:bodyPr wrap="square">
            <a:noAutofit/>
          </a:bodyPr>
          <a:lstStyle>
            <a:lvl1pPr>
              <a:defRPr baseline="0">
                <a:solidFill>
                  <a:srgbClr val="009DD9"/>
                </a:solidFill>
              </a:defRPr>
            </a:lvl1pPr>
          </a:lstStyle>
          <a:p>
            <a:r>
              <a:rPr lang="en-US" dirty="0" smtClean="0"/>
              <a:t>CLICK TO EDIT MASTER TITLE STYLE</a:t>
            </a:r>
            <a:endParaRPr lang="en-US" dirty="0"/>
          </a:p>
        </p:txBody>
      </p:sp>
      <p:sp>
        <p:nvSpPr>
          <p:cNvPr id="5" name="Text Placeholder 2"/>
          <p:cNvSpPr>
            <a:spLocks noGrp="1"/>
          </p:cNvSpPr>
          <p:nvPr>
            <p:ph type="body" idx="15"/>
          </p:nvPr>
        </p:nvSpPr>
        <p:spPr>
          <a:xfrm>
            <a:off x="792481" y="6373368"/>
            <a:ext cx="10887287" cy="365760"/>
          </a:xfrm>
          <a:prstGeom prst="rect">
            <a:avLst/>
          </a:prstGeo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Text Box 17"/>
          <p:cNvSpPr txBox="1">
            <a:spLocks noChangeArrowheads="1"/>
          </p:cNvSpPr>
          <p:nvPr/>
        </p:nvSpPr>
        <p:spPr bwMode="auto">
          <a:xfrm>
            <a:off x="11863455" y="6600343"/>
            <a:ext cx="134652" cy="138499"/>
          </a:xfrm>
          <a:prstGeom prst="rect">
            <a:avLst/>
          </a:prstGeom>
          <a:noFill/>
          <a:ln w="9525">
            <a:noFill/>
            <a:miter lim="800000"/>
            <a:headEnd/>
            <a:tailEnd/>
          </a:ln>
          <a:effectLst/>
        </p:spPr>
        <p:txBody>
          <a:bodyPr wrap="none" lIns="0" tIns="0" rIns="0" bIns="0" anchor="ctr" anchorCtr="0">
            <a:spAutoFit/>
          </a:bodyPr>
          <a:lstStyle/>
          <a:p>
            <a:pPr algn="ctr" defTabSz="914400">
              <a:spcBef>
                <a:spcPts val="0"/>
              </a:spcBef>
            </a:pPr>
            <a:fld id="{0D7D805D-F6E5-43ED-9D8A-77676030D49C}" type="slidenum">
              <a:rPr lang="en-US" sz="900" b="0">
                <a:solidFill>
                  <a:srgbClr val="009DD9"/>
                </a:solidFill>
              </a:rPr>
              <a:pPr algn="ctr" defTabSz="914400">
                <a:spcBef>
                  <a:spcPts val="0"/>
                </a:spcBef>
              </a:pPr>
              <a:t>‹#›</a:t>
            </a:fld>
            <a:endParaRPr lang="en-US" sz="900" b="0" dirty="0">
              <a:solidFill>
                <a:srgbClr val="009DD9"/>
              </a:solidFill>
            </a:endParaRPr>
          </a:p>
        </p:txBody>
      </p:sp>
      <p:sp>
        <p:nvSpPr>
          <p:cNvPr id="8" name="Content Placeholder 4"/>
          <p:cNvSpPr>
            <a:spLocks noGrp="1"/>
          </p:cNvSpPr>
          <p:nvPr>
            <p:ph sz="quarter" idx="14"/>
          </p:nvPr>
        </p:nvSpPr>
        <p:spPr>
          <a:xfrm>
            <a:off x="792481" y="1638300"/>
            <a:ext cx="10887287" cy="4267200"/>
          </a:xfrm>
          <a:prstGeom prst="rect">
            <a:avLst/>
          </a:prstGeom>
        </p:spPr>
        <p:txBody>
          <a:bodyPr/>
          <a:lstStyle>
            <a:lvl1pPr marL="0" indent="0">
              <a:spcBef>
                <a:spcPts val="800"/>
              </a:spcBef>
              <a:buNone/>
              <a:defRPr>
                <a:solidFill>
                  <a:srgbClr val="5F5F5F"/>
                </a:solidFill>
              </a:defRPr>
            </a:lvl1pPr>
            <a:lvl2pPr>
              <a:defRPr>
                <a:solidFill>
                  <a:srgbClr val="5F5F5F"/>
                </a:solidFill>
              </a:defRPr>
            </a:lvl2pPr>
            <a:lvl3pPr>
              <a:defRPr>
                <a:solidFill>
                  <a:srgbClr val="5F5F5F"/>
                </a:solidFill>
              </a:defRPr>
            </a:lvl3pPr>
            <a:lvl4pPr>
              <a:defRPr>
                <a:solidFill>
                  <a:srgbClr val="5F5F5F"/>
                </a:solidFill>
              </a:defRPr>
            </a:lvl4pPr>
            <a:lvl5pPr>
              <a:defRPr>
                <a:solidFill>
                  <a:srgbClr val="5F5F5F"/>
                </a:solidFill>
              </a:defRPr>
            </a:lvl5pPr>
          </a:lstStyle>
          <a:p>
            <a:pPr lvl="0"/>
            <a:endParaRPr lang="en-US" dirty="0"/>
          </a:p>
        </p:txBody>
      </p:sp>
      <p:sp>
        <p:nvSpPr>
          <p:cNvPr id="12" name="Text Placeholder 2"/>
          <p:cNvSpPr>
            <a:spLocks noGrp="1"/>
          </p:cNvSpPr>
          <p:nvPr>
            <p:ph type="body" idx="16"/>
          </p:nvPr>
        </p:nvSpPr>
        <p:spPr>
          <a:xfrm>
            <a:off x="808074" y="5934964"/>
            <a:ext cx="10892859" cy="399086"/>
          </a:xfrm>
          <a:prstGeom prst="rect">
            <a:avLst/>
          </a:prstGeom>
          <a:solidFill>
            <a:srgbClr val="009DD9"/>
          </a:solidFill>
          <a:ln>
            <a:noFill/>
          </a:ln>
        </p:spPr>
        <p:txBody>
          <a:bodyPr wrap="square" tIns="0" bIns="0" anchor="ctr" anchorCtr="0"/>
          <a:lstStyle>
            <a:lvl1pPr marL="0" indent="0" algn="ctr">
              <a:spcBef>
                <a:spcPts val="0"/>
              </a:spcBef>
              <a:buNone/>
              <a:defRPr sz="1800" b="0" baseline="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2"/>
          <p:cNvSpPr>
            <a:spLocks noGrp="1"/>
          </p:cNvSpPr>
          <p:nvPr>
            <p:ph type="body" idx="13"/>
          </p:nvPr>
        </p:nvSpPr>
        <p:spPr>
          <a:xfrm>
            <a:off x="792481" y="1280160"/>
            <a:ext cx="10887287" cy="315118"/>
          </a:xfrm>
          <a:prstGeom prst="rect">
            <a:avLst/>
          </a:prstGeo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6652633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Divder Slide">
    <p:spTree>
      <p:nvGrpSpPr>
        <p:cNvPr id="1" name=""/>
        <p:cNvGrpSpPr/>
        <p:nvPr/>
      </p:nvGrpSpPr>
      <p:grpSpPr>
        <a:xfrm>
          <a:off x="0" y="0"/>
          <a:ext cx="0" cy="0"/>
          <a:chOff x="0" y="0"/>
          <a:chExt cx="0" cy="0"/>
        </a:xfrm>
      </p:grpSpPr>
      <p:sp>
        <p:nvSpPr>
          <p:cNvPr id="3" name="Rectangle 2"/>
          <p:cNvSpPr/>
          <p:nvPr/>
        </p:nvSpPr>
        <p:spPr>
          <a:xfrm>
            <a:off x="0" y="0"/>
            <a:ext cx="298451" cy="6858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800" dirty="0"/>
          </a:p>
        </p:txBody>
      </p:sp>
      <p:pic>
        <p:nvPicPr>
          <p:cNvPr id="4"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33" y="0"/>
            <a:ext cx="364066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32234" y="0"/>
            <a:ext cx="367453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639271" y="3181946"/>
            <a:ext cx="9305080" cy="585216"/>
          </a:xfrm>
        </p:spPr>
        <p:txBody>
          <a:bodyPr anchor="t">
            <a:normAutofit/>
          </a:bodyPr>
          <a:lstStyle>
            <a:lvl1pPr algn="ctr">
              <a:defRPr sz="3200" b="0" cap="all"/>
            </a:lvl1pPr>
          </a:lstStyle>
          <a:p>
            <a:r>
              <a:rPr lang="en-US" smtClean="0"/>
              <a:t>Click to edit Master title style</a:t>
            </a:r>
            <a:endParaRPr lang="en-US" dirty="0"/>
          </a:p>
        </p:txBody>
      </p:sp>
    </p:spTree>
    <p:extLst>
      <p:ext uri="{BB962C8B-B14F-4D97-AF65-F5344CB8AC3E}">
        <p14:creationId xmlns:p14="http://schemas.microsoft.com/office/powerpoint/2010/main" val="3638591833"/>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Content with Picture">
    <p:spTree>
      <p:nvGrpSpPr>
        <p:cNvPr id="1" name=""/>
        <p:cNvGrpSpPr/>
        <p:nvPr/>
      </p:nvGrpSpPr>
      <p:grpSpPr>
        <a:xfrm>
          <a:off x="0" y="0"/>
          <a:ext cx="0" cy="0"/>
          <a:chOff x="0" y="0"/>
          <a:chExt cx="0" cy="0"/>
        </a:xfrm>
      </p:grpSpPr>
      <p:grpSp>
        <p:nvGrpSpPr>
          <p:cNvPr id="2" name="Group 5"/>
          <p:cNvGrpSpPr/>
          <p:nvPr/>
        </p:nvGrpSpPr>
        <p:grpSpPr>
          <a:xfrm>
            <a:off x="0" y="0"/>
            <a:ext cx="12192000" cy="6858000"/>
            <a:chOff x="0" y="0"/>
            <a:chExt cx="9144000" cy="6858000"/>
          </a:xfrm>
        </p:grpSpPr>
        <p:pic>
          <p:nvPicPr>
            <p:cNvPr id="10" name="Picture 9" descr="PPT-Chart-Template.png"/>
            <p:cNvPicPr>
              <a:picLocks noChangeAspect="1"/>
            </p:cNvPicPr>
            <p:nvPr userDrawn="1"/>
          </p:nvPicPr>
          <p:blipFill>
            <a:blip r:embed="rId2" cstate="screen"/>
            <a:stretch>
              <a:fillRect/>
            </a:stretch>
          </p:blipFill>
          <p:spPr>
            <a:xfrm>
              <a:off x="0" y="0"/>
              <a:ext cx="9144000" cy="6858000"/>
            </a:xfrm>
            <a:prstGeom prst="rect">
              <a:avLst/>
            </a:prstGeom>
          </p:spPr>
        </p:pic>
        <p:sp>
          <p:nvSpPr>
            <p:cNvPr id="11" name="Rectangle 10"/>
            <p:cNvSpPr/>
            <p:nvPr/>
          </p:nvSpPr>
          <p:spPr bwMode="gray">
            <a:xfrm rot="16200000">
              <a:off x="-1077705" y="5606049"/>
              <a:ext cx="2364750" cy="138500"/>
            </a:xfrm>
            <a:prstGeom prst="rect">
              <a:avLst/>
            </a:prstGeom>
          </p:spPr>
          <p:txBody>
            <a:bodyPr wrap="none">
              <a:spAutoFit/>
            </a:bodyPr>
            <a:lstStyle/>
            <a:p>
              <a:pPr defTabSz="914400">
                <a:spcBef>
                  <a:spcPct val="50000"/>
                </a:spcBef>
              </a:pPr>
              <a:r>
                <a:rPr lang="en-US" sz="600" dirty="0" smtClean="0">
                  <a:solidFill>
                    <a:srgbClr val="5F5F5F"/>
                  </a:solidFill>
                  <a:latin typeface="Calibri"/>
                  <a:cs typeface="Calibri"/>
                </a:rPr>
                <a:t>Copyright ©2012 The Nielsen Company. Confidential and proprietary.</a:t>
              </a:r>
              <a:endParaRPr lang="en-US" sz="600" dirty="0">
                <a:solidFill>
                  <a:srgbClr val="5F5F5F"/>
                </a:solidFill>
                <a:latin typeface="Calibri"/>
                <a:cs typeface="Calibri"/>
              </a:endParaRPr>
            </a:p>
          </p:txBody>
        </p:sp>
      </p:grpSp>
      <p:sp>
        <p:nvSpPr>
          <p:cNvPr id="9" name="Title 8"/>
          <p:cNvSpPr>
            <a:spLocks noGrp="1"/>
          </p:cNvSpPr>
          <p:nvPr>
            <p:ph type="title" hasCustomPrompt="1"/>
          </p:nvPr>
        </p:nvSpPr>
        <p:spPr>
          <a:xfrm>
            <a:off x="792480" y="676656"/>
            <a:ext cx="9643872" cy="571500"/>
          </a:xfrm>
        </p:spPr>
        <p:txBody>
          <a:bodyPr>
            <a:noAutofit/>
          </a:bodyPr>
          <a:lstStyle>
            <a:lvl1pPr>
              <a:defRPr baseline="0">
                <a:solidFill>
                  <a:srgbClr val="009DD9"/>
                </a:solidFill>
              </a:defRPr>
            </a:lvl1pPr>
          </a:lstStyle>
          <a:p>
            <a:r>
              <a:rPr lang="en-US" dirty="0" smtClean="0"/>
              <a:t>CLICK TO EDIT MASTER TITLE STYLE</a:t>
            </a:r>
            <a:endParaRPr lang="en-US" dirty="0"/>
          </a:p>
        </p:txBody>
      </p:sp>
      <p:sp>
        <p:nvSpPr>
          <p:cNvPr id="8" name="Text Placeholder 2"/>
          <p:cNvSpPr>
            <a:spLocks noGrp="1"/>
          </p:cNvSpPr>
          <p:nvPr>
            <p:ph type="body" idx="13"/>
          </p:nvPr>
        </p:nvSpPr>
        <p:spPr>
          <a:xfrm>
            <a:off x="792480" y="1280160"/>
            <a:ext cx="9643872" cy="315118"/>
          </a:xfrm>
          <a:prstGeom prst="rect">
            <a:avLst/>
          </a:prstGeo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4"/>
          <p:cNvSpPr>
            <a:spLocks noGrp="1"/>
          </p:cNvSpPr>
          <p:nvPr>
            <p:ph sz="quarter" idx="14"/>
          </p:nvPr>
        </p:nvSpPr>
        <p:spPr>
          <a:xfrm>
            <a:off x="792482" y="2020825"/>
            <a:ext cx="7769437" cy="4079875"/>
          </a:xfrm>
          <a:prstGeom prst="rect">
            <a:avLst/>
          </a:prstGeom>
        </p:spPr>
        <p:txBody>
          <a:bodyPr/>
          <a:lstStyle>
            <a:lvl1pPr>
              <a:spcBef>
                <a:spcPts val="800"/>
              </a:spcBef>
              <a:defRPr>
                <a:solidFill>
                  <a:srgbClr val="5F5F5F"/>
                </a:solidFill>
              </a:defRPr>
            </a:lvl1pPr>
            <a:lvl2pPr>
              <a:defRPr>
                <a:solidFill>
                  <a:srgbClr val="5F5F5F"/>
                </a:solidFill>
              </a:defRPr>
            </a:lvl2pPr>
            <a:lvl3pPr>
              <a:defRPr>
                <a:solidFill>
                  <a:srgbClr val="5F5F5F"/>
                </a:solidFill>
              </a:defRPr>
            </a:lvl3pPr>
            <a:lvl4pPr>
              <a:defRPr>
                <a:solidFill>
                  <a:srgbClr val="5F5F5F"/>
                </a:solidFill>
              </a:defRPr>
            </a:lvl4pPr>
            <a:lvl5pPr>
              <a:defRPr>
                <a:solidFill>
                  <a:srgbClr val="5F5F5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2"/>
          <p:cNvSpPr>
            <a:spLocks noGrp="1"/>
          </p:cNvSpPr>
          <p:nvPr>
            <p:ph type="body" idx="15"/>
          </p:nvPr>
        </p:nvSpPr>
        <p:spPr>
          <a:xfrm>
            <a:off x="792481" y="6373368"/>
            <a:ext cx="7769439" cy="365760"/>
          </a:xfrm>
          <a:prstGeom prst="rect">
            <a:avLst/>
          </a:prstGeo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Oval 12"/>
          <p:cNvSpPr/>
          <p:nvPr/>
        </p:nvSpPr>
        <p:spPr>
          <a:xfrm>
            <a:off x="11797355" y="6568281"/>
            <a:ext cx="279176" cy="209382"/>
          </a:xfrm>
          <a:prstGeom prst="ellipse">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1">
                  <a:lumMod val="65000"/>
                </a:schemeClr>
              </a:solidFill>
            </a:endParaRPr>
          </a:p>
        </p:txBody>
      </p:sp>
      <p:sp>
        <p:nvSpPr>
          <p:cNvPr id="14" name="Text Box 17"/>
          <p:cNvSpPr txBox="1">
            <a:spLocks noChangeArrowheads="1"/>
          </p:cNvSpPr>
          <p:nvPr/>
        </p:nvSpPr>
        <p:spPr bwMode="auto">
          <a:xfrm>
            <a:off x="11863455" y="6600343"/>
            <a:ext cx="134652" cy="138499"/>
          </a:xfrm>
          <a:prstGeom prst="rect">
            <a:avLst/>
          </a:prstGeom>
          <a:noFill/>
          <a:ln w="9525">
            <a:noFill/>
            <a:miter lim="800000"/>
            <a:headEnd/>
            <a:tailEnd/>
          </a:ln>
          <a:effectLst/>
        </p:spPr>
        <p:txBody>
          <a:bodyPr wrap="none" lIns="0" tIns="0" rIns="0" bIns="0" anchor="ctr" anchorCtr="0">
            <a:spAutoFit/>
          </a:bodyPr>
          <a:lstStyle/>
          <a:p>
            <a:pPr algn="ctr" defTabSz="914400">
              <a:spcBef>
                <a:spcPts val="0"/>
              </a:spcBef>
            </a:pPr>
            <a:fld id="{0D7D805D-F6E5-43ED-9D8A-77676030D49C}" type="slidenum">
              <a:rPr lang="en-US" sz="900" b="0">
                <a:solidFill>
                  <a:srgbClr val="FFFFFF"/>
                </a:solidFill>
              </a:rPr>
              <a:pPr algn="ctr" defTabSz="914400">
                <a:spcBef>
                  <a:spcPts val="0"/>
                </a:spcBef>
              </a:pPr>
              <a:t>‹#›</a:t>
            </a:fld>
            <a:endParaRPr lang="en-US" sz="900" b="0" dirty="0">
              <a:solidFill>
                <a:srgbClr val="FFFFFF"/>
              </a:solidFill>
            </a:endParaRPr>
          </a:p>
        </p:txBody>
      </p:sp>
    </p:spTree>
    <p:extLst>
      <p:ext uri="{BB962C8B-B14F-4D97-AF65-F5344CB8AC3E}">
        <p14:creationId xmlns:p14="http://schemas.microsoft.com/office/powerpoint/2010/main" val="59546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only 3">
    <p:spTree>
      <p:nvGrpSpPr>
        <p:cNvPr id="1" name=""/>
        <p:cNvGrpSpPr/>
        <p:nvPr/>
      </p:nvGrpSpPr>
      <p:grpSpPr>
        <a:xfrm>
          <a:off x="0" y="0"/>
          <a:ext cx="0" cy="0"/>
          <a:chOff x="0" y="0"/>
          <a:chExt cx="0" cy="0"/>
        </a:xfrm>
      </p:grpSpPr>
      <p:sp>
        <p:nvSpPr>
          <p:cNvPr id="6" name="Rectangle 5"/>
          <p:cNvSpPr/>
          <p:nvPr/>
        </p:nvSpPr>
        <p:spPr>
          <a:xfrm>
            <a:off x="0" y="0"/>
            <a:ext cx="298451" cy="6858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800"/>
          </a:p>
        </p:txBody>
      </p:sp>
      <p:sp>
        <p:nvSpPr>
          <p:cNvPr id="7" name="Rectangle 6"/>
          <p:cNvSpPr>
            <a:spLocks noChangeArrowheads="1"/>
          </p:cNvSpPr>
          <p:nvPr/>
        </p:nvSpPr>
        <p:spPr bwMode="gray">
          <a:xfrm rot="16200000">
            <a:off x="-1071530" y="5582980"/>
            <a:ext cx="242245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bg1"/>
                </a:solidFill>
                <a:latin typeface="Arial" pitchFamily="34" charset="0"/>
                <a:ea typeface="ＭＳ Ｐゴシック" pitchFamily="34" charset="-128"/>
              </a:defRPr>
            </a:lvl1pPr>
            <a:lvl2pPr marL="742950" indent="-285750">
              <a:defRPr sz="2000" b="1">
                <a:solidFill>
                  <a:schemeClr val="bg1"/>
                </a:solidFill>
                <a:latin typeface="Arial" pitchFamily="34" charset="0"/>
                <a:ea typeface="ＭＳ Ｐゴシック" pitchFamily="34" charset="-128"/>
              </a:defRPr>
            </a:lvl2pPr>
            <a:lvl3pPr marL="1143000" indent="-228600">
              <a:defRPr sz="2000" b="1">
                <a:solidFill>
                  <a:schemeClr val="bg1"/>
                </a:solidFill>
                <a:latin typeface="Arial" pitchFamily="34" charset="0"/>
                <a:ea typeface="ＭＳ Ｐゴシック" pitchFamily="34" charset="-128"/>
              </a:defRPr>
            </a:lvl3pPr>
            <a:lvl4pPr marL="1600200" indent="-228600">
              <a:defRPr sz="2000" b="1">
                <a:solidFill>
                  <a:schemeClr val="bg1"/>
                </a:solidFill>
                <a:latin typeface="Arial" pitchFamily="34" charset="0"/>
                <a:ea typeface="ＭＳ Ｐゴシック" pitchFamily="34" charset="-128"/>
              </a:defRPr>
            </a:lvl4pPr>
            <a:lvl5pPr marL="2057400" indent="-228600">
              <a:defRPr sz="2000" b="1">
                <a:solidFill>
                  <a:schemeClr val="bg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2000" b="1">
                <a:solidFill>
                  <a:schemeClr val="bg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2000" b="1">
                <a:solidFill>
                  <a:schemeClr val="bg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2000" b="1">
                <a:solidFill>
                  <a:schemeClr val="bg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2000" b="1">
                <a:solidFill>
                  <a:schemeClr val="bg1"/>
                </a:solidFill>
                <a:latin typeface="Arial" pitchFamily="34" charset="0"/>
                <a:ea typeface="ＭＳ Ｐゴシック" pitchFamily="34" charset="-128"/>
              </a:defRPr>
            </a:lvl9pPr>
          </a:lstStyle>
          <a:p>
            <a:pPr defTabSz="914400">
              <a:defRPr/>
            </a:pPr>
            <a:r>
              <a:rPr lang="en-US" altLang="en-US" sz="600" dirty="0" smtClean="0">
                <a:solidFill>
                  <a:srgbClr val="5F5F5F"/>
                </a:solidFill>
                <a:latin typeface="Calibri" pitchFamily="34" charset="0"/>
              </a:rPr>
              <a:t>Copyright ©2015 The Nielsen Company. Confidential and proprietary.</a:t>
            </a:r>
          </a:p>
        </p:txBody>
      </p:sp>
      <p:sp>
        <p:nvSpPr>
          <p:cNvPr id="10" name="Text Box 17"/>
          <p:cNvSpPr txBox="1">
            <a:spLocks noChangeArrowheads="1"/>
          </p:cNvSpPr>
          <p:nvPr/>
        </p:nvSpPr>
        <p:spPr bwMode="auto">
          <a:xfrm>
            <a:off x="11840634" y="6600633"/>
            <a:ext cx="14106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2000" b="1">
                <a:solidFill>
                  <a:schemeClr val="bg1"/>
                </a:solidFill>
                <a:latin typeface="Arial" pitchFamily="34" charset="0"/>
                <a:ea typeface="ＭＳ Ｐゴシック" pitchFamily="34" charset="-128"/>
              </a:defRPr>
            </a:lvl1pPr>
            <a:lvl2pPr marL="742950" indent="-285750">
              <a:defRPr sz="2000" b="1">
                <a:solidFill>
                  <a:schemeClr val="bg1"/>
                </a:solidFill>
                <a:latin typeface="Arial" pitchFamily="34" charset="0"/>
                <a:ea typeface="ＭＳ Ｐゴシック" pitchFamily="34" charset="-128"/>
              </a:defRPr>
            </a:lvl2pPr>
            <a:lvl3pPr marL="1143000" indent="-228600">
              <a:defRPr sz="2000" b="1">
                <a:solidFill>
                  <a:schemeClr val="bg1"/>
                </a:solidFill>
                <a:latin typeface="Arial" pitchFamily="34" charset="0"/>
                <a:ea typeface="ＭＳ Ｐゴシック" pitchFamily="34" charset="-128"/>
              </a:defRPr>
            </a:lvl3pPr>
            <a:lvl4pPr marL="1600200" indent="-228600">
              <a:defRPr sz="2000" b="1">
                <a:solidFill>
                  <a:schemeClr val="bg1"/>
                </a:solidFill>
                <a:latin typeface="Arial" pitchFamily="34" charset="0"/>
                <a:ea typeface="ＭＳ Ｐゴシック" pitchFamily="34" charset="-128"/>
              </a:defRPr>
            </a:lvl4pPr>
            <a:lvl5pPr marL="2057400" indent="-228600">
              <a:defRPr sz="2000" b="1">
                <a:solidFill>
                  <a:schemeClr val="bg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2000" b="1">
                <a:solidFill>
                  <a:schemeClr val="bg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2000" b="1">
                <a:solidFill>
                  <a:schemeClr val="bg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2000" b="1">
                <a:solidFill>
                  <a:schemeClr val="bg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2000" b="1">
                <a:solidFill>
                  <a:schemeClr val="bg1"/>
                </a:solidFill>
                <a:latin typeface="Arial" pitchFamily="34" charset="0"/>
                <a:ea typeface="ＭＳ Ｐゴシック" pitchFamily="34" charset="-128"/>
              </a:defRPr>
            </a:lvl9pPr>
          </a:lstStyle>
          <a:p>
            <a:pPr defTabSz="914400">
              <a:spcBef>
                <a:spcPct val="0"/>
              </a:spcBef>
              <a:defRPr/>
            </a:pPr>
            <a:fld id="{29D5A000-B2C9-46C3-91E4-29C825531178}" type="slidenum">
              <a:rPr lang="en-US" altLang="en-US" sz="900" b="0" smtClean="0">
                <a:solidFill>
                  <a:srgbClr val="009DD9"/>
                </a:solidFill>
              </a:rPr>
              <a:pPr defTabSz="914400">
                <a:spcBef>
                  <a:spcPct val="0"/>
                </a:spcBef>
                <a:defRPr/>
              </a:pPr>
              <a:t>‹#›</a:t>
            </a:fld>
            <a:endParaRPr lang="en-US" altLang="en-US" sz="900" b="0" smtClean="0">
              <a:solidFill>
                <a:srgbClr val="009DD9"/>
              </a:solidFill>
            </a:endParaRPr>
          </a:p>
        </p:txBody>
      </p:sp>
      <p:pic>
        <p:nvPicPr>
          <p:cNvPr id="11"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61751" y="0"/>
            <a:ext cx="33866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title"/>
          </p:nvPr>
        </p:nvSpPr>
        <p:spPr>
          <a:xfrm>
            <a:off x="792480" y="676656"/>
            <a:ext cx="10888896" cy="571500"/>
          </a:xfrm>
        </p:spPr>
        <p:txBody>
          <a:bodyPr/>
          <a:lstStyle>
            <a:lvl1pPr>
              <a:defRPr baseline="0">
                <a:solidFill>
                  <a:srgbClr val="009DD9"/>
                </a:solidFill>
              </a:defRPr>
            </a:lvl1pPr>
          </a:lstStyle>
          <a:p>
            <a:r>
              <a:rPr lang="en-US" smtClean="0"/>
              <a:t>Click to edit Master title style</a:t>
            </a:r>
            <a:endParaRPr lang="en-US" dirty="0"/>
          </a:p>
        </p:txBody>
      </p:sp>
      <p:sp>
        <p:nvSpPr>
          <p:cNvPr id="8" name="Text Placeholder 2"/>
          <p:cNvSpPr>
            <a:spLocks noGrp="1"/>
          </p:cNvSpPr>
          <p:nvPr>
            <p:ph type="body" idx="13"/>
          </p:nvPr>
        </p:nvSpPr>
        <p:spPr>
          <a:xfrm>
            <a:off x="792480" y="1280160"/>
            <a:ext cx="10880429" cy="315118"/>
          </a:xfrm>
          <a:prstGeom prst="rect">
            <a:avLst/>
          </a:prstGeom>
        </p:spPr>
        <p:txBody>
          <a:bodyPr tIns="0" bIns="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2"/>
          <p:cNvSpPr>
            <a:spLocks noGrp="1"/>
          </p:cNvSpPr>
          <p:nvPr>
            <p:ph type="body" idx="15"/>
          </p:nvPr>
        </p:nvSpPr>
        <p:spPr>
          <a:xfrm>
            <a:off x="792481" y="6373368"/>
            <a:ext cx="10887287" cy="365760"/>
          </a:xfrm>
          <a:prstGeom prst="rect">
            <a:avLst/>
          </a:prstGeom>
        </p:spPr>
        <p:txBody>
          <a:bodyPr tIns="0" bIns="0" anchor="b"/>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730885458"/>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6_Title only 2">
    <p:spTree>
      <p:nvGrpSpPr>
        <p:cNvPr id="1" name=""/>
        <p:cNvGrpSpPr/>
        <p:nvPr/>
      </p:nvGrpSpPr>
      <p:grpSpPr>
        <a:xfrm>
          <a:off x="0" y="0"/>
          <a:ext cx="0" cy="0"/>
          <a:chOff x="0" y="0"/>
          <a:chExt cx="0" cy="0"/>
        </a:xfrm>
      </p:grpSpPr>
      <p:pic>
        <p:nvPicPr>
          <p:cNvPr id="7" name="Picture 6" descr="PPT-Chart-Template.png"/>
          <p:cNvPicPr>
            <a:picLocks noChangeAspect="1"/>
          </p:cNvPicPr>
          <p:nvPr/>
        </p:nvPicPr>
        <p:blipFill>
          <a:blip r:embed="rId2" cstate="screen"/>
          <a:stretch>
            <a:fillRect/>
          </a:stretch>
        </p:blipFill>
        <p:spPr>
          <a:xfrm>
            <a:off x="0" y="0"/>
            <a:ext cx="12192000" cy="6858000"/>
          </a:xfrm>
          <a:prstGeom prst="rect">
            <a:avLst/>
          </a:prstGeom>
        </p:spPr>
      </p:pic>
      <p:sp>
        <p:nvSpPr>
          <p:cNvPr id="9" name="Title 8"/>
          <p:cNvSpPr>
            <a:spLocks noGrp="1"/>
          </p:cNvSpPr>
          <p:nvPr>
            <p:ph type="title" hasCustomPrompt="1"/>
          </p:nvPr>
        </p:nvSpPr>
        <p:spPr>
          <a:xfrm>
            <a:off x="792480" y="676656"/>
            <a:ext cx="10888896" cy="571500"/>
          </a:xfrm>
        </p:spPr>
        <p:txBody>
          <a:bodyPr wrap="square">
            <a:noAutofit/>
          </a:bodyPr>
          <a:lstStyle>
            <a:lvl1pPr>
              <a:defRPr baseline="0">
                <a:solidFill>
                  <a:srgbClr val="009DD9"/>
                </a:solidFill>
              </a:defRPr>
            </a:lvl1pPr>
          </a:lstStyle>
          <a:p>
            <a:r>
              <a:rPr lang="en-US" dirty="0" smtClean="0"/>
              <a:t>CLICK TO EDIT MASTER TITLE STYLE</a:t>
            </a:r>
            <a:endParaRPr lang="en-US" dirty="0"/>
          </a:p>
        </p:txBody>
      </p:sp>
      <p:sp>
        <p:nvSpPr>
          <p:cNvPr id="5" name="Text Placeholder 2"/>
          <p:cNvSpPr>
            <a:spLocks noGrp="1"/>
          </p:cNvSpPr>
          <p:nvPr>
            <p:ph type="body" idx="15"/>
          </p:nvPr>
        </p:nvSpPr>
        <p:spPr>
          <a:xfrm>
            <a:off x="792481" y="6373368"/>
            <a:ext cx="10887287" cy="365760"/>
          </a:xfrm>
          <a:prstGeom prst="rect">
            <a:avLst/>
          </a:prstGeo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Text Box 17"/>
          <p:cNvSpPr txBox="1">
            <a:spLocks noChangeArrowheads="1"/>
          </p:cNvSpPr>
          <p:nvPr/>
        </p:nvSpPr>
        <p:spPr bwMode="auto">
          <a:xfrm>
            <a:off x="11841013" y="6600343"/>
            <a:ext cx="134652" cy="138499"/>
          </a:xfrm>
          <a:prstGeom prst="rect">
            <a:avLst/>
          </a:prstGeom>
          <a:noFill/>
          <a:ln w="9525">
            <a:noFill/>
            <a:miter lim="800000"/>
            <a:headEnd/>
            <a:tailEnd/>
          </a:ln>
          <a:effectLst/>
        </p:spPr>
        <p:txBody>
          <a:bodyPr wrap="none" lIns="0" tIns="0" rIns="0" bIns="0" anchor="ctr" anchorCtr="0">
            <a:spAutoFit/>
          </a:bodyPr>
          <a:lstStyle/>
          <a:p>
            <a:pPr defTabSz="914400" eaLnBrk="1" fontAlgn="auto" hangingPunct="1">
              <a:spcBef>
                <a:spcPts val="0"/>
              </a:spcBef>
              <a:spcAft>
                <a:spcPts val="0"/>
              </a:spcAft>
            </a:pPr>
            <a:fld id="{0D7D805D-F6E5-43ED-9D8A-77676030D49C}" type="slidenum">
              <a:rPr lang="en-US" sz="900" b="0">
                <a:solidFill>
                  <a:srgbClr val="009DD9"/>
                </a:solidFill>
                <a:latin typeface="Calibri"/>
                <a:ea typeface="+mn-ea"/>
              </a:rPr>
              <a:pPr defTabSz="914400" eaLnBrk="1" fontAlgn="auto" hangingPunct="1">
                <a:spcBef>
                  <a:spcPts val="0"/>
                </a:spcBef>
                <a:spcAft>
                  <a:spcPts val="0"/>
                </a:spcAft>
              </a:pPr>
              <a:t>‹#›</a:t>
            </a:fld>
            <a:endParaRPr lang="en-US" sz="900" b="0" dirty="0">
              <a:solidFill>
                <a:srgbClr val="009DD9"/>
              </a:solidFill>
              <a:latin typeface="Calibri"/>
              <a:ea typeface="+mn-ea"/>
            </a:endParaRPr>
          </a:p>
        </p:txBody>
      </p:sp>
      <p:sp>
        <p:nvSpPr>
          <p:cNvPr id="8" name="Content Placeholder 4"/>
          <p:cNvSpPr>
            <a:spLocks noGrp="1"/>
          </p:cNvSpPr>
          <p:nvPr>
            <p:ph sz="quarter" idx="14"/>
          </p:nvPr>
        </p:nvSpPr>
        <p:spPr>
          <a:xfrm>
            <a:off x="792481" y="2020186"/>
            <a:ext cx="10887287" cy="3885314"/>
          </a:xfrm>
          <a:prstGeom prst="rect">
            <a:avLst/>
          </a:prstGeom>
        </p:spPr>
        <p:txBody>
          <a:bodyPr/>
          <a:lstStyle>
            <a:lvl1pPr marL="0" indent="0">
              <a:spcBef>
                <a:spcPts val="800"/>
              </a:spcBef>
              <a:buNone/>
              <a:defRPr>
                <a:solidFill>
                  <a:srgbClr val="5F5F5F"/>
                </a:solidFill>
              </a:defRPr>
            </a:lvl1pPr>
            <a:lvl2pPr>
              <a:defRPr>
                <a:solidFill>
                  <a:srgbClr val="5F5F5F"/>
                </a:solidFill>
              </a:defRPr>
            </a:lvl2pPr>
            <a:lvl3pPr>
              <a:defRPr>
                <a:solidFill>
                  <a:srgbClr val="5F5F5F"/>
                </a:solidFill>
              </a:defRPr>
            </a:lvl3pPr>
            <a:lvl4pPr>
              <a:defRPr>
                <a:solidFill>
                  <a:srgbClr val="5F5F5F"/>
                </a:solidFill>
              </a:defRPr>
            </a:lvl4pPr>
            <a:lvl5pPr>
              <a:defRPr>
                <a:solidFill>
                  <a:srgbClr val="5F5F5F"/>
                </a:solidFill>
              </a:defRPr>
            </a:lvl5pPr>
          </a:lstStyle>
          <a:p>
            <a:pPr lvl="0"/>
            <a:endParaRPr lang="en-US" dirty="0"/>
          </a:p>
        </p:txBody>
      </p:sp>
      <p:sp>
        <p:nvSpPr>
          <p:cNvPr id="12" name="Text Placeholder 2"/>
          <p:cNvSpPr>
            <a:spLocks noGrp="1"/>
          </p:cNvSpPr>
          <p:nvPr>
            <p:ph type="body" idx="16"/>
          </p:nvPr>
        </p:nvSpPr>
        <p:spPr>
          <a:xfrm>
            <a:off x="808074" y="5934964"/>
            <a:ext cx="10892859" cy="399086"/>
          </a:xfrm>
          <a:prstGeom prst="rect">
            <a:avLst/>
          </a:prstGeom>
          <a:solidFill>
            <a:srgbClr val="009DD9"/>
          </a:solidFill>
          <a:ln>
            <a:noFill/>
          </a:ln>
        </p:spPr>
        <p:txBody>
          <a:bodyPr wrap="square" tIns="0" bIns="0" anchor="ctr" anchorCtr="0"/>
          <a:lstStyle>
            <a:lvl1pPr marL="0" indent="0" algn="ctr">
              <a:spcBef>
                <a:spcPts val="0"/>
              </a:spcBef>
              <a:buNone/>
              <a:defRPr sz="1800" b="0" baseline="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2"/>
          <p:cNvSpPr>
            <a:spLocks noGrp="1"/>
          </p:cNvSpPr>
          <p:nvPr>
            <p:ph type="body" idx="13"/>
          </p:nvPr>
        </p:nvSpPr>
        <p:spPr>
          <a:xfrm>
            <a:off x="792481" y="1280160"/>
            <a:ext cx="10887287" cy="315118"/>
          </a:xfrm>
          <a:prstGeom prst="rect">
            <a:avLst/>
          </a:prstGeo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ext Placeholder 2"/>
          <p:cNvSpPr>
            <a:spLocks noGrp="1"/>
          </p:cNvSpPr>
          <p:nvPr>
            <p:ph type="body" idx="17"/>
          </p:nvPr>
        </p:nvSpPr>
        <p:spPr>
          <a:xfrm>
            <a:off x="792479" y="1801368"/>
            <a:ext cx="10914804" cy="259556"/>
          </a:xfrm>
          <a:prstGeom prst="rect">
            <a:avLst/>
          </a:prstGeom>
        </p:spPr>
        <p:txBody>
          <a:bodyPr wrap="square" tIns="0" bIns="0" anchor="t" anchorCtr="0"/>
          <a:lstStyle>
            <a:lvl1pPr marL="0" indent="0">
              <a:spcBef>
                <a:spcPts val="0"/>
              </a:spcBef>
              <a:buNone/>
              <a:defRPr sz="1200" b="0" baseline="0">
                <a:solidFill>
                  <a:srgbClr val="009DD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5" name="Rectangle 14"/>
          <p:cNvSpPr>
            <a:spLocks noChangeArrowheads="1"/>
          </p:cNvSpPr>
          <p:nvPr userDrawn="1"/>
        </p:nvSpPr>
        <p:spPr bwMode="gray">
          <a:xfrm rot="16200000">
            <a:off x="-1071530" y="5582980"/>
            <a:ext cx="242245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bg1"/>
                </a:solidFill>
                <a:latin typeface="Arial" pitchFamily="34" charset="0"/>
                <a:ea typeface="ＭＳ Ｐゴシック" pitchFamily="34" charset="-128"/>
              </a:defRPr>
            </a:lvl1pPr>
            <a:lvl2pPr marL="742950" indent="-285750">
              <a:defRPr sz="2000" b="1">
                <a:solidFill>
                  <a:schemeClr val="bg1"/>
                </a:solidFill>
                <a:latin typeface="Arial" pitchFamily="34" charset="0"/>
                <a:ea typeface="ＭＳ Ｐゴシック" pitchFamily="34" charset="-128"/>
              </a:defRPr>
            </a:lvl2pPr>
            <a:lvl3pPr marL="1143000" indent="-228600">
              <a:defRPr sz="2000" b="1">
                <a:solidFill>
                  <a:schemeClr val="bg1"/>
                </a:solidFill>
                <a:latin typeface="Arial" pitchFamily="34" charset="0"/>
                <a:ea typeface="ＭＳ Ｐゴシック" pitchFamily="34" charset="-128"/>
              </a:defRPr>
            </a:lvl3pPr>
            <a:lvl4pPr marL="1600200" indent="-228600">
              <a:defRPr sz="2000" b="1">
                <a:solidFill>
                  <a:schemeClr val="bg1"/>
                </a:solidFill>
                <a:latin typeface="Arial" pitchFamily="34" charset="0"/>
                <a:ea typeface="ＭＳ Ｐゴシック" pitchFamily="34" charset="-128"/>
              </a:defRPr>
            </a:lvl4pPr>
            <a:lvl5pPr marL="2057400" indent="-228600">
              <a:defRPr sz="2000" b="1">
                <a:solidFill>
                  <a:schemeClr val="bg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2000" b="1">
                <a:solidFill>
                  <a:schemeClr val="bg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2000" b="1">
                <a:solidFill>
                  <a:schemeClr val="bg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2000" b="1">
                <a:solidFill>
                  <a:schemeClr val="bg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2000" b="1">
                <a:solidFill>
                  <a:schemeClr val="bg1"/>
                </a:solidFill>
                <a:latin typeface="Arial" pitchFamily="34" charset="0"/>
                <a:ea typeface="ＭＳ Ｐゴシック" pitchFamily="34" charset="-128"/>
              </a:defRPr>
            </a:lvl9pPr>
          </a:lstStyle>
          <a:p>
            <a:pPr defTabSz="914400">
              <a:defRPr/>
            </a:pPr>
            <a:r>
              <a:rPr lang="en-US" altLang="en-US" sz="600" dirty="0" smtClean="0">
                <a:solidFill>
                  <a:srgbClr val="5F5F5F"/>
                </a:solidFill>
                <a:latin typeface="Calibri" pitchFamily="34" charset="0"/>
              </a:rPr>
              <a:t>Copyright ©2016 The Nielsen Company. Confidential and proprietary.</a:t>
            </a:r>
          </a:p>
        </p:txBody>
      </p:sp>
    </p:spTree>
    <p:extLst>
      <p:ext uri="{BB962C8B-B14F-4D97-AF65-F5344CB8AC3E}">
        <p14:creationId xmlns:p14="http://schemas.microsoft.com/office/powerpoint/2010/main" val="39169893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le only 2">
    <p:spTree>
      <p:nvGrpSpPr>
        <p:cNvPr id="1" name=""/>
        <p:cNvGrpSpPr/>
        <p:nvPr/>
      </p:nvGrpSpPr>
      <p:grpSpPr>
        <a:xfrm>
          <a:off x="0" y="0"/>
          <a:ext cx="0" cy="0"/>
          <a:chOff x="0" y="0"/>
          <a:chExt cx="0" cy="0"/>
        </a:xfrm>
      </p:grpSpPr>
      <p:pic>
        <p:nvPicPr>
          <p:cNvPr id="7" name="Picture 6" descr="PPT-Chart-Template.png"/>
          <p:cNvPicPr>
            <a:picLocks noChangeAspect="1"/>
          </p:cNvPicPr>
          <p:nvPr/>
        </p:nvPicPr>
        <p:blipFill>
          <a:blip r:embed="rId2" cstate="screen"/>
          <a:stretch>
            <a:fillRect/>
          </a:stretch>
        </p:blipFill>
        <p:spPr>
          <a:xfrm>
            <a:off x="0" y="0"/>
            <a:ext cx="12192000" cy="6858000"/>
          </a:xfrm>
          <a:prstGeom prst="rect">
            <a:avLst/>
          </a:prstGeom>
        </p:spPr>
      </p:pic>
      <p:sp>
        <p:nvSpPr>
          <p:cNvPr id="10" name="Rectangle 9"/>
          <p:cNvSpPr/>
          <p:nvPr/>
        </p:nvSpPr>
        <p:spPr bwMode="gray">
          <a:xfrm rot="16200000">
            <a:off x="-1042814" y="5582967"/>
            <a:ext cx="2364750" cy="184666"/>
          </a:xfrm>
          <a:prstGeom prst="rect">
            <a:avLst/>
          </a:prstGeom>
        </p:spPr>
        <p:txBody>
          <a:bodyPr wrap="none">
            <a:spAutoFit/>
          </a:bodyPr>
          <a:lstStyle/>
          <a:p>
            <a:pPr defTabSz="914400">
              <a:spcBef>
                <a:spcPct val="50000"/>
              </a:spcBef>
            </a:pPr>
            <a:r>
              <a:rPr lang="en-US" sz="600" dirty="0" smtClean="0">
                <a:solidFill>
                  <a:srgbClr val="5F5F5F"/>
                </a:solidFill>
                <a:latin typeface="Calibri"/>
                <a:cs typeface="Calibri"/>
              </a:rPr>
              <a:t>Copyright ©2012 The Nielsen Company. Confidential and proprietary.</a:t>
            </a:r>
            <a:endParaRPr lang="en-US" sz="600" dirty="0">
              <a:solidFill>
                <a:srgbClr val="5F5F5F"/>
              </a:solidFill>
              <a:latin typeface="Calibri"/>
              <a:cs typeface="Calibri"/>
            </a:endParaRPr>
          </a:p>
        </p:txBody>
      </p:sp>
      <p:sp>
        <p:nvSpPr>
          <p:cNvPr id="9" name="Title 8"/>
          <p:cNvSpPr>
            <a:spLocks noGrp="1"/>
          </p:cNvSpPr>
          <p:nvPr>
            <p:ph type="title" hasCustomPrompt="1"/>
          </p:nvPr>
        </p:nvSpPr>
        <p:spPr>
          <a:xfrm>
            <a:off x="792480" y="676656"/>
            <a:ext cx="10888896" cy="571500"/>
          </a:xfrm>
        </p:spPr>
        <p:txBody>
          <a:bodyPr wrap="square">
            <a:noAutofit/>
          </a:bodyPr>
          <a:lstStyle>
            <a:lvl1pPr>
              <a:defRPr baseline="0">
                <a:solidFill>
                  <a:srgbClr val="009DD9"/>
                </a:solidFill>
              </a:defRPr>
            </a:lvl1pPr>
          </a:lstStyle>
          <a:p>
            <a:r>
              <a:rPr lang="en-US" dirty="0" smtClean="0"/>
              <a:t>CLICK TO EDIT MASTER TITLE STYLE</a:t>
            </a:r>
            <a:endParaRPr lang="en-US" dirty="0"/>
          </a:p>
        </p:txBody>
      </p:sp>
      <p:sp>
        <p:nvSpPr>
          <p:cNvPr id="5" name="Text Placeholder 2"/>
          <p:cNvSpPr>
            <a:spLocks noGrp="1"/>
          </p:cNvSpPr>
          <p:nvPr>
            <p:ph type="body" idx="15"/>
          </p:nvPr>
        </p:nvSpPr>
        <p:spPr>
          <a:xfrm>
            <a:off x="792481" y="6373368"/>
            <a:ext cx="10887287" cy="365760"/>
          </a:xfrm>
          <a:prstGeom prst="rect">
            <a:avLst/>
          </a:prstGeo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Text Box 17"/>
          <p:cNvSpPr txBox="1">
            <a:spLocks noChangeArrowheads="1"/>
          </p:cNvSpPr>
          <p:nvPr/>
        </p:nvSpPr>
        <p:spPr bwMode="auto">
          <a:xfrm>
            <a:off x="11863455" y="6600343"/>
            <a:ext cx="134652" cy="138499"/>
          </a:xfrm>
          <a:prstGeom prst="rect">
            <a:avLst/>
          </a:prstGeom>
          <a:noFill/>
          <a:ln w="9525">
            <a:noFill/>
            <a:miter lim="800000"/>
            <a:headEnd/>
            <a:tailEnd/>
          </a:ln>
          <a:effectLst/>
        </p:spPr>
        <p:txBody>
          <a:bodyPr wrap="none" lIns="0" tIns="0" rIns="0" bIns="0" anchor="ctr" anchorCtr="0">
            <a:spAutoFit/>
          </a:bodyPr>
          <a:lstStyle/>
          <a:p>
            <a:pPr algn="ctr" defTabSz="914400">
              <a:spcBef>
                <a:spcPts val="0"/>
              </a:spcBef>
            </a:pPr>
            <a:fld id="{0D7D805D-F6E5-43ED-9D8A-77676030D49C}" type="slidenum">
              <a:rPr lang="en-US" sz="900" b="0">
                <a:solidFill>
                  <a:srgbClr val="009DD9"/>
                </a:solidFill>
              </a:rPr>
              <a:pPr algn="ctr" defTabSz="914400">
                <a:spcBef>
                  <a:spcPts val="0"/>
                </a:spcBef>
              </a:pPr>
              <a:t>‹#›</a:t>
            </a:fld>
            <a:endParaRPr lang="en-US" sz="900" b="0" dirty="0">
              <a:solidFill>
                <a:srgbClr val="009DD9"/>
              </a:solidFill>
            </a:endParaRPr>
          </a:p>
        </p:txBody>
      </p:sp>
      <p:sp>
        <p:nvSpPr>
          <p:cNvPr id="8" name="Content Placeholder 4"/>
          <p:cNvSpPr>
            <a:spLocks noGrp="1"/>
          </p:cNvSpPr>
          <p:nvPr>
            <p:ph sz="quarter" idx="14"/>
          </p:nvPr>
        </p:nvSpPr>
        <p:spPr>
          <a:xfrm>
            <a:off x="792481" y="2020186"/>
            <a:ext cx="10887287" cy="3885314"/>
          </a:xfrm>
          <a:prstGeom prst="rect">
            <a:avLst/>
          </a:prstGeom>
        </p:spPr>
        <p:txBody>
          <a:bodyPr/>
          <a:lstStyle>
            <a:lvl1pPr marL="0" indent="0">
              <a:spcBef>
                <a:spcPts val="800"/>
              </a:spcBef>
              <a:buNone/>
              <a:defRPr>
                <a:solidFill>
                  <a:srgbClr val="5F5F5F"/>
                </a:solidFill>
              </a:defRPr>
            </a:lvl1pPr>
            <a:lvl2pPr>
              <a:defRPr>
                <a:solidFill>
                  <a:srgbClr val="5F5F5F"/>
                </a:solidFill>
              </a:defRPr>
            </a:lvl2pPr>
            <a:lvl3pPr>
              <a:defRPr>
                <a:solidFill>
                  <a:srgbClr val="5F5F5F"/>
                </a:solidFill>
              </a:defRPr>
            </a:lvl3pPr>
            <a:lvl4pPr>
              <a:defRPr>
                <a:solidFill>
                  <a:srgbClr val="5F5F5F"/>
                </a:solidFill>
              </a:defRPr>
            </a:lvl4pPr>
            <a:lvl5pPr>
              <a:defRPr>
                <a:solidFill>
                  <a:srgbClr val="5F5F5F"/>
                </a:solidFill>
              </a:defRPr>
            </a:lvl5pPr>
          </a:lstStyle>
          <a:p>
            <a:pPr lvl="0"/>
            <a:endParaRPr lang="en-US" dirty="0"/>
          </a:p>
        </p:txBody>
      </p:sp>
      <p:sp>
        <p:nvSpPr>
          <p:cNvPr id="12" name="Text Placeholder 2"/>
          <p:cNvSpPr>
            <a:spLocks noGrp="1"/>
          </p:cNvSpPr>
          <p:nvPr>
            <p:ph type="body" idx="16"/>
          </p:nvPr>
        </p:nvSpPr>
        <p:spPr>
          <a:xfrm>
            <a:off x="808074" y="5934964"/>
            <a:ext cx="10892859" cy="399086"/>
          </a:xfrm>
          <a:prstGeom prst="rect">
            <a:avLst/>
          </a:prstGeom>
          <a:solidFill>
            <a:srgbClr val="009DD9"/>
          </a:solidFill>
          <a:ln>
            <a:noFill/>
          </a:ln>
        </p:spPr>
        <p:txBody>
          <a:bodyPr wrap="square" tIns="0" bIns="0" anchor="ctr" anchorCtr="0"/>
          <a:lstStyle>
            <a:lvl1pPr marL="0" indent="0" algn="ctr">
              <a:spcBef>
                <a:spcPts val="0"/>
              </a:spcBef>
              <a:buNone/>
              <a:defRPr sz="1800" b="0" baseline="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2"/>
          <p:cNvSpPr>
            <a:spLocks noGrp="1"/>
          </p:cNvSpPr>
          <p:nvPr>
            <p:ph type="body" idx="13"/>
          </p:nvPr>
        </p:nvSpPr>
        <p:spPr>
          <a:xfrm>
            <a:off x="792481" y="1280160"/>
            <a:ext cx="10887287" cy="315118"/>
          </a:xfrm>
          <a:prstGeom prst="rect">
            <a:avLst/>
          </a:prstGeo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ext Placeholder 2"/>
          <p:cNvSpPr>
            <a:spLocks noGrp="1"/>
          </p:cNvSpPr>
          <p:nvPr>
            <p:ph type="body" idx="17"/>
          </p:nvPr>
        </p:nvSpPr>
        <p:spPr>
          <a:xfrm>
            <a:off x="792479" y="1801368"/>
            <a:ext cx="10914804" cy="259556"/>
          </a:xfrm>
          <a:prstGeom prst="rect">
            <a:avLst/>
          </a:prstGeom>
        </p:spPr>
        <p:txBody>
          <a:bodyPr wrap="square" tIns="0" bIns="0" anchor="t" anchorCtr="0"/>
          <a:lstStyle>
            <a:lvl1pPr marL="0" indent="0">
              <a:spcBef>
                <a:spcPts val="0"/>
              </a:spcBef>
              <a:buNone/>
              <a:defRPr sz="1200" b="0" baseline="0">
                <a:solidFill>
                  <a:srgbClr val="009DD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1166156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only 2">
    <p:spTree>
      <p:nvGrpSpPr>
        <p:cNvPr id="1" name=""/>
        <p:cNvGrpSpPr/>
        <p:nvPr/>
      </p:nvGrpSpPr>
      <p:grpSpPr>
        <a:xfrm>
          <a:off x="0" y="0"/>
          <a:ext cx="0" cy="0"/>
          <a:chOff x="0" y="0"/>
          <a:chExt cx="0" cy="0"/>
        </a:xfrm>
      </p:grpSpPr>
      <p:pic>
        <p:nvPicPr>
          <p:cNvPr id="7" name="Picture 6" descr="PPT-Chart-Template.png"/>
          <p:cNvPicPr>
            <a:picLocks noChangeAspect="1"/>
          </p:cNvPicPr>
          <p:nvPr/>
        </p:nvPicPr>
        <p:blipFill>
          <a:blip r:embed="rId2" cstate="screen"/>
          <a:stretch>
            <a:fillRect/>
          </a:stretch>
        </p:blipFill>
        <p:spPr>
          <a:xfrm>
            <a:off x="0" y="0"/>
            <a:ext cx="12192000" cy="6858000"/>
          </a:xfrm>
          <a:prstGeom prst="rect">
            <a:avLst/>
          </a:prstGeom>
        </p:spPr>
      </p:pic>
      <p:sp>
        <p:nvSpPr>
          <p:cNvPr id="10" name="Rectangle 9"/>
          <p:cNvSpPr/>
          <p:nvPr/>
        </p:nvSpPr>
        <p:spPr bwMode="gray">
          <a:xfrm rot="16200000">
            <a:off x="-1042814" y="5582967"/>
            <a:ext cx="2364750" cy="184666"/>
          </a:xfrm>
          <a:prstGeom prst="rect">
            <a:avLst/>
          </a:prstGeom>
        </p:spPr>
        <p:txBody>
          <a:bodyPr wrap="none">
            <a:spAutoFit/>
          </a:bodyPr>
          <a:lstStyle/>
          <a:p>
            <a:pPr defTabSz="914400">
              <a:spcBef>
                <a:spcPct val="50000"/>
              </a:spcBef>
            </a:pPr>
            <a:r>
              <a:rPr lang="en-US" sz="600" dirty="0" smtClean="0">
                <a:solidFill>
                  <a:srgbClr val="5F5F5F"/>
                </a:solidFill>
                <a:latin typeface="Calibri"/>
                <a:cs typeface="Calibri"/>
              </a:rPr>
              <a:t>Copyright ©2012 The Nielsen Company. Confidential and proprietary.</a:t>
            </a:r>
            <a:endParaRPr lang="en-US" sz="600" dirty="0">
              <a:solidFill>
                <a:srgbClr val="5F5F5F"/>
              </a:solidFill>
              <a:latin typeface="Calibri"/>
              <a:cs typeface="Calibri"/>
            </a:endParaRPr>
          </a:p>
        </p:txBody>
      </p:sp>
      <p:sp>
        <p:nvSpPr>
          <p:cNvPr id="9" name="Title 8"/>
          <p:cNvSpPr>
            <a:spLocks noGrp="1"/>
          </p:cNvSpPr>
          <p:nvPr>
            <p:ph type="title" hasCustomPrompt="1"/>
          </p:nvPr>
        </p:nvSpPr>
        <p:spPr>
          <a:xfrm>
            <a:off x="792480" y="676656"/>
            <a:ext cx="10888896" cy="571500"/>
          </a:xfrm>
        </p:spPr>
        <p:txBody>
          <a:bodyPr wrap="square">
            <a:noAutofit/>
          </a:bodyPr>
          <a:lstStyle>
            <a:lvl1pPr>
              <a:defRPr baseline="0">
                <a:solidFill>
                  <a:srgbClr val="009DD9"/>
                </a:solidFill>
              </a:defRPr>
            </a:lvl1pPr>
          </a:lstStyle>
          <a:p>
            <a:r>
              <a:rPr lang="en-US" dirty="0" smtClean="0"/>
              <a:t>CLICK TO EDIT MASTER TITLE STYLE</a:t>
            </a:r>
            <a:endParaRPr lang="en-US" dirty="0"/>
          </a:p>
        </p:txBody>
      </p:sp>
      <p:sp>
        <p:nvSpPr>
          <p:cNvPr id="8" name="Text Placeholder 2"/>
          <p:cNvSpPr>
            <a:spLocks noGrp="1"/>
          </p:cNvSpPr>
          <p:nvPr>
            <p:ph type="body" idx="13"/>
          </p:nvPr>
        </p:nvSpPr>
        <p:spPr>
          <a:xfrm>
            <a:off x="792480" y="1280160"/>
            <a:ext cx="10880429" cy="315118"/>
          </a:xfrm>
          <a:prstGeom prst="rect">
            <a:avLst/>
          </a:prstGeo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2"/>
          <p:cNvSpPr>
            <a:spLocks noGrp="1"/>
          </p:cNvSpPr>
          <p:nvPr>
            <p:ph type="body" idx="15"/>
          </p:nvPr>
        </p:nvSpPr>
        <p:spPr>
          <a:xfrm>
            <a:off x="792481" y="6373368"/>
            <a:ext cx="10887287" cy="365760"/>
          </a:xfrm>
          <a:prstGeom prst="rect">
            <a:avLst/>
          </a:prstGeo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Text Box 17"/>
          <p:cNvSpPr txBox="1">
            <a:spLocks noChangeArrowheads="1"/>
          </p:cNvSpPr>
          <p:nvPr/>
        </p:nvSpPr>
        <p:spPr bwMode="auto">
          <a:xfrm>
            <a:off x="11863455" y="6600343"/>
            <a:ext cx="134652" cy="138499"/>
          </a:xfrm>
          <a:prstGeom prst="rect">
            <a:avLst/>
          </a:prstGeom>
          <a:noFill/>
          <a:ln w="9525">
            <a:noFill/>
            <a:miter lim="800000"/>
            <a:headEnd/>
            <a:tailEnd/>
          </a:ln>
          <a:effectLst/>
        </p:spPr>
        <p:txBody>
          <a:bodyPr wrap="none" lIns="0" tIns="0" rIns="0" bIns="0" anchor="ctr" anchorCtr="0">
            <a:spAutoFit/>
          </a:bodyPr>
          <a:lstStyle/>
          <a:p>
            <a:pPr algn="ctr" defTabSz="914400">
              <a:spcBef>
                <a:spcPts val="0"/>
              </a:spcBef>
            </a:pPr>
            <a:fld id="{0D7D805D-F6E5-43ED-9D8A-77676030D49C}" type="slidenum">
              <a:rPr lang="en-US" sz="900" b="0">
                <a:solidFill>
                  <a:srgbClr val="009DD9"/>
                </a:solidFill>
              </a:rPr>
              <a:pPr algn="ctr" defTabSz="914400">
                <a:spcBef>
                  <a:spcPts val="0"/>
                </a:spcBef>
              </a:pPr>
              <a:t>‹#›</a:t>
            </a:fld>
            <a:endParaRPr lang="en-US" sz="900" b="0" dirty="0">
              <a:solidFill>
                <a:srgbClr val="009DD9"/>
              </a:solidFill>
            </a:endParaRPr>
          </a:p>
        </p:txBody>
      </p:sp>
    </p:spTree>
    <p:extLst>
      <p:ext uri="{BB962C8B-B14F-4D97-AF65-F5344CB8AC3E}">
        <p14:creationId xmlns:p14="http://schemas.microsoft.com/office/powerpoint/2010/main" val="2865014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only 2">
    <p:spTree>
      <p:nvGrpSpPr>
        <p:cNvPr id="1" name=""/>
        <p:cNvGrpSpPr/>
        <p:nvPr/>
      </p:nvGrpSpPr>
      <p:grpSpPr>
        <a:xfrm>
          <a:off x="0" y="0"/>
          <a:ext cx="0" cy="0"/>
          <a:chOff x="0" y="0"/>
          <a:chExt cx="0" cy="0"/>
        </a:xfrm>
      </p:grpSpPr>
      <p:pic>
        <p:nvPicPr>
          <p:cNvPr id="7" name="Picture 6" descr="PPT-Chart-Template.png"/>
          <p:cNvPicPr>
            <a:picLocks noChangeAspect="1"/>
          </p:cNvPicPr>
          <p:nvPr/>
        </p:nvPicPr>
        <p:blipFill>
          <a:blip r:embed="rId2" cstate="screen"/>
          <a:stretch>
            <a:fillRect/>
          </a:stretch>
        </p:blipFill>
        <p:spPr>
          <a:xfrm>
            <a:off x="0" y="0"/>
            <a:ext cx="12192000" cy="6858000"/>
          </a:xfrm>
          <a:prstGeom prst="rect">
            <a:avLst/>
          </a:prstGeom>
        </p:spPr>
      </p:pic>
      <p:sp>
        <p:nvSpPr>
          <p:cNvPr id="10" name="Rectangle 9"/>
          <p:cNvSpPr/>
          <p:nvPr/>
        </p:nvSpPr>
        <p:spPr bwMode="gray">
          <a:xfrm rot="16200000">
            <a:off x="-1042814" y="5582967"/>
            <a:ext cx="2364750" cy="184666"/>
          </a:xfrm>
          <a:prstGeom prst="rect">
            <a:avLst/>
          </a:prstGeom>
        </p:spPr>
        <p:txBody>
          <a:bodyPr wrap="none">
            <a:spAutoFit/>
          </a:bodyPr>
          <a:lstStyle/>
          <a:p>
            <a:pPr defTabSz="914400">
              <a:spcBef>
                <a:spcPct val="50000"/>
              </a:spcBef>
            </a:pPr>
            <a:r>
              <a:rPr lang="en-US" sz="600" dirty="0" smtClean="0">
                <a:solidFill>
                  <a:srgbClr val="5F5F5F"/>
                </a:solidFill>
                <a:latin typeface="Calibri"/>
                <a:cs typeface="Calibri"/>
              </a:rPr>
              <a:t>Copyright ©2012 The Nielsen Company. Confidential and proprietary.</a:t>
            </a:r>
            <a:endParaRPr lang="en-US" sz="600" dirty="0">
              <a:solidFill>
                <a:srgbClr val="5F5F5F"/>
              </a:solidFill>
              <a:latin typeface="Calibri"/>
              <a:cs typeface="Calibri"/>
            </a:endParaRPr>
          </a:p>
        </p:txBody>
      </p:sp>
      <p:sp>
        <p:nvSpPr>
          <p:cNvPr id="9" name="Title 8"/>
          <p:cNvSpPr>
            <a:spLocks noGrp="1"/>
          </p:cNvSpPr>
          <p:nvPr>
            <p:ph type="title" hasCustomPrompt="1"/>
          </p:nvPr>
        </p:nvSpPr>
        <p:spPr>
          <a:xfrm>
            <a:off x="792480" y="676656"/>
            <a:ext cx="10888896" cy="571500"/>
          </a:xfrm>
        </p:spPr>
        <p:txBody>
          <a:bodyPr wrap="square">
            <a:noAutofit/>
          </a:bodyPr>
          <a:lstStyle>
            <a:lvl1pPr>
              <a:defRPr baseline="0">
                <a:solidFill>
                  <a:srgbClr val="009DD9"/>
                </a:solidFill>
              </a:defRPr>
            </a:lvl1pPr>
          </a:lstStyle>
          <a:p>
            <a:r>
              <a:rPr lang="en-US" dirty="0" smtClean="0"/>
              <a:t>CLICK TO EDIT MASTER TITLE STYLE</a:t>
            </a:r>
            <a:endParaRPr lang="en-US" dirty="0"/>
          </a:p>
        </p:txBody>
      </p:sp>
      <p:sp>
        <p:nvSpPr>
          <p:cNvPr id="5" name="Text Placeholder 2"/>
          <p:cNvSpPr>
            <a:spLocks noGrp="1"/>
          </p:cNvSpPr>
          <p:nvPr>
            <p:ph type="body" idx="15"/>
          </p:nvPr>
        </p:nvSpPr>
        <p:spPr>
          <a:xfrm>
            <a:off x="792481" y="6373368"/>
            <a:ext cx="10887287" cy="365760"/>
          </a:xfrm>
          <a:prstGeom prst="rect">
            <a:avLst/>
          </a:prstGeo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Text Box 17"/>
          <p:cNvSpPr txBox="1">
            <a:spLocks noChangeArrowheads="1"/>
          </p:cNvSpPr>
          <p:nvPr/>
        </p:nvSpPr>
        <p:spPr bwMode="auto">
          <a:xfrm>
            <a:off x="11863455" y="6600343"/>
            <a:ext cx="134652" cy="138499"/>
          </a:xfrm>
          <a:prstGeom prst="rect">
            <a:avLst/>
          </a:prstGeom>
          <a:noFill/>
          <a:ln w="9525">
            <a:noFill/>
            <a:miter lim="800000"/>
            <a:headEnd/>
            <a:tailEnd/>
          </a:ln>
          <a:effectLst/>
        </p:spPr>
        <p:txBody>
          <a:bodyPr wrap="none" lIns="0" tIns="0" rIns="0" bIns="0" anchor="ctr" anchorCtr="0">
            <a:spAutoFit/>
          </a:bodyPr>
          <a:lstStyle/>
          <a:p>
            <a:pPr algn="ctr" defTabSz="914400">
              <a:spcBef>
                <a:spcPts val="0"/>
              </a:spcBef>
            </a:pPr>
            <a:fld id="{0D7D805D-F6E5-43ED-9D8A-77676030D49C}" type="slidenum">
              <a:rPr lang="en-US" sz="900" b="0">
                <a:solidFill>
                  <a:srgbClr val="009DD9"/>
                </a:solidFill>
              </a:rPr>
              <a:pPr algn="ctr" defTabSz="914400">
                <a:spcBef>
                  <a:spcPts val="0"/>
                </a:spcBef>
              </a:pPr>
              <a:t>‹#›</a:t>
            </a:fld>
            <a:endParaRPr lang="en-US" sz="900" b="0" dirty="0">
              <a:solidFill>
                <a:srgbClr val="009DD9"/>
              </a:solidFill>
            </a:endParaRPr>
          </a:p>
        </p:txBody>
      </p:sp>
    </p:spTree>
    <p:extLst>
      <p:ext uri="{BB962C8B-B14F-4D97-AF65-F5344CB8AC3E}">
        <p14:creationId xmlns:p14="http://schemas.microsoft.com/office/powerpoint/2010/main" val="37090886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Full Slide Chart">
    <p:spTree>
      <p:nvGrpSpPr>
        <p:cNvPr id="1" name=""/>
        <p:cNvGrpSpPr/>
        <p:nvPr/>
      </p:nvGrpSpPr>
      <p:grpSpPr>
        <a:xfrm>
          <a:off x="0" y="0"/>
          <a:ext cx="0" cy="0"/>
          <a:chOff x="0" y="0"/>
          <a:chExt cx="0" cy="0"/>
        </a:xfrm>
      </p:grpSpPr>
      <p:pic>
        <p:nvPicPr>
          <p:cNvPr id="11" name="Picture 10" descr="PPT-Chart-Template.png"/>
          <p:cNvPicPr>
            <a:picLocks noChangeAspect="1"/>
          </p:cNvPicPr>
          <p:nvPr/>
        </p:nvPicPr>
        <p:blipFill>
          <a:blip r:embed="rId2" cstate="screen"/>
          <a:stretch>
            <a:fillRect/>
          </a:stretch>
        </p:blipFill>
        <p:spPr>
          <a:xfrm>
            <a:off x="0" y="0"/>
            <a:ext cx="12192000" cy="6858000"/>
          </a:xfrm>
          <a:prstGeom prst="rect">
            <a:avLst/>
          </a:prstGeom>
        </p:spPr>
      </p:pic>
      <p:sp>
        <p:nvSpPr>
          <p:cNvPr id="19" name="Rectangle 18"/>
          <p:cNvSpPr/>
          <p:nvPr/>
        </p:nvSpPr>
        <p:spPr bwMode="gray">
          <a:xfrm rot="16200000">
            <a:off x="-1042814" y="5582967"/>
            <a:ext cx="2364750" cy="184666"/>
          </a:xfrm>
          <a:prstGeom prst="rect">
            <a:avLst/>
          </a:prstGeom>
        </p:spPr>
        <p:txBody>
          <a:bodyPr wrap="none">
            <a:spAutoFit/>
          </a:bodyPr>
          <a:lstStyle/>
          <a:p>
            <a:pPr defTabSz="914400">
              <a:spcBef>
                <a:spcPct val="50000"/>
              </a:spcBef>
            </a:pPr>
            <a:r>
              <a:rPr lang="en-US" sz="600" dirty="0" smtClean="0">
                <a:solidFill>
                  <a:srgbClr val="5F5F5F"/>
                </a:solidFill>
                <a:latin typeface="Calibri"/>
                <a:cs typeface="Calibri"/>
              </a:rPr>
              <a:t>Copyright ©2012 The Nielsen Company. Confidential and proprietary.</a:t>
            </a:r>
            <a:endParaRPr lang="en-US" sz="600" dirty="0">
              <a:solidFill>
                <a:srgbClr val="5F5F5F"/>
              </a:solidFill>
              <a:latin typeface="Calibri"/>
              <a:cs typeface="Calibri"/>
            </a:endParaRPr>
          </a:p>
        </p:txBody>
      </p:sp>
      <p:sp>
        <p:nvSpPr>
          <p:cNvPr id="7" name="Text Placeholder 2"/>
          <p:cNvSpPr>
            <a:spLocks noGrp="1"/>
          </p:cNvSpPr>
          <p:nvPr>
            <p:ph type="body" idx="14"/>
          </p:nvPr>
        </p:nvSpPr>
        <p:spPr>
          <a:xfrm>
            <a:off x="792479" y="1801368"/>
            <a:ext cx="10914804" cy="259556"/>
          </a:xfrm>
          <a:prstGeom prst="rect">
            <a:avLst/>
          </a:prstGeom>
        </p:spPr>
        <p:txBody>
          <a:bodyPr wrap="square" tIns="0" bIns="0" anchor="t" anchorCtr="0"/>
          <a:lstStyle>
            <a:lvl1pPr marL="0" indent="0">
              <a:spcBef>
                <a:spcPts val="0"/>
              </a:spcBef>
              <a:buNone/>
              <a:defRPr sz="1200" b="0" baseline="0">
                <a:solidFill>
                  <a:srgbClr val="009DD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hart Placeholder 12"/>
          <p:cNvSpPr>
            <a:spLocks noGrp="1"/>
          </p:cNvSpPr>
          <p:nvPr>
            <p:ph type="chart" sz="quarter" idx="16"/>
          </p:nvPr>
        </p:nvSpPr>
        <p:spPr>
          <a:xfrm>
            <a:off x="792479" y="2095501"/>
            <a:ext cx="10914804" cy="3963987"/>
          </a:xfrm>
          <a:prstGeom prst="rect">
            <a:avLst/>
          </a:prstGeom>
        </p:spPr>
        <p:txBody>
          <a:bodyPr wrap="none"/>
          <a:lstStyle>
            <a:lvl1pPr>
              <a:buFontTx/>
              <a:buNone/>
              <a:defRPr/>
            </a:lvl1pPr>
          </a:lstStyle>
          <a:p>
            <a:r>
              <a:rPr lang="en-US" dirty="0" smtClean="0"/>
              <a:t>Click icon to add chart</a:t>
            </a:r>
            <a:endParaRPr lang="en-US" dirty="0"/>
          </a:p>
        </p:txBody>
      </p:sp>
      <p:sp>
        <p:nvSpPr>
          <p:cNvPr id="2" name="Title 1"/>
          <p:cNvSpPr>
            <a:spLocks noGrp="1"/>
          </p:cNvSpPr>
          <p:nvPr>
            <p:ph type="title" hasCustomPrompt="1"/>
          </p:nvPr>
        </p:nvSpPr>
        <p:spPr/>
        <p:txBody>
          <a:bodyPr wrap="square"/>
          <a:lstStyle>
            <a:lvl1pPr>
              <a:defRPr baseline="0"/>
            </a:lvl1pPr>
          </a:lstStyle>
          <a:p>
            <a:r>
              <a:rPr lang="en-US" dirty="0" smtClean="0"/>
              <a:t>CLICK TO EDIT MASTER TITLE STYLE</a:t>
            </a:r>
            <a:endParaRPr lang="en-US" dirty="0"/>
          </a:p>
        </p:txBody>
      </p:sp>
      <p:sp>
        <p:nvSpPr>
          <p:cNvPr id="16" name="Text Placeholder 2"/>
          <p:cNvSpPr>
            <a:spLocks noGrp="1"/>
          </p:cNvSpPr>
          <p:nvPr>
            <p:ph type="body" idx="13"/>
          </p:nvPr>
        </p:nvSpPr>
        <p:spPr>
          <a:xfrm>
            <a:off x="792480" y="1280160"/>
            <a:ext cx="10880429" cy="315118"/>
          </a:xfrm>
          <a:prstGeom prst="rect">
            <a:avLst/>
          </a:prstGeo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Box 17"/>
          <p:cNvSpPr txBox="1">
            <a:spLocks noChangeArrowheads="1"/>
          </p:cNvSpPr>
          <p:nvPr/>
        </p:nvSpPr>
        <p:spPr bwMode="auto">
          <a:xfrm>
            <a:off x="11863455" y="6600343"/>
            <a:ext cx="134652" cy="138499"/>
          </a:xfrm>
          <a:prstGeom prst="rect">
            <a:avLst/>
          </a:prstGeom>
          <a:noFill/>
          <a:ln w="9525">
            <a:noFill/>
            <a:miter lim="800000"/>
            <a:headEnd/>
            <a:tailEnd/>
          </a:ln>
          <a:effectLst/>
        </p:spPr>
        <p:txBody>
          <a:bodyPr wrap="none" lIns="0" tIns="0" rIns="0" bIns="0" anchor="ctr" anchorCtr="0">
            <a:spAutoFit/>
          </a:bodyPr>
          <a:lstStyle/>
          <a:p>
            <a:pPr algn="ctr" defTabSz="914400">
              <a:spcBef>
                <a:spcPts val="0"/>
              </a:spcBef>
            </a:pPr>
            <a:fld id="{0D7D805D-F6E5-43ED-9D8A-77676030D49C}" type="slidenum">
              <a:rPr lang="en-US" sz="900" b="0">
                <a:solidFill>
                  <a:srgbClr val="009DD9"/>
                </a:solidFill>
              </a:rPr>
              <a:pPr algn="ctr" defTabSz="914400">
                <a:spcBef>
                  <a:spcPts val="0"/>
                </a:spcBef>
              </a:pPr>
              <a:t>‹#›</a:t>
            </a:fld>
            <a:endParaRPr lang="en-US" sz="900" b="0" dirty="0">
              <a:solidFill>
                <a:srgbClr val="009DD9"/>
              </a:solidFill>
            </a:endParaRPr>
          </a:p>
        </p:txBody>
      </p:sp>
      <p:sp>
        <p:nvSpPr>
          <p:cNvPr id="10" name="Text Placeholder 2"/>
          <p:cNvSpPr>
            <a:spLocks noGrp="1"/>
          </p:cNvSpPr>
          <p:nvPr>
            <p:ph type="body" idx="15"/>
          </p:nvPr>
        </p:nvSpPr>
        <p:spPr>
          <a:xfrm>
            <a:off x="792481" y="6373368"/>
            <a:ext cx="10887287" cy="365760"/>
          </a:xfrm>
          <a:prstGeom prst="rect">
            <a:avLst/>
          </a:prstGeo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93838432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cSld name="2 Chart Slide">
    <p:spTree>
      <p:nvGrpSpPr>
        <p:cNvPr id="1" name=""/>
        <p:cNvGrpSpPr/>
        <p:nvPr/>
      </p:nvGrpSpPr>
      <p:grpSpPr>
        <a:xfrm>
          <a:off x="0" y="0"/>
          <a:ext cx="0" cy="0"/>
          <a:chOff x="0" y="0"/>
          <a:chExt cx="0" cy="0"/>
        </a:xfrm>
      </p:grpSpPr>
      <p:pic>
        <p:nvPicPr>
          <p:cNvPr id="17" name="Picture 16" descr="PPT-Chart-Template.png"/>
          <p:cNvPicPr>
            <a:picLocks noChangeAspect="1"/>
          </p:cNvPicPr>
          <p:nvPr/>
        </p:nvPicPr>
        <p:blipFill>
          <a:blip r:embed="rId2" cstate="screen"/>
          <a:stretch>
            <a:fillRect/>
          </a:stretch>
        </p:blipFill>
        <p:spPr>
          <a:xfrm>
            <a:off x="0" y="0"/>
            <a:ext cx="12192000" cy="6858000"/>
          </a:xfrm>
          <a:prstGeom prst="rect">
            <a:avLst/>
          </a:prstGeom>
        </p:spPr>
      </p:pic>
      <p:sp>
        <p:nvSpPr>
          <p:cNvPr id="19" name="Rectangle 18"/>
          <p:cNvSpPr/>
          <p:nvPr/>
        </p:nvSpPr>
        <p:spPr bwMode="gray">
          <a:xfrm rot="16200000">
            <a:off x="-1042814" y="5582967"/>
            <a:ext cx="2364750" cy="184666"/>
          </a:xfrm>
          <a:prstGeom prst="rect">
            <a:avLst/>
          </a:prstGeom>
        </p:spPr>
        <p:txBody>
          <a:bodyPr wrap="none">
            <a:spAutoFit/>
          </a:bodyPr>
          <a:lstStyle/>
          <a:p>
            <a:pPr defTabSz="914400">
              <a:spcBef>
                <a:spcPct val="50000"/>
              </a:spcBef>
            </a:pPr>
            <a:r>
              <a:rPr lang="en-US" sz="600" dirty="0" smtClean="0">
                <a:solidFill>
                  <a:srgbClr val="5F5F5F"/>
                </a:solidFill>
                <a:latin typeface="Calibri" pitchFamily="34" charset="0"/>
                <a:cs typeface="Arial" pitchFamily="34" charset="0"/>
              </a:rPr>
              <a:t>Copyright ©2013 The Nielsen Company. Confidential and proprietary.</a:t>
            </a:r>
            <a:endParaRPr lang="en-US" sz="600" dirty="0">
              <a:solidFill>
                <a:srgbClr val="5F5F5F"/>
              </a:solidFill>
              <a:latin typeface="Calibri" pitchFamily="34" charset="0"/>
              <a:cs typeface="Arial" pitchFamily="34" charset="0"/>
            </a:endParaRPr>
          </a:p>
        </p:txBody>
      </p:sp>
      <p:sp>
        <p:nvSpPr>
          <p:cNvPr id="7" name="Text Placeholder 2"/>
          <p:cNvSpPr>
            <a:spLocks noGrp="1"/>
          </p:cNvSpPr>
          <p:nvPr>
            <p:ph type="body" idx="14"/>
          </p:nvPr>
        </p:nvSpPr>
        <p:spPr>
          <a:xfrm>
            <a:off x="792480" y="1801368"/>
            <a:ext cx="5449571" cy="177006"/>
          </a:xfrm>
          <a:prstGeom prst="rect">
            <a:avLst/>
          </a:prstGeom>
        </p:spPr>
        <p:txBody>
          <a:bodyPr wrap="square" tIns="0" bIns="0" anchor="t" anchorCtr="0"/>
          <a:lstStyle>
            <a:lvl1pPr marL="0" indent="0">
              <a:spcBef>
                <a:spcPts val="0"/>
              </a:spcBef>
              <a:buNone/>
              <a:defRPr sz="1200" b="0" baseline="0">
                <a:solidFill>
                  <a:srgbClr val="009DD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hart Placeholder 12"/>
          <p:cNvSpPr>
            <a:spLocks noGrp="1"/>
          </p:cNvSpPr>
          <p:nvPr>
            <p:ph type="chart" sz="quarter" idx="16"/>
          </p:nvPr>
        </p:nvSpPr>
        <p:spPr>
          <a:xfrm>
            <a:off x="948267" y="2238121"/>
            <a:ext cx="5293784" cy="3238754"/>
          </a:xfrm>
          <a:prstGeom prst="rect">
            <a:avLst/>
          </a:prstGeom>
        </p:spPr>
        <p:txBody>
          <a:bodyPr wrap="none"/>
          <a:lstStyle>
            <a:lvl1pPr>
              <a:buFontTx/>
              <a:buNone/>
              <a:defRPr/>
            </a:lvl1pPr>
          </a:lstStyle>
          <a:p>
            <a:r>
              <a:rPr lang="en-US" smtClean="0"/>
              <a:t>Click icon to add chart</a:t>
            </a:r>
            <a:endParaRPr lang="en-US" dirty="0"/>
          </a:p>
        </p:txBody>
      </p:sp>
      <p:sp>
        <p:nvSpPr>
          <p:cNvPr id="2" name="Title 1"/>
          <p:cNvSpPr>
            <a:spLocks noGrp="1"/>
          </p:cNvSpPr>
          <p:nvPr>
            <p:ph type="title" hasCustomPrompt="1"/>
          </p:nvPr>
        </p:nvSpPr>
        <p:spPr/>
        <p:txBody>
          <a:bodyPr wrap="square"/>
          <a:lstStyle>
            <a:lvl1pPr>
              <a:defRPr baseline="0"/>
            </a:lvl1pPr>
          </a:lstStyle>
          <a:p>
            <a:r>
              <a:rPr lang="en-US" dirty="0" smtClean="0"/>
              <a:t>CLICK TO EDIT MASTER TITLE STYLE</a:t>
            </a:r>
            <a:endParaRPr lang="en-US" dirty="0"/>
          </a:p>
        </p:txBody>
      </p:sp>
      <p:sp>
        <p:nvSpPr>
          <p:cNvPr id="16" name="Text Placeholder 2"/>
          <p:cNvSpPr>
            <a:spLocks noGrp="1"/>
          </p:cNvSpPr>
          <p:nvPr>
            <p:ph type="body" idx="13"/>
          </p:nvPr>
        </p:nvSpPr>
        <p:spPr>
          <a:xfrm>
            <a:off x="792480" y="1280160"/>
            <a:ext cx="10880429" cy="315118"/>
          </a:xfrm>
          <a:prstGeom prst="rect">
            <a:avLst/>
          </a:prstGeo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1" name="Text Box 17"/>
          <p:cNvSpPr txBox="1">
            <a:spLocks noChangeArrowheads="1"/>
          </p:cNvSpPr>
          <p:nvPr/>
        </p:nvSpPr>
        <p:spPr bwMode="auto">
          <a:xfrm>
            <a:off x="11863455" y="6600343"/>
            <a:ext cx="134652" cy="138499"/>
          </a:xfrm>
          <a:prstGeom prst="rect">
            <a:avLst/>
          </a:prstGeom>
          <a:noFill/>
          <a:ln w="9525">
            <a:noFill/>
            <a:miter lim="800000"/>
            <a:headEnd/>
            <a:tailEnd/>
          </a:ln>
          <a:effectLst/>
        </p:spPr>
        <p:txBody>
          <a:bodyPr wrap="none" lIns="0" tIns="0" rIns="0" bIns="0" anchor="ctr" anchorCtr="0">
            <a:spAutoFit/>
          </a:bodyPr>
          <a:lstStyle/>
          <a:p>
            <a:pPr algn="ctr" defTabSz="914400">
              <a:spcBef>
                <a:spcPts val="0"/>
              </a:spcBef>
            </a:pPr>
            <a:fld id="{0D7D805D-F6E5-43ED-9D8A-77676030D49C}" type="slidenum">
              <a:rPr lang="en-US" sz="900" b="0">
                <a:solidFill>
                  <a:srgbClr val="009DD9"/>
                </a:solidFill>
                <a:latin typeface="Calibri" pitchFamily="34" charset="0"/>
              </a:rPr>
              <a:pPr algn="ctr" defTabSz="914400">
                <a:spcBef>
                  <a:spcPts val="0"/>
                </a:spcBef>
              </a:pPr>
              <a:t>‹#›</a:t>
            </a:fld>
            <a:endParaRPr lang="en-US" sz="900" b="0" dirty="0">
              <a:solidFill>
                <a:srgbClr val="009DD9"/>
              </a:solidFill>
              <a:latin typeface="Calibri" pitchFamily="34" charset="0"/>
            </a:endParaRPr>
          </a:p>
        </p:txBody>
      </p:sp>
      <p:sp>
        <p:nvSpPr>
          <p:cNvPr id="14" name="Chart Placeholder 12"/>
          <p:cNvSpPr>
            <a:spLocks noGrp="1"/>
          </p:cNvSpPr>
          <p:nvPr>
            <p:ph type="chart" sz="quarter" idx="18"/>
          </p:nvPr>
        </p:nvSpPr>
        <p:spPr>
          <a:xfrm>
            <a:off x="6483349" y="2238121"/>
            <a:ext cx="5293784" cy="3238754"/>
          </a:xfrm>
          <a:prstGeom prst="rect">
            <a:avLst/>
          </a:prstGeom>
        </p:spPr>
        <p:txBody>
          <a:bodyPr wrap="none"/>
          <a:lstStyle>
            <a:lvl1pPr>
              <a:buFontTx/>
              <a:buNone/>
              <a:defRPr/>
            </a:lvl1pPr>
          </a:lstStyle>
          <a:p>
            <a:r>
              <a:rPr lang="en-US" smtClean="0"/>
              <a:t>Click icon to add chart</a:t>
            </a:r>
            <a:endParaRPr lang="en-US" dirty="0"/>
          </a:p>
        </p:txBody>
      </p:sp>
      <p:sp>
        <p:nvSpPr>
          <p:cNvPr id="15" name="Text Placeholder 2"/>
          <p:cNvSpPr>
            <a:spLocks noGrp="1"/>
          </p:cNvSpPr>
          <p:nvPr>
            <p:ph type="body" idx="19"/>
          </p:nvPr>
        </p:nvSpPr>
        <p:spPr>
          <a:xfrm>
            <a:off x="6414723" y="1801368"/>
            <a:ext cx="5449571" cy="177006"/>
          </a:xfrm>
          <a:prstGeom prst="rect">
            <a:avLst/>
          </a:prstGeom>
        </p:spPr>
        <p:txBody>
          <a:bodyPr wrap="square" tIns="0" bIns="0" anchor="t" anchorCtr="0"/>
          <a:lstStyle>
            <a:lvl1pPr marL="0" indent="0">
              <a:spcBef>
                <a:spcPts val="0"/>
              </a:spcBef>
              <a:buNone/>
              <a:defRPr sz="1200" b="0" baseline="0">
                <a:solidFill>
                  <a:srgbClr val="009DD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8" name="Text Placeholder 2"/>
          <p:cNvSpPr>
            <a:spLocks noGrp="1"/>
          </p:cNvSpPr>
          <p:nvPr>
            <p:ph type="body" idx="15"/>
          </p:nvPr>
        </p:nvSpPr>
        <p:spPr>
          <a:xfrm>
            <a:off x="792481" y="6373368"/>
            <a:ext cx="10887287" cy="365760"/>
          </a:xfrm>
          <a:prstGeom prst="rect">
            <a:avLst/>
          </a:prstGeo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11959273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Final Slide">
    <p:spTree>
      <p:nvGrpSpPr>
        <p:cNvPr id="1" name=""/>
        <p:cNvGrpSpPr/>
        <p:nvPr/>
      </p:nvGrpSpPr>
      <p:grpSpPr>
        <a:xfrm>
          <a:off x="0" y="0"/>
          <a:ext cx="0" cy="0"/>
          <a:chOff x="0" y="0"/>
          <a:chExt cx="0" cy="0"/>
        </a:xfrm>
      </p:grpSpPr>
      <p:pic>
        <p:nvPicPr>
          <p:cNvPr id="2"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8132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name="Dark Title Slide 2">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pic>
        <p:nvPicPr>
          <p:cNvPr id="11" name="Picture 10" descr="PPT-Black-Cover-Graphic-No-Image.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41979"/>
            <a:ext cx="12192000" cy="6858000"/>
          </a:xfrm>
          <a:prstGeom prst="rect">
            <a:avLst/>
          </a:prstGeom>
        </p:spPr>
      </p:pic>
      <p:sp>
        <p:nvSpPr>
          <p:cNvPr id="3" name="Subtitle 2"/>
          <p:cNvSpPr>
            <a:spLocks noGrp="1"/>
          </p:cNvSpPr>
          <p:nvPr>
            <p:ph type="subTitle" idx="1" hasCustomPrompt="1"/>
          </p:nvPr>
        </p:nvSpPr>
        <p:spPr>
          <a:xfrm>
            <a:off x="329901" y="4797430"/>
            <a:ext cx="7315200" cy="665163"/>
          </a:xfrm>
          <a:prstGeom prst="rect">
            <a:avLst/>
          </a:prstGeom>
        </p:spPr>
        <p:txBody>
          <a:bodyPr wrap="square" tIns="0" bIns="0"/>
          <a:lstStyle>
            <a:lvl1pPr marL="0" indent="0" algn="l">
              <a:lnSpc>
                <a:spcPct val="100000"/>
              </a:lnSpc>
              <a:buNone/>
              <a:defRPr sz="2000" cap="all"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5" name="Text Placeholder 2"/>
          <p:cNvSpPr>
            <a:spLocks noGrp="1"/>
          </p:cNvSpPr>
          <p:nvPr>
            <p:ph type="body" idx="17"/>
          </p:nvPr>
        </p:nvSpPr>
        <p:spPr>
          <a:xfrm>
            <a:off x="329903" y="5998466"/>
            <a:ext cx="3854751" cy="697395"/>
          </a:xfrm>
          <a:prstGeom prst="rect">
            <a:avLst/>
          </a:prstGeo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9" name="Picture 18" descr="Nielsen_R.png"/>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bwMode="invGray">
          <a:xfrm>
            <a:off x="504775" y="2625525"/>
            <a:ext cx="1185333" cy="314377"/>
          </a:xfrm>
          <a:prstGeom prst="rect">
            <a:avLst/>
          </a:prstGeom>
        </p:spPr>
      </p:pic>
      <p:pic>
        <p:nvPicPr>
          <p:cNvPr id="12" name="Picture 11" descr="Nielsen_R.png"/>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bwMode="invGray">
          <a:xfrm>
            <a:off x="504775" y="2625525"/>
            <a:ext cx="1185333" cy="314377"/>
          </a:xfrm>
          <a:prstGeom prst="rect">
            <a:avLst/>
          </a:prstGeom>
        </p:spPr>
      </p:pic>
      <p:pic>
        <p:nvPicPr>
          <p:cNvPr id="20" name="Picture 19" descr="Nielsen_R.png"/>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bwMode="invGray">
          <a:xfrm>
            <a:off x="504775" y="2624667"/>
            <a:ext cx="1185333" cy="314377"/>
          </a:xfrm>
          <a:prstGeom prst="rect">
            <a:avLst/>
          </a:prstGeom>
        </p:spPr>
      </p:pic>
      <p:sp>
        <p:nvSpPr>
          <p:cNvPr id="13" name="Title 1"/>
          <p:cNvSpPr>
            <a:spLocks noGrp="1"/>
          </p:cNvSpPr>
          <p:nvPr>
            <p:ph type="ctrTitle" hasCustomPrompt="1"/>
          </p:nvPr>
        </p:nvSpPr>
        <p:spPr>
          <a:xfrm>
            <a:off x="329186" y="3488802"/>
            <a:ext cx="7315917" cy="1310219"/>
          </a:xfrm>
        </p:spPr>
        <p:txBody>
          <a:bodyPr wrap="square" tIns="0" bIns="0">
            <a:noAutofit/>
          </a:bodyPr>
          <a:lstStyle>
            <a:lvl1pPr algn="l">
              <a:lnSpc>
                <a:spcPct val="80000"/>
              </a:lnSpc>
              <a:tabLst>
                <a:tab pos="508000" algn="l"/>
              </a:tabLst>
              <a:defRPr sz="4500" b="0" cap="all" baseline="0">
                <a:solidFill>
                  <a:srgbClr val="009DD9"/>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73016039"/>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Table Slide">
    <p:spTree>
      <p:nvGrpSpPr>
        <p:cNvPr id="1" name=""/>
        <p:cNvGrpSpPr/>
        <p:nvPr/>
      </p:nvGrpSpPr>
      <p:grpSpPr>
        <a:xfrm>
          <a:off x="0" y="0"/>
          <a:ext cx="0" cy="0"/>
          <a:chOff x="0" y="0"/>
          <a:chExt cx="0" cy="0"/>
        </a:xfrm>
      </p:grpSpPr>
      <p:pic>
        <p:nvPicPr>
          <p:cNvPr id="12" name="Picture 11" descr="PPT-Chart-Template.png"/>
          <p:cNvPicPr>
            <a:picLocks noChangeAspect="1"/>
          </p:cNvPicPr>
          <p:nvPr/>
        </p:nvPicPr>
        <p:blipFill>
          <a:blip r:embed="rId2" cstate="screen"/>
          <a:stretch>
            <a:fillRect/>
          </a:stretch>
        </p:blipFill>
        <p:spPr>
          <a:xfrm>
            <a:off x="0" y="0"/>
            <a:ext cx="12192000" cy="6858000"/>
          </a:xfrm>
          <a:prstGeom prst="rect">
            <a:avLst/>
          </a:prstGeom>
        </p:spPr>
      </p:pic>
      <p:sp>
        <p:nvSpPr>
          <p:cNvPr id="16" name="Rectangle 15"/>
          <p:cNvSpPr/>
          <p:nvPr/>
        </p:nvSpPr>
        <p:spPr bwMode="gray">
          <a:xfrm rot="16200000">
            <a:off x="-1042814" y="5582967"/>
            <a:ext cx="2364750" cy="184666"/>
          </a:xfrm>
          <a:prstGeom prst="rect">
            <a:avLst/>
          </a:prstGeom>
        </p:spPr>
        <p:txBody>
          <a:bodyPr wrap="none">
            <a:spAutoFit/>
          </a:bodyPr>
          <a:lstStyle/>
          <a:p>
            <a:pPr>
              <a:spcBef>
                <a:spcPct val="50000"/>
              </a:spcBef>
            </a:pPr>
            <a:r>
              <a:rPr lang="en-US" sz="600" dirty="0" smtClean="0">
                <a:solidFill>
                  <a:srgbClr val="5F5F5F"/>
                </a:solidFill>
                <a:cs typeface="Calibri"/>
              </a:rPr>
              <a:t>Copyright ©2013 The Nielsen Company. Confidential and proprietary.</a:t>
            </a:r>
            <a:endParaRPr lang="en-US" sz="600" dirty="0">
              <a:solidFill>
                <a:srgbClr val="5F5F5F"/>
              </a:solidFill>
              <a:cs typeface="Calibri"/>
            </a:endParaRPr>
          </a:p>
        </p:txBody>
      </p:sp>
      <p:sp>
        <p:nvSpPr>
          <p:cNvPr id="6" name="Table Placeholder 5"/>
          <p:cNvSpPr>
            <a:spLocks noGrp="1"/>
          </p:cNvSpPr>
          <p:nvPr>
            <p:ph type="tbl" sz="quarter" idx="13"/>
          </p:nvPr>
        </p:nvSpPr>
        <p:spPr>
          <a:xfrm>
            <a:off x="1035543" y="1947674"/>
            <a:ext cx="10153157" cy="3462339"/>
          </a:xfrm>
          <a:prstGeom prst="rect">
            <a:avLst/>
          </a:prstGeom>
        </p:spPr>
        <p:txBody>
          <a:bodyPr/>
          <a:lstStyle>
            <a:lvl1pPr marL="0" indent="0">
              <a:buFontTx/>
              <a:buNone/>
              <a:defRPr/>
            </a:lvl1pPr>
          </a:lstStyle>
          <a:p>
            <a:r>
              <a:rPr lang="en-US" dirty="0" smtClean="0"/>
              <a:t>Click icon to add table</a:t>
            </a:r>
            <a:endParaRPr lang="en-US" dirty="0"/>
          </a:p>
        </p:txBody>
      </p:sp>
      <p:sp>
        <p:nvSpPr>
          <p:cNvPr id="4" name="Title 3"/>
          <p:cNvSpPr>
            <a:spLocks noGrp="1"/>
          </p:cNvSpPr>
          <p:nvPr>
            <p:ph type="title" hasCustomPrompt="1"/>
          </p:nvPr>
        </p:nvSpPr>
        <p:spPr/>
        <p:txBody>
          <a:bodyPr wrap="square"/>
          <a:lstStyle>
            <a:lvl1pPr>
              <a:defRPr baseline="0"/>
            </a:lvl1pPr>
          </a:lstStyle>
          <a:p>
            <a:r>
              <a:rPr lang="en-US" dirty="0" smtClean="0"/>
              <a:t>CLICK TO EDIT MASTER TITLE STYLE</a:t>
            </a:r>
            <a:endParaRPr lang="en-US" dirty="0"/>
          </a:p>
        </p:txBody>
      </p:sp>
      <p:sp>
        <p:nvSpPr>
          <p:cNvPr id="11" name="Text Placeholder 2"/>
          <p:cNvSpPr>
            <a:spLocks noGrp="1"/>
          </p:cNvSpPr>
          <p:nvPr>
            <p:ph type="body" idx="15"/>
          </p:nvPr>
        </p:nvSpPr>
        <p:spPr>
          <a:xfrm>
            <a:off x="792480" y="1280163"/>
            <a:ext cx="10880429" cy="315119"/>
          </a:xfrm>
          <a:prstGeom prst="rect">
            <a:avLst/>
          </a:prstGeo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8" name="Text Box 17"/>
          <p:cNvSpPr txBox="1">
            <a:spLocks noChangeArrowheads="1"/>
          </p:cNvSpPr>
          <p:nvPr/>
        </p:nvSpPr>
        <p:spPr bwMode="auto">
          <a:xfrm>
            <a:off x="11863455" y="6600348"/>
            <a:ext cx="134652"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009DD9"/>
                </a:solidFill>
              </a:rPr>
              <a:pPr algn="ctr"/>
              <a:t>‹#›</a:t>
            </a:fld>
            <a:endParaRPr lang="en-US" sz="900" dirty="0">
              <a:solidFill>
                <a:srgbClr val="009DD9"/>
              </a:solidFill>
            </a:endParaRPr>
          </a:p>
        </p:txBody>
      </p:sp>
      <p:sp>
        <p:nvSpPr>
          <p:cNvPr id="9" name="Text Placeholder 2"/>
          <p:cNvSpPr>
            <a:spLocks noGrp="1"/>
          </p:cNvSpPr>
          <p:nvPr>
            <p:ph type="body" idx="16"/>
          </p:nvPr>
        </p:nvSpPr>
        <p:spPr>
          <a:xfrm>
            <a:off x="792481" y="6373368"/>
            <a:ext cx="10887287" cy="365760"/>
          </a:xfrm>
          <a:prstGeom prst="rect">
            <a:avLst/>
          </a:prstGeo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037586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481" y="676656"/>
            <a:ext cx="10887287" cy="571500"/>
          </a:xfrm>
          <a:prstGeom prst="rect">
            <a:avLst/>
          </a:prstGeom>
        </p:spPr>
        <p:txBody>
          <a:bodyPr vert="horz" wrap="square" lIns="91440" tIns="0" rIns="91440" bIns="0" rtlCol="0" anchor="b" anchorCtr="0">
            <a:noAutofit/>
          </a:bodyPr>
          <a:lstStyle/>
          <a:p>
            <a:r>
              <a:rPr lang="en-US" smtClean="0"/>
              <a:t>Click to edit Master title style</a:t>
            </a:r>
            <a:endParaRPr lang="en-US" dirty="0"/>
          </a:p>
        </p:txBody>
      </p:sp>
      <p:pic>
        <p:nvPicPr>
          <p:cNvPr id="7" name="Picture 6" descr="PPT-Chart-Template.png"/>
          <p:cNvPicPr>
            <a:picLocks noChangeAspect="1"/>
          </p:cNvPicPr>
          <p:nvPr/>
        </p:nvPicPr>
        <p:blipFill>
          <a:blip r:embed="rId15" cstate="screen"/>
          <a:stretch>
            <a:fillRect/>
          </a:stretch>
        </p:blipFill>
        <p:spPr>
          <a:xfrm>
            <a:off x="0" y="0"/>
            <a:ext cx="12192000" cy="6858000"/>
          </a:xfrm>
          <a:prstGeom prst="rect">
            <a:avLst/>
          </a:prstGeom>
        </p:spPr>
      </p:pic>
      <p:sp>
        <p:nvSpPr>
          <p:cNvPr id="4" name="Rectangle 3"/>
          <p:cNvSpPr/>
          <p:nvPr/>
        </p:nvSpPr>
        <p:spPr>
          <a:xfrm rot="16200000">
            <a:off x="-1063661" y="5564697"/>
            <a:ext cx="2371162" cy="215444"/>
          </a:xfrm>
          <a:prstGeom prst="rect">
            <a:avLst/>
          </a:prstGeom>
        </p:spPr>
        <p:txBody>
          <a:bodyPr wrap="none" lIns="91440" rIns="91440" anchor="ctr" anchorCtr="0">
            <a:spAutoFit/>
          </a:bodyPr>
          <a:lstStyle/>
          <a:p>
            <a:pPr algn="l" defTabSz="914400">
              <a:spcBef>
                <a:spcPct val="50000"/>
              </a:spcBef>
            </a:pPr>
            <a:r>
              <a:rPr lang="en-US" sz="600" dirty="0" smtClean="0">
                <a:solidFill>
                  <a:srgbClr val="5F5F5F"/>
                </a:solidFill>
                <a:latin typeface="+mn-lt"/>
                <a:cs typeface="Calibri"/>
              </a:rPr>
              <a:t>Copyright ©2012 The Nielsen Company. Confidential and proprietary</a:t>
            </a:r>
            <a:r>
              <a:rPr lang="en-US" sz="800" dirty="0" smtClean="0">
                <a:solidFill>
                  <a:srgbClr val="5F5F5F"/>
                </a:solidFill>
                <a:latin typeface="+mn-lt"/>
                <a:cs typeface="Calibri"/>
              </a:rPr>
              <a:t>.</a:t>
            </a:r>
            <a:endParaRPr lang="en-US" sz="800" dirty="0">
              <a:solidFill>
                <a:srgbClr val="5F5F5F"/>
              </a:solidFill>
              <a:latin typeface="+mn-lt"/>
              <a:cs typeface="Calibri"/>
            </a:endParaRPr>
          </a:p>
        </p:txBody>
      </p:sp>
      <p:sp>
        <p:nvSpPr>
          <p:cNvPr id="13" name="Text Box 17"/>
          <p:cNvSpPr txBox="1">
            <a:spLocks noChangeArrowheads="1"/>
          </p:cNvSpPr>
          <p:nvPr/>
        </p:nvSpPr>
        <p:spPr bwMode="auto">
          <a:xfrm>
            <a:off x="11863455" y="6600343"/>
            <a:ext cx="134652" cy="138499"/>
          </a:xfrm>
          <a:prstGeom prst="rect">
            <a:avLst/>
          </a:prstGeom>
          <a:noFill/>
          <a:ln w="9525">
            <a:noFill/>
            <a:miter lim="800000"/>
            <a:headEnd/>
            <a:tailEnd/>
          </a:ln>
          <a:effectLst/>
        </p:spPr>
        <p:txBody>
          <a:bodyPr wrap="none" lIns="0" tIns="0" rIns="0" bIns="0" anchor="ctr" anchorCtr="0">
            <a:spAutoFit/>
          </a:bodyPr>
          <a:lstStyle/>
          <a:p>
            <a:pPr algn="ctr" defTabSz="914400">
              <a:spcBef>
                <a:spcPts val="0"/>
              </a:spcBef>
            </a:pPr>
            <a:fld id="{0D7D805D-F6E5-43ED-9D8A-77676030D49C}" type="slidenum">
              <a:rPr lang="en-US" sz="900" b="0">
                <a:solidFill>
                  <a:schemeClr val="accent1"/>
                </a:solidFill>
              </a:rPr>
              <a:pPr algn="ctr" defTabSz="914400">
                <a:spcBef>
                  <a:spcPts val="0"/>
                </a:spcBef>
              </a:pPr>
              <a:t>‹#›</a:t>
            </a:fld>
            <a:endParaRPr lang="en-US" sz="900" b="0" dirty="0">
              <a:solidFill>
                <a:schemeClr val="accent1"/>
              </a:solidFill>
            </a:endParaRPr>
          </a:p>
        </p:txBody>
      </p:sp>
      <p:sp>
        <p:nvSpPr>
          <p:cNvPr id="16" name="Text Placeholder 2"/>
          <p:cNvSpPr txBox="1">
            <a:spLocks/>
          </p:cNvSpPr>
          <p:nvPr/>
        </p:nvSpPr>
        <p:spPr>
          <a:xfrm>
            <a:off x="792481" y="6373368"/>
            <a:ext cx="10887287" cy="365760"/>
          </a:xfrm>
          <a:prstGeom prst="rect">
            <a:avLst/>
          </a:prstGeom>
        </p:spPr>
        <p:txBody>
          <a:bodyPr wrap="square" tIns="0" bIns="0" anchor="b" anchorCtr="0"/>
          <a:lstStyle>
            <a:lvl1pPr marL="0" indent="0" algn="l" defTabSz="457200" rtl="0" eaLnBrk="1" latinLnBrk="0" hangingPunct="1">
              <a:lnSpc>
                <a:spcPct val="100000"/>
              </a:lnSpc>
              <a:spcBef>
                <a:spcPts val="60"/>
              </a:spcBef>
              <a:buClr>
                <a:srgbClr val="5F5F5F"/>
              </a:buClr>
              <a:buFont typeface="Arial"/>
              <a:buNone/>
              <a:defRPr sz="800" b="0" kern="1200" baseline="0">
                <a:solidFill>
                  <a:schemeClr val="tx1"/>
                </a:solidFill>
                <a:latin typeface="+mn-lt"/>
                <a:ea typeface="+mn-ea"/>
                <a:cs typeface="+mn-cs"/>
              </a:defRPr>
            </a:lvl1pPr>
            <a:lvl2pPr marL="457200" indent="0" algn="l" defTabSz="457200" rtl="0" eaLnBrk="1" latinLnBrk="0" hangingPunct="1">
              <a:lnSpc>
                <a:spcPct val="100000"/>
              </a:lnSpc>
              <a:spcBef>
                <a:spcPts val="800"/>
              </a:spcBef>
              <a:buClr>
                <a:srgbClr val="5F5F5F"/>
              </a:buClr>
              <a:buFont typeface="Arial" pitchFamily="34" charset="0"/>
              <a:buNone/>
              <a:defRPr sz="2000" b="1" kern="1200" baseline="0">
                <a:solidFill>
                  <a:srgbClr val="5F5F5F"/>
                </a:solidFill>
                <a:latin typeface="+mn-lt"/>
                <a:ea typeface="+mn-ea"/>
                <a:cs typeface="+mn-cs"/>
              </a:defRPr>
            </a:lvl2pPr>
            <a:lvl3pPr marL="914400" indent="0" algn="l" defTabSz="457200" rtl="0" eaLnBrk="1" latinLnBrk="0" hangingPunct="1">
              <a:lnSpc>
                <a:spcPct val="100000"/>
              </a:lnSpc>
              <a:spcBef>
                <a:spcPts val="700"/>
              </a:spcBef>
              <a:buClr>
                <a:srgbClr val="5F5F5F"/>
              </a:buClr>
              <a:buFont typeface="Arial"/>
              <a:buNone/>
              <a:defRPr sz="1800" b="1" kern="1200" baseline="0">
                <a:solidFill>
                  <a:srgbClr val="5F5F5F"/>
                </a:solidFill>
                <a:latin typeface="+mn-lt"/>
                <a:ea typeface="+mn-ea"/>
                <a:cs typeface="+mn-cs"/>
              </a:defRPr>
            </a:lvl3pPr>
            <a:lvl4pPr marL="1371600" indent="0" algn="l" defTabSz="457200" rtl="0" eaLnBrk="1" latinLnBrk="0" hangingPunct="1">
              <a:lnSpc>
                <a:spcPct val="100000"/>
              </a:lnSpc>
              <a:spcBef>
                <a:spcPts val="700"/>
              </a:spcBef>
              <a:buClr>
                <a:srgbClr val="5F5F5F"/>
              </a:buClr>
              <a:buFont typeface="Arial" pitchFamily="34" charset="0"/>
              <a:buNone/>
              <a:defRPr sz="1600" b="1" kern="1200" baseline="0">
                <a:solidFill>
                  <a:srgbClr val="5F5F5F"/>
                </a:solidFill>
                <a:latin typeface="+mn-lt"/>
                <a:ea typeface="+mn-ea"/>
                <a:cs typeface="+mn-cs"/>
              </a:defRPr>
            </a:lvl4pPr>
            <a:lvl5pPr marL="1828800" indent="0" algn="l" defTabSz="457200" rtl="0" eaLnBrk="1" latinLnBrk="0" hangingPunct="1">
              <a:lnSpc>
                <a:spcPct val="100000"/>
              </a:lnSpc>
              <a:spcBef>
                <a:spcPts val="700"/>
              </a:spcBef>
              <a:buClr>
                <a:srgbClr val="5F5F5F"/>
              </a:buClr>
              <a:buFont typeface="Arial" pitchFamily="34" charset="0"/>
              <a:buNone/>
              <a:defRPr sz="1600" b="1" kern="1200" baseline="0">
                <a:solidFill>
                  <a:srgbClr val="5F5F5F"/>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sz="800" dirty="0" smtClean="0"/>
              <a:t>Click to edit Master text styles</a:t>
            </a:r>
          </a:p>
        </p:txBody>
      </p:sp>
      <p:sp>
        <p:nvSpPr>
          <p:cNvPr id="17" name="Content Placeholder 4"/>
          <p:cNvSpPr txBox="1">
            <a:spLocks/>
          </p:cNvSpPr>
          <p:nvPr/>
        </p:nvSpPr>
        <p:spPr>
          <a:xfrm>
            <a:off x="792481" y="1594885"/>
            <a:ext cx="10887287" cy="4505815"/>
          </a:xfrm>
          <a:prstGeom prst="rect">
            <a:avLst/>
          </a:prstGeom>
        </p:spPr>
        <p:txBody>
          <a:bodyPr/>
          <a:lstStyle>
            <a:lvl1pPr marL="457200" indent="-457200" algn="l" defTabSz="457200" rtl="0" eaLnBrk="1" latinLnBrk="0" hangingPunct="1">
              <a:lnSpc>
                <a:spcPct val="100000"/>
              </a:lnSpc>
              <a:spcBef>
                <a:spcPts val="800"/>
              </a:spcBef>
              <a:buClr>
                <a:srgbClr val="5F5F5F"/>
              </a:buClr>
              <a:buFont typeface="Arial"/>
              <a:buChar char="•"/>
              <a:defRPr sz="1800" kern="1200" baseline="0">
                <a:solidFill>
                  <a:srgbClr val="5F5F5F"/>
                </a:solidFill>
                <a:latin typeface="+mn-lt"/>
                <a:ea typeface="+mn-ea"/>
                <a:cs typeface="+mn-cs"/>
              </a:defRPr>
            </a:lvl1pPr>
            <a:lvl2pPr marL="908050" indent="-457200" algn="l" defTabSz="457200" rtl="0" eaLnBrk="1" latinLnBrk="0" hangingPunct="1">
              <a:lnSpc>
                <a:spcPct val="100000"/>
              </a:lnSpc>
              <a:spcBef>
                <a:spcPts val="800"/>
              </a:spcBef>
              <a:buClr>
                <a:srgbClr val="5F5F5F"/>
              </a:buClr>
              <a:buFont typeface="Arial" pitchFamily="34" charset="0"/>
              <a:buChar char="•"/>
              <a:defRPr sz="1600" kern="1200" baseline="0">
                <a:solidFill>
                  <a:srgbClr val="5F5F5F"/>
                </a:solidFill>
                <a:latin typeface="+mn-lt"/>
                <a:ea typeface="+mn-ea"/>
                <a:cs typeface="+mn-cs"/>
              </a:defRPr>
            </a:lvl2pPr>
            <a:lvl3pPr marL="1371600" indent="-457200" algn="l" defTabSz="457200" rtl="0" eaLnBrk="1" latinLnBrk="0" hangingPunct="1">
              <a:lnSpc>
                <a:spcPct val="100000"/>
              </a:lnSpc>
              <a:spcBef>
                <a:spcPts val="700"/>
              </a:spcBef>
              <a:buClr>
                <a:srgbClr val="5F5F5F"/>
              </a:buClr>
              <a:buFont typeface="Arial"/>
              <a:buChar char="•"/>
              <a:defRPr sz="1400" kern="1200" baseline="0">
                <a:solidFill>
                  <a:srgbClr val="5F5F5F"/>
                </a:solidFill>
                <a:latin typeface="+mn-lt"/>
                <a:ea typeface="+mn-ea"/>
                <a:cs typeface="+mn-cs"/>
              </a:defRPr>
            </a:lvl3pPr>
            <a:lvl4pPr marL="1825625" indent="-454025" algn="l" defTabSz="457200" rtl="0" eaLnBrk="1" latinLnBrk="0" hangingPunct="1">
              <a:lnSpc>
                <a:spcPct val="100000"/>
              </a:lnSpc>
              <a:spcBef>
                <a:spcPts val="700"/>
              </a:spcBef>
              <a:buClr>
                <a:srgbClr val="5F5F5F"/>
              </a:buClr>
              <a:buFont typeface="Arial" pitchFamily="34" charset="0"/>
              <a:buChar char="•"/>
              <a:defRPr sz="1200" kern="1200" baseline="0">
                <a:solidFill>
                  <a:srgbClr val="5F5F5F"/>
                </a:solidFill>
                <a:latin typeface="+mn-lt"/>
                <a:ea typeface="+mn-ea"/>
                <a:cs typeface="+mn-cs"/>
              </a:defRPr>
            </a:lvl4pPr>
            <a:lvl5pPr marL="2286000" indent="-457200" algn="l" defTabSz="457200" rtl="0" eaLnBrk="1" latinLnBrk="0" hangingPunct="1">
              <a:lnSpc>
                <a:spcPct val="100000"/>
              </a:lnSpc>
              <a:spcBef>
                <a:spcPts val="700"/>
              </a:spcBef>
              <a:buClr>
                <a:srgbClr val="5F5F5F"/>
              </a:buClr>
              <a:buFont typeface="Arial" pitchFamily="34" charset="0"/>
              <a:buChar char="•"/>
              <a:defRPr sz="1200" kern="1200" baseline="0">
                <a:solidFill>
                  <a:srgbClr val="5F5F5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smtClean="0"/>
              <a:t>Click to edit Master text styles</a:t>
            </a:r>
          </a:p>
          <a:p>
            <a:pPr lvl="1"/>
            <a:r>
              <a:rPr lang="en-US" sz="1600" dirty="0" smtClean="0"/>
              <a:t>Second level</a:t>
            </a:r>
          </a:p>
          <a:p>
            <a:pPr lvl="2"/>
            <a:r>
              <a:rPr lang="en-US" sz="1400" dirty="0" smtClean="0"/>
              <a:t>Third level</a:t>
            </a:r>
          </a:p>
          <a:p>
            <a:pPr lvl="3"/>
            <a:r>
              <a:rPr lang="en-US" sz="1200" dirty="0" smtClean="0"/>
              <a:t>Fourth level</a:t>
            </a:r>
          </a:p>
          <a:p>
            <a:pPr lvl="4"/>
            <a:r>
              <a:rPr lang="en-US" sz="1200" dirty="0" smtClean="0"/>
              <a:t>Fifth level</a:t>
            </a:r>
            <a:endParaRPr lang="en-US" sz="1200" dirty="0"/>
          </a:p>
        </p:txBody>
      </p:sp>
    </p:spTree>
    <p:extLst>
      <p:ext uri="{BB962C8B-B14F-4D97-AF65-F5344CB8AC3E}">
        <p14:creationId xmlns:p14="http://schemas.microsoft.com/office/powerpoint/2010/main" val="455964450"/>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68" r:id="rId3"/>
    <p:sldLayoutId id="2147483682" r:id="rId4"/>
    <p:sldLayoutId id="2147483669" r:id="rId5"/>
    <p:sldLayoutId id="2147483685" r:id="rId6"/>
    <p:sldLayoutId id="2147483687" r:id="rId7"/>
    <p:sldLayoutId id="2147483692" r:id="rId8"/>
    <p:sldLayoutId id="2147483694" r:id="rId9"/>
    <p:sldLayoutId id="2147483695" r:id="rId10"/>
    <p:sldLayoutId id="2147483696" r:id="rId11"/>
    <p:sldLayoutId id="2147483697" r:id="rId12"/>
    <p:sldLayoutId id="2147483699" r:id="rId13"/>
  </p:sldLayoutIdLst>
  <p:timing>
    <p:tnLst>
      <p:par>
        <p:cTn id="1" dur="indefinite" restart="never" nodeType="tmRoot"/>
      </p:par>
    </p:tnLst>
  </p:timing>
  <p:txStyles>
    <p:titleStyle>
      <a:lvl1pPr algn="l" defTabSz="457200" rtl="0" eaLnBrk="1" latinLnBrk="0" hangingPunct="1">
        <a:spcBef>
          <a:spcPct val="0"/>
        </a:spcBef>
        <a:buNone/>
        <a:defRPr sz="3000" kern="1200" cap="all" baseline="0">
          <a:solidFill>
            <a:srgbClr val="009DD9"/>
          </a:solidFill>
          <a:latin typeface="+mj-lt"/>
          <a:ea typeface="+mj-ea"/>
          <a:cs typeface="+mj-cs"/>
        </a:defRPr>
      </a:lvl1pPr>
    </p:titleStyle>
    <p:bodyStyle>
      <a:lvl1pPr marL="457200" indent="-457200" algn="l" defTabSz="457200" rtl="0" eaLnBrk="1" latinLnBrk="0" hangingPunct="1">
        <a:lnSpc>
          <a:spcPct val="100000"/>
        </a:lnSpc>
        <a:spcBef>
          <a:spcPts val="800"/>
        </a:spcBef>
        <a:buClr>
          <a:srgbClr val="5F5F5F"/>
        </a:buClr>
        <a:buFont typeface="Arial"/>
        <a:buChar char="•"/>
        <a:defRPr sz="1800" kern="1200" baseline="0">
          <a:solidFill>
            <a:srgbClr val="5F5F5F"/>
          </a:solidFill>
          <a:latin typeface="+mn-lt"/>
          <a:ea typeface="+mn-ea"/>
          <a:cs typeface="+mn-cs"/>
        </a:defRPr>
      </a:lvl1pPr>
      <a:lvl2pPr marL="908050" indent="-457200" algn="l" defTabSz="457200" rtl="0" eaLnBrk="1" latinLnBrk="0" hangingPunct="1">
        <a:lnSpc>
          <a:spcPct val="100000"/>
        </a:lnSpc>
        <a:spcBef>
          <a:spcPts val="800"/>
        </a:spcBef>
        <a:buClr>
          <a:srgbClr val="5F5F5F"/>
        </a:buClr>
        <a:buFont typeface="Arial" pitchFamily="34" charset="0"/>
        <a:buChar char="•"/>
        <a:defRPr sz="1600" kern="1200" baseline="0">
          <a:solidFill>
            <a:srgbClr val="5F5F5F"/>
          </a:solidFill>
          <a:latin typeface="+mn-lt"/>
          <a:ea typeface="+mn-ea"/>
          <a:cs typeface="+mn-cs"/>
        </a:defRPr>
      </a:lvl2pPr>
      <a:lvl3pPr marL="1371600" indent="-457200" algn="l" defTabSz="457200" rtl="0" eaLnBrk="1" latinLnBrk="0" hangingPunct="1">
        <a:lnSpc>
          <a:spcPct val="100000"/>
        </a:lnSpc>
        <a:spcBef>
          <a:spcPts val="700"/>
        </a:spcBef>
        <a:buClr>
          <a:srgbClr val="5F5F5F"/>
        </a:buClr>
        <a:buFont typeface="Arial"/>
        <a:buChar char="•"/>
        <a:defRPr sz="1400" kern="1200" baseline="0">
          <a:solidFill>
            <a:srgbClr val="5F5F5F"/>
          </a:solidFill>
          <a:latin typeface="+mn-lt"/>
          <a:ea typeface="+mn-ea"/>
          <a:cs typeface="+mn-cs"/>
        </a:defRPr>
      </a:lvl3pPr>
      <a:lvl4pPr marL="1825625" indent="-454025" algn="l" defTabSz="457200" rtl="0" eaLnBrk="1" latinLnBrk="0" hangingPunct="1">
        <a:lnSpc>
          <a:spcPct val="100000"/>
        </a:lnSpc>
        <a:spcBef>
          <a:spcPts val="700"/>
        </a:spcBef>
        <a:buClr>
          <a:srgbClr val="5F5F5F"/>
        </a:buClr>
        <a:buFont typeface="Arial" pitchFamily="34" charset="0"/>
        <a:buChar char="•"/>
        <a:defRPr sz="1200" kern="1200" baseline="0">
          <a:solidFill>
            <a:srgbClr val="5F5F5F"/>
          </a:solidFill>
          <a:latin typeface="+mn-lt"/>
          <a:ea typeface="+mn-ea"/>
          <a:cs typeface="+mn-cs"/>
        </a:defRPr>
      </a:lvl4pPr>
      <a:lvl5pPr marL="2286000" indent="-457200" algn="l" defTabSz="457200" rtl="0" eaLnBrk="1" latinLnBrk="0" hangingPunct="1">
        <a:lnSpc>
          <a:spcPct val="100000"/>
        </a:lnSpc>
        <a:spcBef>
          <a:spcPts val="700"/>
        </a:spcBef>
        <a:buClr>
          <a:srgbClr val="5F5F5F"/>
        </a:buClr>
        <a:buFont typeface="Arial" pitchFamily="34" charset="0"/>
        <a:buChar char="•"/>
        <a:defRPr sz="1200" kern="1200" baseline="0">
          <a:solidFill>
            <a:srgbClr val="5F5F5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8.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8.emf"/><Relationship Id="rId1" Type="http://schemas.openxmlformats.org/officeDocument/2006/relationships/slideLayout" Target="../slideLayouts/slideLayout3.xml"/><Relationship Id="rId4" Type="http://schemas.openxmlformats.org/officeDocument/2006/relationships/image" Target="../media/image21.emf"/></Relationships>
</file>

<file path=ppt/slides/_rels/slide1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13.emf"/><Relationship Id="rId4" Type="http://schemas.openxmlformats.org/officeDocument/2006/relationships/image" Target="../media/image12.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25.emf"/></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8" Type="http://schemas.openxmlformats.org/officeDocument/2006/relationships/image" Target="../media/image31.emf"/><Relationship Id="rId13" Type="http://schemas.openxmlformats.org/officeDocument/2006/relationships/image" Target="../media/image36.emf"/><Relationship Id="rId3" Type="http://schemas.openxmlformats.org/officeDocument/2006/relationships/image" Target="../media/image27.emf"/><Relationship Id="rId7" Type="http://schemas.openxmlformats.org/officeDocument/2006/relationships/image" Target="../media/image30.emf"/><Relationship Id="rId12" Type="http://schemas.openxmlformats.org/officeDocument/2006/relationships/image" Target="../media/image35.emf"/><Relationship Id="rId2" Type="http://schemas.openxmlformats.org/officeDocument/2006/relationships/image" Target="../media/image26.emf"/><Relationship Id="rId1" Type="http://schemas.openxmlformats.org/officeDocument/2006/relationships/slideLayout" Target="../slideLayouts/slideLayout9.xml"/><Relationship Id="rId6" Type="http://schemas.openxmlformats.org/officeDocument/2006/relationships/image" Target="../media/image21.emf"/><Relationship Id="rId11" Type="http://schemas.openxmlformats.org/officeDocument/2006/relationships/image" Target="../media/image34.emf"/><Relationship Id="rId5" Type="http://schemas.openxmlformats.org/officeDocument/2006/relationships/image" Target="../media/image29.emf"/><Relationship Id="rId10" Type="http://schemas.openxmlformats.org/officeDocument/2006/relationships/image" Target="../media/image33.emf"/><Relationship Id="rId4" Type="http://schemas.openxmlformats.org/officeDocument/2006/relationships/image" Target="../media/image28.emf"/><Relationship Id="rId9" Type="http://schemas.openxmlformats.org/officeDocument/2006/relationships/image" Target="../media/image32.emf"/><Relationship Id="rId14" Type="http://schemas.openxmlformats.org/officeDocument/2006/relationships/image" Target="../media/image11.emf"/></Relationships>
</file>

<file path=ppt/slides/_rels/slide2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chart" Target="../charts/chart13.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9.emf"/><Relationship Id="rId4" Type="http://schemas.openxmlformats.org/officeDocument/2006/relationships/image" Target="../media/image38.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40.emf"/><Relationship Id="rId7" Type="http://schemas.openxmlformats.org/officeDocument/2006/relationships/image" Target="../media/image44.emf"/><Relationship Id="rId2" Type="http://schemas.openxmlformats.org/officeDocument/2006/relationships/image" Target="../media/image13.emf"/><Relationship Id="rId1" Type="http://schemas.openxmlformats.org/officeDocument/2006/relationships/slideLayout" Target="../slideLayouts/slideLayout9.xml"/><Relationship Id="rId6" Type="http://schemas.openxmlformats.org/officeDocument/2006/relationships/image" Target="../media/image43.emf"/><Relationship Id="rId5" Type="http://schemas.openxmlformats.org/officeDocument/2006/relationships/image" Target="../media/image42.emf"/><Relationship Id="rId4" Type="http://schemas.openxmlformats.org/officeDocument/2006/relationships/image" Target="../media/image41.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11.emf"/></Relationships>
</file>

<file path=ppt/slides/_rels/slide31.xml.rels><?xml version="1.0" encoding="UTF-8" standalone="yes"?>
<Relationships xmlns="http://schemas.openxmlformats.org/package/2006/relationships"><Relationship Id="rId8" Type="http://schemas.openxmlformats.org/officeDocument/2006/relationships/chart" Target="../charts/chart14.xml"/><Relationship Id="rId3" Type="http://schemas.openxmlformats.org/officeDocument/2006/relationships/image" Target="../media/image46.jpeg"/><Relationship Id="rId7"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3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3.xml"/><Relationship Id="rId4" Type="http://schemas.openxmlformats.org/officeDocument/2006/relationships/chart" Target="../charts/chart17.xml"/></Relationships>
</file>

<file path=ppt/slides/_rels/slide33.xml.rels><?xml version="1.0" encoding="UTF-8" standalone="yes"?>
<Relationships xmlns="http://schemas.openxmlformats.org/package/2006/relationships"><Relationship Id="rId8" Type="http://schemas.openxmlformats.org/officeDocument/2006/relationships/chart" Target="../charts/chart23.xml"/><Relationship Id="rId3" Type="http://schemas.openxmlformats.org/officeDocument/2006/relationships/chart" Target="../charts/chart18.xml"/><Relationship Id="rId7" Type="http://schemas.openxmlformats.org/officeDocument/2006/relationships/chart" Target="../charts/chart22.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34.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42.emf"/><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54.emf"/></Relationships>
</file>

<file path=ppt/slides/_rels/slide39.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emf"/><Relationship Id="rId1" Type="http://schemas.openxmlformats.org/officeDocument/2006/relationships/slideLayout" Target="../slideLayouts/slideLayout9.xml"/><Relationship Id="rId5" Type="http://schemas.openxmlformats.org/officeDocument/2006/relationships/image" Target="../media/image58.emf"/><Relationship Id="rId4" Type="http://schemas.openxmlformats.org/officeDocument/2006/relationships/image" Target="../media/image57.emf"/></Relationships>
</file>

<file path=ppt/slides/_rels/slide45.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18.emf"/><Relationship Id="rId1" Type="http://schemas.openxmlformats.org/officeDocument/2006/relationships/slideLayout" Target="../slideLayouts/slideLayout9.xml"/><Relationship Id="rId5" Type="http://schemas.openxmlformats.org/officeDocument/2006/relationships/image" Target="../media/image11.emf"/><Relationship Id="rId4" Type="http://schemas.openxmlformats.org/officeDocument/2006/relationships/image" Target="../media/image25.emf"/></Relationships>
</file>

<file path=ppt/slides/_rels/slide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92240" y="3027477"/>
            <a:ext cx="5903935" cy="784830"/>
          </a:xfrm>
          <a:prstGeom prst="rect">
            <a:avLst/>
          </a:prstGeom>
          <a:noFill/>
        </p:spPr>
        <p:txBody>
          <a:bodyPr wrap="square" lIns="274320" rIns="91440" rtlCol="0">
            <a:spAutoFit/>
          </a:bodyPr>
          <a:lstStyle/>
          <a:p>
            <a:r>
              <a:rPr lang="en-US" sz="4500" dirty="0">
                <a:solidFill>
                  <a:schemeClr val="accent1"/>
                </a:solidFill>
                <a:latin typeface="+mj-lt"/>
                <a:ea typeface="Calibri Light" charset="0"/>
                <a:cs typeface="Calibri Light" charset="0"/>
              </a:rPr>
              <a:t>2020 VISION</a:t>
            </a:r>
            <a:endParaRPr lang="en-US" sz="4500" dirty="0">
              <a:solidFill>
                <a:schemeClr val="accent1"/>
              </a:solidFill>
              <a:latin typeface="+mj-lt"/>
              <a:ea typeface="Calibri Light" charset="0"/>
              <a:cs typeface="Calibri Light" charset="0"/>
            </a:endParaRPr>
          </a:p>
        </p:txBody>
      </p:sp>
      <p:sp>
        <p:nvSpPr>
          <p:cNvPr id="8" name="TextBox 7"/>
          <p:cNvSpPr txBox="1"/>
          <p:nvPr/>
        </p:nvSpPr>
        <p:spPr>
          <a:xfrm>
            <a:off x="1592240" y="4648200"/>
            <a:ext cx="3429000" cy="892552"/>
          </a:xfrm>
          <a:prstGeom prst="rect">
            <a:avLst/>
          </a:prstGeom>
          <a:noFill/>
        </p:spPr>
        <p:txBody>
          <a:bodyPr wrap="square" lIns="274320" rtlCol="0">
            <a:spAutoFit/>
          </a:bodyPr>
          <a:lstStyle/>
          <a:p>
            <a:r>
              <a:rPr lang="en-US" sz="2000" b="1" spc="300" dirty="0">
                <a:solidFill>
                  <a:schemeClr val="accent1"/>
                </a:solidFill>
              </a:rPr>
              <a:t>CARMAN ALLISON</a:t>
            </a:r>
          </a:p>
          <a:p>
            <a:r>
              <a:rPr lang="en-US" sz="1600" spc="100" dirty="0">
                <a:solidFill>
                  <a:schemeClr val="tx2">
                    <a:lumMod val="60000"/>
                    <a:lumOff val="40000"/>
                  </a:schemeClr>
                </a:solidFill>
              </a:rPr>
              <a:t>VP, CONSUMER INSIGHTS</a:t>
            </a:r>
          </a:p>
          <a:p>
            <a:endParaRPr lang="en-US" sz="1600" spc="100" dirty="0">
              <a:solidFill>
                <a:schemeClr val="bg1"/>
              </a:solidFill>
            </a:endParaRPr>
          </a:p>
        </p:txBody>
      </p:sp>
      <p:grpSp>
        <p:nvGrpSpPr>
          <p:cNvPr id="6" name="Group 5"/>
          <p:cNvGrpSpPr/>
          <p:nvPr/>
        </p:nvGrpSpPr>
        <p:grpSpPr>
          <a:xfrm>
            <a:off x="7359096" y="5451089"/>
            <a:ext cx="1856557" cy="523220"/>
            <a:chOff x="5534843" y="4205165"/>
            <a:chExt cx="1856557" cy="523220"/>
          </a:xfrm>
        </p:grpSpPr>
        <p:sp>
          <p:nvSpPr>
            <p:cNvPr id="7" name="Rectangle 5"/>
            <p:cNvSpPr>
              <a:spLocks noChangeArrowheads="1"/>
            </p:cNvSpPr>
            <p:nvPr/>
          </p:nvSpPr>
          <p:spPr bwMode="auto">
            <a:xfrm>
              <a:off x="5990900" y="4205165"/>
              <a:ext cx="1400500" cy="52322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defRPr/>
              </a:pPr>
              <a:r>
                <a:rPr lang="en-US" sz="1400" dirty="0">
                  <a:solidFill>
                    <a:srgbClr val="969696"/>
                  </a:solidFill>
                  <a:ea typeface="ＭＳ Ｐゴシック" pitchFamily="34" charset="-128"/>
                </a:rPr>
                <a:t>@</a:t>
              </a:r>
              <a:r>
                <a:rPr lang="en-US" sz="1400" dirty="0" err="1">
                  <a:solidFill>
                    <a:srgbClr val="969696"/>
                  </a:solidFill>
                  <a:ea typeface="ＭＳ Ｐゴシック" pitchFamily="34" charset="-128"/>
                </a:rPr>
                <a:t>CarmAllison</a:t>
              </a:r>
              <a:endParaRPr lang="en-US" sz="1400" dirty="0">
                <a:solidFill>
                  <a:srgbClr val="969696"/>
                </a:solidFill>
                <a:ea typeface="ＭＳ Ｐゴシック" pitchFamily="34" charset="-128"/>
              </a:endParaRPr>
            </a:p>
            <a:p>
              <a:pPr>
                <a:defRPr/>
              </a:pPr>
              <a:r>
                <a:rPr lang="en-US" sz="1400" dirty="0">
                  <a:solidFill>
                    <a:srgbClr val="969696"/>
                  </a:solidFill>
                  <a:ea typeface="ＭＳ Ｐゴシック" pitchFamily="34" charset="-128"/>
                </a:rPr>
                <a:t>@Nielsen</a:t>
              </a:r>
            </a:p>
          </p:txBody>
        </p:sp>
        <p:pic>
          <p:nvPicPr>
            <p:cNvPr id="9" name="Picture 10" descr="http://upload.wikimedia.org/wikipedia/en/thumb/9/9f/Twitter_bird_logo_2012.svg/1267px-Twitter_bird_logo_2012.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4843" y="4269416"/>
              <a:ext cx="487955" cy="394326"/>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p:cNvSpPr txBox="1"/>
          <p:nvPr/>
        </p:nvSpPr>
        <p:spPr>
          <a:xfrm>
            <a:off x="1792265" y="3680134"/>
            <a:ext cx="3101618" cy="369332"/>
          </a:xfrm>
          <a:prstGeom prst="rect">
            <a:avLst/>
          </a:prstGeom>
          <a:noFill/>
        </p:spPr>
        <p:txBody>
          <a:bodyPr wrap="none" rtlCol="0">
            <a:spAutoFit/>
          </a:bodyPr>
          <a:lstStyle/>
          <a:p>
            <a:r>
              <a:rPr lang="en-US" dirty="0"/>
              <a:t>STAYING AHEAD OF THE CURVE</a:t>
            </a:r>
            <a:endParaRPr lang="en-US" dirty="0"/>
          </a:p>
        </p:txBody>
      </p:sp>
    </p:spTree>
    <p:extLst>
      <p:ext uri="{BB962C8B-B14F-4D97-AF65-F5344CB8AC3E}">
        <p14:creationId xmlns:p14="http://schemas.microsoft.com/office/powerpoint/2010/main" val="693462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8382001" y="914400"/>
            <a:ext cx="2286000" cy="5943600"/>
          </a:xfrm>
          <a:prstGeom prst="rect">
            <a:avLst/>
          </a:prstGeom>
        </p:spPr>
      </p:pic>
      <p:grpSp>
        <p:nvGrpSpPr>
          <p:cNvPr id="9" name="Group 8"/>
          <p:cNvGrpSpPr/>
          <p:nvPr/>
        </p:nvGrpSpPr>
        <p:grpSpPr>
          <a:xfrm>
            <a:off x="10372016" y="6568281"/>
            <a:ext cx="209382" cy="209382"/>
            <a:chOff x="8848016" y="6568281"/>
            <a:chExt cx="209382" cy="209382"/>
          </a:xfrm>
        </p:grpSpPr>
        <p:sp>
          <p:nvSpPr>
            <p:cNvPr id="10" name="Oval 9"/>
            <p:cNvSpPr/>
            <p:nvPr/>
          </p:nvSpPr>
          <p:spPr>
            <a:xfrm>
              <a:off x="8848016" y="6568281"/>
              <a:ext cx="209382" cy="209382"/>
            </a:xfrm>
            <a:prstGeom prst="ellipse">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2" name="Text Box 17"/>
            <p:cNvSpPr txBox="1">
              <a:spLocks noChangeArrowheads="1"/>
            </p:cNvSpPr>
            <p:nvPr/>
          </p:nvSpPr>
          <p:spPr bwMode="auto">
            <a:xfrm>
              <a:off x="8890378" y="6600342"/>
              <a:ext cx="115416"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FFFFFF"/>
                  </a:solidFill>
                </a:rPr>
                <a:pPr algn="ctr"/>
                <a:t>10</a:t>
              </a:fld>
              <a:endParaRPr lang="en-US" sz="900" dirty="0">
                <a:solidFill>
                  <a:srgbClr val="FFFFFF"/>
                </a:solidFill>
              </a:endParaRPr>
            </a:p>
          </p:txBody>
        </p:sp>
      </p:grpSp>
      <p:sp>
        <p:nvSpPr>
          <p:cNvPr id="14" name="Oval 13"/>
          <p:cNvSpPr>
            <a:spLocks noChangeAspect="1"/>
          </p:cNvSpPr>
          <p:nvPr/>
        </p:nvSpPr>
        <p:spPr>
          <a:xfrm>
            <a:off x="2538390" y="2027179"/>
            <a:ext cx="1828800" cy="18288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4463447" y="2741855"/>
            <a:ext cx="4540248" cy="954107"/>
          </a:xfrm>
          <a:prstGeom prst="rect">
            <a:avLst/>
          </a:prstGeom>
          <a:noFill/>
        </p:spPr>
        <p:txBody>
          <a:bodyPr wrap="square" rtlCol="0">
            <a:spAutoFit/>
          </a:bodyPr>
          <a:lstStyle/>
          <a:p>
            <a:r>
              <a:rPr lang="en-US" sz="2800" dirty="0">
                <a:solidFill>
                  <a:schemeClr val="bg2"/>
                </a:solidFill>
              </a:rPr>
              <a:t>The shopper’s quest for value is defining retail trends</a:t>
            </a:r>
            <a:endParaRPr lang="en-CA" sz="2800" dirty="0">
              <a:solidFill>
                <a:schemeClr val="bg2"/>
              </a:solidFill>
            </a:endParaRPr>
          </a:p>
        </p:txBody>
      </p:sp>
      <p:pic>
        <p:nvPicPr>
          <p:cNvPr id="18" name="Picture 17" descr="Shopper.emf"/>
          <p:cNvPicPr>
            <a:picLocks noChangeAspect="1"/>
          </p:cNvPicPr>
          <p:nvPr/>
        </p:nvPicPr>
        <p:blipFill>
          <a:blip r:embed="rId4" cstate="print"/>
          <a:stretch>
            <a:fillRect/>
          </a:stretch>
        </p:blipFill>
        <p:spPr>
          <a:xfrm>
            <a:off x="2985389" y="2357796"/>
            <a:ext cx="863938" cy="1145657"/>
          </a:xfrm>
          <a:prstGeom prst="rect">
            <a:avLst/>
          </a:prstGeom>
          <a:noFill/>
        </p:spPr>
      </p:pic>
      <p:sp>
        <p:nvSpPr>
          <p:cNvPr id="13" name="TextBox 12"/>
          <p:cNvSpPr txBox="1"/>
          <p:nvPr/>
        </p:nvSpPr>
        <p:spPr>
          <a:xfrm>
            <a:off x="4392583" y="1996649"/>
            <a:ext cx="1877565" cy="830997"/>
          </a:xfrm>
          <a:prstGeom prst="rect">
            <a:avLst/>
          </a:prstGeom>
          <a:noFill/>
        </p:spPr>
        <p:txBody>
          <a:bodyPr wrap="none" rtlCol="0">
            <a:spAutoFit/>
          </a:bodyPr>
          <a:lstStyle/>
          <a:p>
            <a:r>
              <a:rPr lang="en-US" sz="4800" dirty="0">
                <a:solidFill>
                  <a:schemeClr val="accent3"/>
                </a:solidFill>
              </a:rPr>
              <a:t>REACH</a:t>
            </a:r>
            <a:endParaRPr lang="en-US" sz="4800" dirty="0">
              <a:solidFill>
                <a:schemeClr val="accent3"/>
              </a:solidFill>
            </a:endParaRPr>
          </a:p>
        </p:txBody>
      </p:sp>
    </p:spTree>
    <p:extLst>
      <p:ext uri="{BB962C8B-B14F-4D97-AF65-F5344CB8AC3E}">
        <p14:creationId xmlns:p14="http://schemas.microsoft.com/office/powerpoint/2010/main" val="18118602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846090" y="3024076"/>
            <a:ext cx="4006516" cy="1624264"/>
          </a:xfrm>
          <a:prstGeom prst="line">
            <a:avLst/>
          </a:prstGeom>
          <a:ln w="76200">
            <a:solidFill>
              <a:schemeClr val="bg2"/>
            </a:solidFill>
          </a:ln>
        </p:spPr>
        <p:style>
          <a:lnRef idx="2">
            <a:schemeClr val="accent1"/>
          </a:lnRef>
          <a:fillRef idx="0">
            <a:schemeClr val="accent1"/>
          </a:fillRef>
          <a:effectRef idx="1">
            <a:schemeClr val="accent1"/>
          </a:effectRef>
          <a:fontRef idx="minor">
            <a:schemeClr val="tx1"/>
          </a:fontRef>
        </p:style>
      </p:cxnSp>
      <p:sp>
        <p:nvSpPr>
          <p:cNvPr id="7" name="Rectangle 3"/>
          <p:cNvSpPr>
            <a:spLocks noGrp="1" noChangeArrowheads="1"/>
          </p:cNvSpPr>
          <p:nvPr>
            <p:ph type="title"/>
          </p:nvPr>
        </p:nvSpPr>
        <p:spPr>
          <a:xfrm>
            <a:off x="2127186" y="841400"/>
            <a:ext cx="8077200" cy="571500"/>
          </a:xfrm>
        </p:spPr>
        <p:txBody>
          <a:bodyPr/>
          <a:lstStyle/>
          <a:p>
            <a:r>
              <a:rPr lang="en-US" sz="2800" dirty="0"/>
              <a:t>The consumer balance sheet is getting worse</a:t>
            </a:r>
          </a:p>
        </p:txBody>
      </p:sp>
      <p:sp>
        <p:nvSpPr>
          <p:cNvPr id="27" name="Text Placeholder 3"/>
          <p:cNvSpPr>
            <a:spLocks noGrp="1"/>
          </p:cNvSpPr>
          <p:nvPr>
            <p:ph type="body" idx="4294967295"/>
          </p:nvPr>
        </p:nvSpPr>
        <p:spPr>
          <a:xfrm>
            <a:off x="2153586" y="6331706"/>
            <a:ext cx="8165465" cy="365760"/>
          </a:xfrm>
          <a:prstGeom prst="rect">
            <a:avLst/>
          </a:prstGeom>
        </p:spPr>
        <p:txBody>
          <a:bodyPr/>
          <a:lstStyle/>
          <a:p>
            <a:pPr marL="0" indent="0">
              <a:buNone/>
            </a:pPr>
            <a:r>
              <a:rPr lang="en-US" sz="800" dirty="0"/>
              <a:t>Source:  Nielsen </a:t>
            </a:r>
            <a:r>
              <a:rPr lang="en-US" sz="800" dirty="0"/>
              <a:t>Panel Views Survey,  2016 – Total West  Projected Households 14,368k</a:t>
            </a:r>
            <a:endParaRPr lang="en-US" sz="800" dirty="0"/>
          </a:p>
        </p:txBody>
      </p:sp>
      <p:sp>
        <p:nvSpPr>
          <p:cNvPr id="2" name="TextBox 1"/>
          <p:cNvSpPr txBox="1"/>
          <p:nvPr/>
        </p:nvSpPr>
        <p:spPr>
          <a:xfrm>
            <a:off x="2127187" y="1503947"/>
            <a:ext cx="6716839" cy="369332"/>
          </a:xfrm>
          <a:prstGeom prst="rect">
            <a:avLst/>
          </a:prstGeom>
          <a:noFill/>
        </p:spPr>
        <p:txBody>
          <a:bodyPr wrap="none" rtlCol="0">
            <a:spAutoFit/>
          </a:bodyPr>
          <a:lstStyle/>
          <a:p>
            <a:r>
              <a:rPr lang="en-US" dirty="0"/>
              <a:t>Compared to year ago, consumers view their household finances as…</a:t>
            </a:r>
            <a:endParaRPr lang="en-US" dirty="0"/>
          </a:p>
        </p:txBody>
      </p:sp>
      <p:sp>
        <p:nvSpPr>
          <p:cNvPr id="3" name="Oval 2"/>
          <p:cNvSpPr>
            <a:spLocks noChangeAspect="1"/>
          </p:cNvSpPr>
          <p:nvPr/>
        </p:nvSpPr>
        <p:spPr>
          <a:xfrm>
            <a:off x="5049248" y="3036108"/>
            <a:ext cx="1828800" cy="18288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2847682" y="4069316"/>
            <a:ext cx="1371600" cy="137160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7624006" y="2368079"/>
            <a:ext cx="1143000" cy="1143000"/>
          </a:xfrm>
          <a:prstGeom prst="ellipse">
            <a:avLst/>
          </a:prstGeom>
          <a:solidFill>
            <a:srgbClr val="8DC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7659943" y="2545458"/>
            <a:ext cx="1071127" cy="707886"/>
          </a:xfrm>
          <a:prstGeom prst="rect">
            <a:avLst/>
          </a:prstGeom>
          <a:noFill/>
        </p:spPr>
        <p:txBody>
          <a:bodyPr wrap="none" rtlCol="0">
            <a:spAutoFit/>
          </a:bodyPr>
          <a:lstStyle/>
          <a:p>
            <a:r>
              <a:rPr lang="en-US" sz="4000" dirty="0">
                <a:solidFill>
                  <a:schemeClr val="bg1"/>
                </a:solidFill>
              </a:rPr>
              <a:t>20%</a:t>
            </a:r>
            <a:endParaRPr lang="en-US" sz="4000" dirty="0">
              <a:solidFill>
                <a:schemeClr val="bg1"/>
              </a:solidFill>
            </a:endParaRPr>
          </a:p>
        </p:txBody>
      </p:sp>
      <p:sp>
        <p:nvSpPr>
          <p:cNvPr id="33" name="TextBox 32"/>
          <p:cNvSpPr txBox="1"/>
          <p:nvPr/>
        </p:nvSpPr>
        <p:spPr>
          <a:xfrm>
            <a:off x="5448083" y="3518360"/>
            <a:ext cx="1071127" cy="707886"/>
          </a:xfrm>
          <a:prstGeom prst="rect">
            <a:avLst/>
          </a:prstGeom>
          <a:noFill/>
        </p:spPr>
        <p:txBody>
          <a:bodyPr wrap="none" rtlCol="0">
            <a:spAutoFit/>
          </a:bodyPr>
          <a:lstStyle/>
          <a:p>
            <a:r>
              <a:rPr lang="en-US" sz="4000" dirty="0">
                <a:solidFill>
                  <a:schemeClr val="bg1"/>
                </a:solidFill>
              </a:rPr>
              <a:t>49%</a:t>
            </a:r>
            <a:endParaRPr lang="en-US" sz="4000" dirty="0">
              <a:solidFill>
                <a:schemeClr val="bg1"/>
              </a:solidFill>
            </a:endParaRPr>
          </a:p>
        </p:txBody>
      </p:sp>
      <p:sp>
        <p:nvSpPr>
          <p:cNvPr id="34" name="TextBox 33"/>
          <p:cNvSpPr txBox="1"/>
          <p:nvPr/>
        </p:nvSpPr>
        <p:spPr>
          <a:xfrm>
            <a:off x="2997920" y="4369761"/>
            <a:ext cx="1071127" cy="707886"/>
          </a:xfrm>
          <a:prstGeom prst="rect">
            <a:avLst/>
          </a:prstGeom>
          <a:noFill/>
        </p:spPr>
        <p:txBody>
          <a:bodyPr wrap="none" rtlCol="0">
            <a:spAutoFit/>
          </a:bodyPr>
          <a:lstStyle/>
          <a:p>
            <a:r>
              <a:rPr lang="en-US" sz="4000" dirty="0">
                <a:solidFill>
                  <a:schemeClr val="bg1"/>
                </a:solidFill>
              </a:rPr>
              <a:t>31%</a:t>
            </a:r>
            <a:endParaRPr lang="en-US" sz="4000" dirty="0">
              <a:solidFill>
                <a:schemeClr val="bg1"/>
              </a:solidFill>
            </a:endParaRPr>
          </a:p>
        </p:txBody>
      </p:sp>
      <p:sp>
        <p:nvSpPr>
          <p:cNvPr id="35" name="TextBox 34"/>
          <p:cNvSpPr txBox="1"/>
          <p:nvPr/>
        </p:nvSpPr>
        <p:spPr>
          <a:xfrm>
            <a:off x="7756200" y="2050658"/>
            <a:ext cx="899221" cy="369332"/>
          </a:xfrm>
          <a:prstGeom prst="rect">
            <a:avLst/>
          </a:prstGeom>
          <a:noFill/>
        </p:spPr>
        <p:txBody>
          <a:bodyPr wrap="none" rtlCol="0">
            <a:spAutoFit/>
          </a:bodyPr>
          <a:lstStyle/>
          <a:p>
            <a:r>
              <a:rPr lang="en-US" b="1" dirty="0">
                <a:solidFill>
                  <a:srgbClr val="8DC63F"/>
                </a:solidFill>
              </a:rPr>
              <a:t>BETTER</a:t>
            </a:r>
            <a:endParaRPr lang="en-US" b="1" dirty="0">
              <a:solidFill>
                <a:srgbClr val="8DC63F"/>
              </a:solidFill>
            </a:endParaRPr>
          </a:p>
        </p:txBody>
      </p:sp>
      <p:sp>
        <p:nvSpPr>
          <p:cNvPr id="36" name="TextBox 35"/>
          <p:cNvSpPr txBox="1"/>
          <p:nvPr/>
        </p:nvSpPr>
        <p:spPr>
          <a:xfrm>
            <a:off x="5520275" y="2683084"/>
            <a:ext cx="744499" cy="369332"/>
          </a:xfrm>
          <a:prstGeom prst="rect">
            <a:avLst/>
          </a:prstGeom>
          <a:noFill/>
        </p:spPr>
        <p:txBody>
          <a:bodyPr wrap="none" rtlCol="0">
            <a:spAutoFit/>
          </a:bodyPr>
          <a:lstStyle/>
          <a:p>
            <a:r>
              <a:rPr lang="en-US" b="1" dirty="0">
                <a:solidFill>
                  <a:schemeClr val="accent2"/>
                </a:solidFill>
              </a:rPr>
              <a:t>SAME</a:t>
            </a:r>
            <a:endParaRPr lang="en-US" b="1" dirty="0">
              <a:solidFill>
                <a:schemeClr val="accent2"/>
              </a:solidFill>
            </a:endParaRPr>
          </a:p>
        </p:txBody>
      </p:sp>
      <p:sp>
        <p:nvSpPr>
          <p:cNvPr id="37" name="TextBox 36"/>
          <p:cNvSpPr txBox="1"/>
          <p:nvPr/>
        </p:nvSpPr>
        <p:spPr>
          <a:xfrm>
            <a:off x="3098839" y="3683599"/>
            <a:ext cx="896143" cy="369332"/>
          </a:xfrm>
          <a:prstGeom prst="rect">
            <a:avLst/>
          </a:prstGeom>
          <a:noFill/>
        </p:spPr>
        <p:txBody>
          <a:bodyPr wrap="none" rtlCol="0">
            <a:spAutoFit/>
          </a:bodyPr>
          <a:lstStyle/>
          <a:p>
            <a:r>
              <a:rPr lang="en-US" b="1" dirty="0">
                <a:solidFill>
                  <a:schemeClr val="accent4"/>
                </a:solidFill>
              </a:rPr>
              <a:t>WORSE</a:t>
            </a:r>
            <a:endParaRPr lang="en-US" b="1" dirty="0">
              <a:solidFill>
                <a:schemeClr val="accent4"/>
              </a:solidFill>
            </a:endParaRPr>
          </a:p>
        </p:txBody>
      </p:sp>
      <p:sp>
        <p:nvSpPr>
          <p:cNvPr id="38" name="TextBox 37"/>
          <p:cNvSpPr txBox="1"/>
          <p:nvPr/>
        </p:nvSpPr>
        <p:spPr>
          <a:xfrm>
            <a:off x="8792865" y="2419990"/>
            <a:ext cx="1000595" cy="923330"/>
          </a:xfrm>
          <a:prstGeom prst="rect">
            <a:avLst/>
          </a:prstGeom>
          <a:noFill/>
        </p:spPr>
        <p:txBody>
          <a:bodyPr wrap="none" rtlCol="0">
            <a:spAutoFit/>
          </a:bodyPr>
          <a:lstStyle/>
          <a:p>
            <a:r>
              <a:rPr lang="en-US" dirty="0"/>
              <a:t>MS  22%</a:t>
            </a:r>
          </a:p>
          <a:p>
            <a:r>
              <a:rPr lang="en-US" dirty="0"/>
              <a:t>AB   17%</a:t>
            </a:r>
          </a:p>
          <a:p>
            <a:r>
              <a:rPr lang="en-US" dirty="0"/>
              <a:t>BC   23%</a:t>
            </a:r>
            <a:endParaRPr lang="en-US" dirty="0"/>
          </a:p>
        </p:txBody>
      </p:sp>
      <p:sp>
        <p:nvSpPr>
          <p:cNvPr id="39" name="TextBox 38"/>
          <p:cNvSpPr txBox="1"/>
          <p:nvPr/>
        </p:nvSpPr>
        <p:spPr>
          <a:xfrm>
            <a:off x="6883595" y="3594336"/>
            <a:ext cx="1000595" cy="923330"/>
          </a:xfrm>
          <a:prstGeom prst="rect">
            <a:avLst/>
          </a:prstGeom>
          <a:noFill/>
        </p:spPr>
        <p:txBody>
          <a:bodyPr wrap="none" rtlCol="0">
            <a:spAutoFit/>
          </a:bodyPr>
          <a:lstStyle/>
          <a:p>
            <a:r>
              <a:rPr lang="en-US" dirty="0"/>
              <a:t>MS  53%</a:t>
            </a:r>
          </a:p>
          <a:p>
            <a:r>
              <a:rPr lang="en-US" dirty="0"/>
              <a:t>AB   49%</a:t>
            </a:r>
          </a:p>
          <a:p>
            <a:r>
              <a:rPr lang="en-US" dirty="0"/>
              <a:t>BC   48%</a:t>
            </a:r>
            <a:endParaRPr lang="en-US" dirty="0"/>
          </a:p>
        </p:txBody>
      </p:sp>
      <p:sp>
        <p:nvSpPr>
          <p:cNvPr id="40" name="TextBox 39"/>
          <p:cNvSpPr txBox="1"/>
          <p:nvPr/>
        </p:nvSpPr>
        <p:spPr>
          <a:xfrm>
            <a:off x="4236342" y="4517586"/>
            <a:ext cx="1000595" cy="923330"/>
          </a:xfrm>
          <a:prstGeom prst="rect">
            <a:avLst/>
          </a:prstGeom>
          <a:noFill/>
        </p:spPr>
        <p:txBody>
          <a:bodyPr wrap="none" rtlCol="0">
            <a:spAutoFit/>
          </a:bodyPr>
          <a:lstStyle/>
          <a:p>
            <a:r>
              <a:rPr lang="en-US" dirty="0"/>
              <a:t>MS  25%</a:t>
            </a:r>
          </a:p>
          <a:p>
            <a:r>
              <a:rPr lang="en-US" dirty="0"/>
              <a:t>AB   35%</a:t>
            </a:r>
          </a:p>
          <a:p>
            <a:r>
              <a:rPr lang="en-US" dirty="0"/>
              <a:t>BC   29%</a:t>
            </a:r>
            <a:endParaRPr lang="en-US" dirty="0"/>
          </a:p>
        </p:txBody>
      </p:sp>
      <p:sp>
        <p:nvSpPr>
          <p:cNvPr id="41" name="Isosceles Triangle 40"/>
          <p:cNvSpPr/>
          <p:nvPr/>
        </p:nvSpPr>
        <p:spPr>
          <a:xfrm>
            <a:off x="5422962" y="5199507"/>
            <a:ext cx="1110313" cy="694644"/>
          </a:xfrm>
          <a:prstGeom prst="triangle">
            <a:avLst/>
          </a:prstGeom>
          <a:solidFill>
            <a:schemeClr val="bg2"/>
          </a:solidFill>
          <a:ln>
            <a:noFill/>
          </a:ln>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2" name="Oval 41"/>
          <p:cNvSpPr>
            <a:spLocks noChangeAspect="1"/>
          </p:cNvSpPr>
          <p:nvPr/>
        </p:nvSpPr>
        <p:spPr>
          <a:xfrm>
            <a:off x="5643335" y="4848340"/>
            <a:ext cx="669567" cy="670271"/>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3" name="Rectangle 42"/>
          <p:cNvSpPr/>
          <p:nvPr/>
        </p:nvSpPr>
        <p:spPr>
          <a:xfrm>
            <a:off x="4988560" y="5751669"/>
            <a:ext cx="1979117" cy="163471"/>
          </a:xfrm>
          <a:prstGeom prst="rect">
            <a:avLst/>
          </a:prstGeom>
          <a:solidFill>
            <a:schemeClr val="bg2"/>
          </a:solidFill>
          <a:ln>
            <a:noFill/>
          </a:ln>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12151511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title"/>
          </p:nvPr>
        </p:nvSpPr>
        <p:spPr>
          <a:xfrm>
            <a:off x="2127186" y="841400"/>
            <a:ext cx="8077200" cy="571500"/>
          </a:xfrm>
        </p:spPr>
        <p:txBody>
          <a:bodyPr/>
          <a:lstStyle/>
          <a:p>
            <a:r>
              <a:rPr lang="en-US" sz="2800" dirty="0"/>
              <a:t>As a result, Western SPENDING POWER IN DECLINE</a:t>
            </a:r>
          </a:p>
        </p:txBody>
      </p:sp>
      <p:sp>
        <p:nvSpPr>
          <p:cNvPr id="8" name="TextBox 7"/>
          <p:cNvSpPr txBox="1"/>
          <p:nvPr/>
        </p:nvSpPr>
        <p:spPr>
          <a:xfrm>
            <a:off x="3209011" y="2811780"/>
            <a:ext cx="1661224" cy="369332"/>
          </a:xfrm>
          <a:prstGeom prst="rect">
            <a:avLst/>
          </a:prstGeom>
          <a:noFill/>
        </p:spPr>
        <p:txBody>
          <a:bodyPr wrap="none" rtlCol="0">
            <a:spAutoFit/>
          </a:bodyPr>
          <a:lstStyle/>
          <a:p>
            <a:r>
              <a:rPr lang="en-US" dirty="0">
                <a:solidFill>
                  <a:srgbClr val="8DC63F"/>
                </a:solidFill>
              </a:rPr>
              <a:t>FREE SPENDERS</a:t>
            </a:r>
          </a:p>
        </p:txBody>
      </p:sp>
      <p:sp>
        <p:nvSpPr>
          <p:cNvPr id="9" name="TextBox 8"/>
          <p:cNvSpPr txBox="1"/>
          <p:nvPr/>
        </p:nvSpPr>
        <p:spPr>
          <a:xfrm>
            <a:off x="3176626" y="4498479"/>
            <a:ext cx="1878399" cy="369332"/>
          </a:xfrm>
          <a:prstGeom prst="rect">
            <a:avLst/>
          </a:prstGeom>
          <a:noFill/>
        </p:spPr>
        <p:txBody>
          <a:bodyPr wrap="none" rtlCol="0">
            <a:spAutoFit/>
          </a:bodyPr>
          <a:lstStyle/>
          <a:p>
            <a:pPr algn="ctr"/>
            <a:r>
              <a:rPr lang="en-US" dirty="0">
                <a:solidFill>
                  <a:srgbClr val="FF8300"/>
                </a:solidFill>
              </a:rPr>
              <a:t>SHOPPING BASICS</a:t>
            </a:r>
          </a:p>
        </p:txBody>
      </p:sp>
      <p:sp>
        <p:nvSpPr>
          <p:cNvPr id="10" name="TextBox 9"/>
          <p:cNvSpPr txBox="1"/>
          <p:nvPr/>
        </p:nvSpPr>
        <p:spPr>
          <a:xfrm>
            <a:off x="3209012" y="3690759"/>
            <a:ext cx="2270237" cy="369332"/>
          </a:xfrm>
          <a:prstGeom prst="rect">
            <a:avLst/>
          </a:prstGeom>
          <a:noFill/>
        </p:spPr>
        <p:txBody>
          <a:bodyPr wrap="none" rtlCol="0">
            <a:spAutoFit/>
          </a:bodyPr>
          <a:lstStyle/>
          <a:p>
            <a:r>
              <a:rPr lang="en-US" dirty="0">
                <a:solidFill>
                  <a:schemeClr val="accent3"/>
                </a:solidFill>
              </a:rPr>
              <a:t>LIVING COMFORTABLY</a:t>
            </a:r>
          </a:p>
        </p:txBody>
      </p:sp>
      <p:sp>
        <p:nvSpPr>
          <p:cNvPr id="11" name="TextBox 10"/>
          <p:cNvSpPr txBox="1"/>
          <p:nvPr/>
        </p:nvSpPr>
        <p:spPr>
          <a:xfrm>
            <a:off x="6637191" y="2341195"/>
            <a:ext cx="652743" cy="369332"/>
          </a:xfrm>
          <a:prstGeom prst="rect">
            <a:avLst/>
          </a:prstGeom>
          <a:noFill/>
        </p:spPr>
        <p:txBody>
          <a:bodyPr wrap="none" rtlCol="0">
            <a:spAutoFit/>
          </a:bodyPr>
          <a:lstStyle/>
          <a:p>
            <a:r>
              <a:rPr lang="en-US" dirty="0"/>
              <a:t>2014</a:t>
            </a:r>
            <a:endParaRPr lang="en-CA" dirty="0"/>
          </a:p>
        </p:txBody>
      </p:sp>
      <p:sp>
        <p:nvSpPr>
          <p:cNvPr id="12" name="TextBox 11"/>
          <p:cNvSpPr txBox="1"/>
          <p:nvPr/>
        </p:nvSpPr>
        <p:spPr>
          <a:xfrm>
            <a:off x="7748442" y="2343776"/>
            <a:ext cx="652743" cy="369332"/>
          </a:xfrm>
          <a:prstGeom prst="rect">
            <a:avLst/>
          </a:prstGeom>
          <a:noFill/>
        </p:spPr>
        <p:txBody>
          <a:bodyPr wrap="none" rtlCol="0">
            <a:spAutoFit/>
          </a:bodyPr>
          <a:lstStyle/>
          <a:p>
            <a:r>
              <a:rPr lang="en-US" dirty="0"/>
              <a:t>2016</a:t>
            </a:r>
            <a:endParaRPr lang="en-CA" dirty="0"/>
          </a:p>
        </p:txBody>
      </p:sp>
      <p:sp>
        <p:nvSpPr>
          <p:cNvPr id="13" name="TextBox 12"/>
          <p:cNvSpPr txBox="1"/>
          <p:nvPr/>
        </p:nvSpPr>
        <p:spPr>
          <a:xfrm>
            <a:off x="6622989" y="2912179"/>
            <a:ext cx="3071675" cy="523220"/>
          </a:xfrm>
          <a:prstGeom prst="rect">
            <a:avLst/>
          </a:prstGeom>
          <a:noFill/>
        </p:spPr>
        <p:txBody>
          <a:bodyPr wrap="none" rtlCol="0">
            <a:spAutoFit/>
          </a:bodyPr>
          <a:lstStyle/>
          <a:p>
            <a:r>
              <a:rPr lang="en-US" sz="2800" dirty="0">
                <a:solidFill>
                  <a:srgbClr val="92D050"/>
                </a:solidFill>
              </a:rPr>
              <a:t>11%       7%     -191K</a:t>
            </a:r>
            <a:endParaRPr lang="en-CA" sz="2800" dirty="0">
              <a:solidFill>
                <a:srgbClr val="92D050"/>
              </a:solidFill>
            </a:endParaRPr>
          </a:p>
        </p:txBody>
      </p:sp>
      <p:sp>
        <p:nvSpPr>
          <p:cNvPr id="14" name="TextBox 13"/>
          <p:cNvSpPr txBox="1"/>
          <p:nvPr/>
        </p:nvSpPr>
        <p:spPr>
          <a:xfrm>
            <a:off x="6647665" y="3821717"/>
            <a:ext cx="2954655" cy="523220"/>
          </a:xfrm>
          <a:prstGeom prst="rect">
            <a:avLst/>
          </a:prstGeom>
          <a:noFill/>
        </p:spPr>
        <p:txBody>
          <a:bodyPr wrap="none" rtlCol="0">
            <a:spAutoFit/>
          </a:bodyPr>
          <a:lstStyle/>
          <a:p>
            <a:r>
              <a:rPr lang="en-US" sz="2800" dirty="0">
                <a:solidFill>
                  <a:schemeClr val="accent3"/>
                </a:solidFill>
              </a:rPr>
              <a:t>64%     64%     +40k</a:t>
            </a:r>
            <a:endParaRPr lang="en-CA" sz="2800" dirty="0">
              <a:solidFill>
                <a:schemeClr val="accent3"/>
              </a:solidFill>
            </a:endParaRPr>
          </a:p>
        </p:txBody>
      </p:sp>
      <p:sp>
        <p:nvSpPr>
          <p:cNvPr id="15" name="TextBox 14"/>
          <p:cNvSpPr txBox="1"/>
          <p:nvPr/>
        </p:nvSpPr>
        <p:spPr>
          <a:xfrm>
            <a:off x="6729618" y="4658380"/>
            <a:ext cx="3137397" cy="523220"/>
          </a:xfrm>
          <a:prstGeom prst="rect">
            <a:avLst/>
          </a:prstGeom>
          <a:noFill/>
        </p:spPr>
        <p:txBody>
          <a:bodyPr wrap="none" rtlCol="0">
            <a:spAutoFit/>
          </a:bodyPr>
          <a:lstStyle/>
          <a:p>
            <a:r>
              <a:rPr lang="en-US" sz="2800" dirty="0">
                <a:solidFill>
                  <a:schemeClr val="accent2"/>
                </a:solidFill>
              </a:rPr>
              <a:t>25%     30%    +239k</a:t>
            </a:r>
            <a:endParaRPr lang="en-CA" sz="2800" dirty="0">
              <a:solidFill>
                <a:schemeClr val="accent2"/>
              </a:solidFill>
            </a:endParaRPr>
          </a:p>
        </p:txBody>
      </p:sp>
      <p:grpSp>
        <p:nvGrpSpPr>
          <p:cNvPr id="16" name="Group 15"/>
          <p:cNvGrpSpPr/>
          <p:nvPr/>
        </p:nvGrpSpPr>
        <p:grpSpPr>
          <a:xfrm>
            <a:off x="2935707" y="4068636"/>
            <a:ext cx="3180563" cy="137605"/>
            <a:chOff x="838200" y="2799905"/>
            <a:chExt cx="2650225" cy="91440"/>
          </a:xfrm>
        </p:grpSpPr>
        <p:cxnSp>
          <p:nvCxnSpPr>
            <p:cNvPr id="17" name="Straight Connector 16"/>
            <p:cNvCxnSpPr/>
            <p:nvPr/>
          </p:nvCxnSpPr>
          <p:spPr>
            <a:xfrm>
              <a:off x="838200" y="2843540"/>
              <a:ext cx="2590800"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18" name="Oval 17"/>
            <p:cNvSpPr>
              <a:spLocks noChangeAspect="1"/>
            </p:cNvSpPr>
            <p:nvPr/>
          </p:nvSpPr>
          <p:spPr>
            <a:xfrm>
              <a:off x="3374136" y="2799905"/>
              <a:ext cx="114289" cy="9144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pSp>
      <p:grpSp>
        <p:nvGrpSpPr>
          <p:cNvPr id="19" name="Group 18"/>
          <p:cNvGrpSpPr/>
          <p:nvPr/>
        </p:nvGrpSpPr>
        <p:grpSpPr>
          <a:xfrm>
            <a:off x="2935707" y="3154680"/>
            <a:ext cx="3180563" cy="136958"/>
            <a:chOff x="838200" y="2799905"/>
            <a:chExt cx="2650225" cy="91440"/>
          </a:xfrm>
        </p:grpSpPr>
        <p:cxnSp>
          <p:nvCxnSpPr>
            <p:cNvPr id="20" name="Straight Connector 19"/>
            <p:cNvCxnSpPr/>
            <p:nvPr/>
          </p:nvCxnSpPr>
          <p:spPr>
            <a:xfrm>
              <a:off x="838200" y="2843540"/>
              <a:ext cx="2590800" cy="0"/>
            </a:xfrm>
            <a:prstGeom prst="line">
              <a:avLst/>
            </a:prstGeom>
            <a:ln>
              <a:solidFill>
                <a:srgbClr val="92D050"/>
              </a:solidFill>
            </a:ln>
          </p:spPr>
          <p:style>
            <a:lnRef idx="2">
              <a:schemeClr val="accent1"/>
            </a:lnRef>
            <a:fillRef idx="0">
              <a:schemeClr val="accent1"/>
            </a:fillRef>
            <a:effectRef idx="1">
              <a:schemeClr val="accent1"/>
            </a:effectRef>
            <a:fontRef idx="minor">
              <a:schemeClr val="tx1"/>
            </a:fontRef>
          </p:style>
        </p:cxnSp>
        <p:sp>
          <p:nvSpPr>
            <p:cNvPr id="21" name="Oval 20"/>
            <p:cNvSpPr>
              <a:spLocks noChangeAspect="1"/>
            </p:cNvSpPr>
            <p:nvPr/>
          </p:nvSpPr>
          <p:spPr>
            <a:xfrm>
              <a:off x="3374136" y="2799905"/>
              <a:ext cx="114289" cy="91440"/>
            </a:xfrm>
            <a:prstGeom prst="ellipse">
              <a:avLst/>
            </a:prstGeom>
            <a:solidFill>
              <a:srgbClr val="8DC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solidFill>
                  <a:srgbClr val="8DC63F"/>
                </a:solidFill>
              </a:endParaRPr>
            </a:p>
          </p:txBody>
        </p:sp>
      </p:grpSp>
      <p:grpSp>
        <p:nvGrpSpPr>
          <p:cNvPr id="22" name="Group 21"/>
          <p:cNvGrpSpPr/>
          <p:nvPr/>
        </p:nvGrpSpPr>
        <p:grpSpPr>
          <a:xfrm>
            <a:off x="2935707" y="4861561"/>
            <a:ext cx="3180563" cy="137160"/>
            <a:chOff x="838200" y="2799905"/>
            <a:chExt cx="2650225" cy="137160"/>
          </a:xfrm>
        </p:grpSpPr>
        <p:cxnSp>
          <p:nvCxnSpPr>
            <p:cNvPr id="23" name="Straight Connector 22"/>
            <p:cNvCxnSpPr/>
            <p:nvPr/>
          </p:nvCxnSpPr>
          <p:spPr>
            <a:xfrm>
              <a:off x="838200" y="2843540"/>
              <a:ext cx="2590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24" name="Oval 23"/>
            <p:cNvSpPr>
              <a:spLocks noChangeAspect="1"/>
            </p:cNvSpPr>
            <p:nvPr/>
          </p:nvSpPr>
          <p:spPr>
            <a:xfrm>
              <a:off x="3374136" y="2799905"/>
              <a:ext cx="114289" cy="13716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pSp>
      <p:sp>
        <p:nvSpPr>
          <p:cNvPr id="25" name="TextBox 24"/>
          <p:cNvSpPr txBox="1"/>
          <p:nvPr/>
        </p:nvSpPr>
        <p:spPr>
          <a:xfrm>
            <a:off x="2314120" y="2779696"/>
            <a:ext cx="732893" cy="2185214"/>
          </a:xfrm>
          <a:prstGeom prst="rect">
            <a:avLst/>
          </a:prstGeom>
          <a:noFill/>
        </p:spPr>
        <p:txBody>
          <a:bodyPr wrap="none" rtlCol="0">
            <a:spAutoFit/>
          </a:bodyPr>
          <a:lstStyle/>
          <a:p>
            <a:pPr algn="ctr"/>
            <a:r>
              <a:rPr lang="en-US" sz="2800" dirty="0">
                <a:solidFill>
                  <a:schemeClr val="bg1">
                    <a:lumMod val="65000"/>
                  </a:schemeClr>
                </a:solidFill>
              </a:rPr>
              <a:t>$$$</a:t>
            </a:r>
          </a:p>
          <a:p>
            <a:pPr algn="ctr"/>
            <a:endParaRPr lang="en-US" sz="2800" dirty="0">
              <a:solidFill>
                <a:schemeClr val="bg1">
                  <a:lumMod val="65000"/>
                </a:schemeClr>
              </a:solidFill>
            </a:endParaRPr>
          </a:p>
          <a:p>
            <a:pPr algn="ctr"/>
            <a:r>
              <a:rPr lang="en-US" sz="2800" dirty="0">
                <a:solidFill>
                  <a:schemeClr val="bg1">
                    <a:lumMod val="65000"/>
                  </a:schemeClr>
                </a:solidFill>
              </a:rPr>
              <a:t>$$</a:t>
            </a:r>
          </a:p>
          <a:p>
            <a:pPr algn="ctr"/>
            <a:endParaRPr lang="en-US" sz="2400" dirty="0">
              <a:solidFill>
                <a:schemeClr val="bg1">
                  <a:lumMod val="65000"/>
                </a:schemeClr>
              </a:solidFill>
            </a:endParaRPr>
          </a:p>
          <a:p>
            <a:pPr algn="ctr"/>
            <a:r>
              <a:rPr lang="en-US" sz="2800" dirty="0">
                <a:solidFill>
                  <a:schemeClr val="bg1">
                    <a:lumMod val="65000"/>
                  </a:schemeClr>
                </a:solidFill>
              </a:rPr>
              <a:t>$</a:t>
            </a:r>
          </a:p>
        </p:txBody>
      </p:sp>
      <p:sp>
        <p:nvSpPr>
          <p:cNvPr id="26" name="TextBox 25"/>
          <p:cNvSpPr txBox="1"/>
          <p:nvPr/>
        </p:nvSpPr>
        <p:spPr>
          <a:xfrm>
            <a:off x="8586668" y="2125124"/>
            <a:ext cx="1162498" cy="584775"/>
          </a:xfrm>
          <a:prstGeom prst="rect">
            <a:avLst/>
          </a:prstGeom>
          <a:noFill/>
        </p:spPr>
        <p:txBody>
          <a:bodyPr wrap="none" rtlCol="0">
            <a:spAutoFit/>
          </a:bodyPr>
          <a:lstStyle/>
          <a:p>
            <a:pPr algn="ctr"/>
            <a:r>
              <a:rPr lang="en-US" sz="1600" dirty="0"/>
              <a:t># of </a:t>
            </a:r>
          </a:p>
          <a:p>
            <a:pPr algn="ctr"/>
            <a:r>
              <a:rPr lang="en-US" sz="1600" dirty="0"/>
              <a:t>Households</a:t>
            </a:r>
            <a:endParaRPr lang="en-CA" sz="1600" dirty="0"/>
          </a:p>
        </p:txBody>
      </p:sp>
      <p:sp>
        <p:nvSpPr>
          <p:cNvPr id="27" name="Text Placeholder 3"/>
          <p:cNvSpPr>
            <a:spLocks noGrp="1"/>
          </p:cNvSpPr>
          <p:nvPr>
            <p:ph type="body" idx="4294967295"/>
          </p:nvPr>
        </p:nvSpPr>
        <p:spPr>
          <a:xfrm>
            <a:off x="2153586" y="6331706"/>
            <a:ext cx="8165465" cy="365760"/>
          </a:xfrm>
          <a:prstGeom prst="rect">
            <a:avLst/>
          </a:prstGeom>
        </p:spPr>
        <p:txBody>
          <a:bodyPr/>
          <a:lstStyle/>
          <a:p>
            <a:pPr marL="0" indent="0">
              <a:buNone/>
            </a:pPr>
            <a:r>
              <a:rPr lang="en-US" sz="800" dirty="0"/>
              <a:t>Source:  Nielsen </a:t>
            </a:r>
            <a:r>
              <a:rPr lang="en-US" sz="800" dirty="0"/>
              <a:t>Panel Views Survey, 2014 / 2016 – Total West  Projected Households 4,542k 2016, 4459k 2014</a:t>
            </a:r>
            <a:endParaRPr lang="en-US" sz="800" dirty="0"/>
          </a:p>
        </p:txBody>
      </p:sp>
    </p:spTree>
    <p:extLst>
      <p:ext uri="{BB962C8B-B14F-4D97-AF65-F5344CB8AC3E}">
        <p14:creationId xmlns:p14="http://schemas.microsoft.com/office/powerpoint/2010/main" val="24286574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3048000" y="701040"/>
            <a:ext cx="6781460" cy="518160"/>
          </a:xfrm>
        </p:spPr>
        <p:txBody>
          <a:bodyPr/>
          <a:lstStyle/>
          <a:p>
            <a:r>
              <a:rPr lang="en-US" sz="2800" dirty="0"/>
              <a:t>The consumer’s quest to save is defining western retail trends</a:t>
            </a:r>
            <a:endParaRPr lang="en-US" sz="2800" dirty="0"/>
          </a:p>
        </p:txBody>
      </p:sp>
      <p:sp>
        <p:nvSpPr>
          <p:cNvPr id="3" name="TextBox 2"/>
          <p:cNvSpPr txBox="1"/>
          <p:nvPr/>
        </p:nvSpPr>
        <p:spPr>
          <a:xfrm>
            <a:off x="3673999" y="1948348"/>
            <a:ext cx="1010213" cy="461665"/>
          </a:xfrm>
          <a:prstGeom prst="rect">
            <a:avLst/>
          </a:prstGeom>
          <a:noFill/>
        </p:spPr>
        <p:txBody>
          <a:bodyPr wrap="none" rtlCol="0">
            <a:spAutoFit/>
          </a:bodyPr>
          <a:lstStyle/>
          <a:p>
            <a:r>
              <a:rPr lang="en-US" sz="2400" dirty="0">
                <a:solidFill>
                  <a:schemeClr val="bg2"/>
                </a:solidFill>
                <a:latin typeface="+mj-lt"/>
              </a:rPr>
              <a:t>CAUSE</a:t>
            </a:r>
            <a:endParaRPr lang="en-CA" dirty="0">
              <a:solidFill>
                <a:schemeClr val="bg2"/>
              </a:solidFill>
              <a:latin typeface="+mj-lt"/>
            </a:endParaRPr>
          </a:p>
        </p:txBody>
      </p:sp>
      <p:sp>
        <p:nvSpPr>
          <p:cNvPr id="7" name="TextBox 6"/>
          <p:cNvSpPr txBox="1"/>
          <p:nvPr/>
        </p:nvSpPr>
        <p:spPr>
          <a:xfrm>
            <a:off x="6324210" y="1928340"/>
            <a:ext cx="1080232" cy="461665"/>
          </a:xfrm>
          <a:prstGeom prst="rect">
            <a:avLst/>
          </a:prstGeom>
          <a:noFill/>
        </p:spPr>
        <p:txBody>
          <a:bodyPr wrap="none" rtlCol="0">
            <a:spAutoFit/>
          </a:bodyPr>
          <a:lstStyle/>
          <a:p>
            <a:r>
              <a:rPr lang="en-US" sz="2400" dirty="0">
                <a:solidFill>
                  <a:schemeClr val="bg2"/>
                </a:solidFill>
                <a:latin typeface="+mj-lt"/>
              </a:rPr>
              <a:t>EFFECT</a:t>
            </a:r>
            <a:endParaRPr lang="en-CA" sz="2400" dirty="0">
              <a:solidFill>
                <a:schemeClr val="bg2"/>
              </a:solidFill>
              <a:latin typeface="+mj-lt"/>
            </a:endParaRPr>
          </a:p>
        </p:txBody>
      </p:sp>
      <p:pic>
        <p:nvPicPr>
          <p:cNvPr id="18" name="Picture 1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382001" y="914400"/>
            <a:ext cx="2286000" cy="5943600"/>
          </a:xfrm>
          <a:prstGeom prst="rect">
            <a:avLst/>
          </a:prstGeom>
        </p:spPr>
      </p:pic>
      <p:sp>
        <p:nvSpPr>
          <p:cNvPr id="27" name="TextBox 26"/>
          <p:cNvSpPr txBox="1"/>
          <p:nvPr/>
        </p:nvSpPr>
        <p:spPr>
          <a:xfrm>
            <a:off x="5282597" y="2817843"/>
            <a:ext cx="498855" cy="646331"/>
          </a:xfrm>
          <a:prstGeom prst="rect">
            <a:avLst/>
          </a:prstGeom>
          <a:noFill/>
        </p:spPr>
        <p:txBody>
          <a:bodyPr wrap="none" rtlCol="0">
            <a:spAutoFit/>
          </a:bodyPr>
          <a:lstStyle/>
          <a:p>
            <a:r>
              <a:rPr lang="en-US" sz="3600" dirty="0"/>
              <a:t>&amp;</a:t>
            </a:r>
            <a:endParaRPr lang="en-US" sz="3600" dirty="0"/>
          </a:p>
        </p:txBody>
      </p:sp>
      <p:grpSp>
        <p:nvGrpSpPr>
          <p:cNvPr id="28" name="Group 27"/>
          <p:cNvGrpSpPr/>
          <p:nvPr/>
        </p:nvGrpSpPr>
        <p:grpSpPr>
          <a:xfrm>
            <a:off x="6186124" y="2450266"/>
            <a:ext cx="1347788" cy="2368661"/>
            <a:chOff x="2878158" y="2508139"/>
            <a:chExt cx="1347788" cy="2368661"/>
          </a:xfrm>
        </p:grpSpPr>
        <p:sp>
          <p:nvSpPr>
            <p:cNvPr id="29" name="Oval 28"/>
            <p:cNvSpPr/>
            <p:nvPr/>
          </p:nvSpPr>
          <p:spPr>
            <a:xfrm>
              <a:off x="2878158" y="2508139"/>
              <a:ext cx="1347788" cy="1347788"/>
            </a:xfrm>
            <a:prstGeom prst="ellipse">
              <a:avLst/>
            </a:prstGeom>
            <a:noFill/>
            <a:ln w="12700" cmpd="sng">
              <a:solidFill>
                <a:schemeClr val="accent2"/>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30" name="Straight Connector 29"/>
            <p:cNvCxnSpPr/>
            <p:nvPr/>
          </p:nvCxnSpPr>
          <p:spPr>
            <a:xfrm>
              <a:off x="3548248" y="4038600"/>
              <a:ext cx="0" cy="838200"/>
            </a:xfrm>
            <a:prstGeom prst="line">
              <a:avLst/>
            </a:prstGeom>
            <a:noFill/>
            <a:ln w="12700" cmpd="sng">
              <a:solidFill>
                <a:schemeClr val="accent2"/>
              </a:solidFill>
              <a:prstDash val="sysDash"/>
            </a:ln>
            <a:effectLst/>
          </p:spPr>
          <p:style>
            <a:lnRef idx="1">
              <a:schemeClr val="accent1"/>
            </a:lnRef>
            <a:fillRef idx="3">
              <a:schemeClr val="accent1"/>
            </a:fillRef>
            <a:effectRef idx="2">
              <a:schemeClr val="accent1"/>
            </a:effectRef>
            <a:fontRef idx="minor">
              <a:schemeClr val="lt1"/>
            </a:fontRef>
          </p:style>
        </p:cxnSp>
        <p:cxnSp>
          <p:nvCxnSpPr>
            <p:cNvPr id="31" name="Straight Connector 30"/>
            <p:cNvCxnSpPr/>
            <p:nvPr/>
          </p:nvCxnSpPr>
          <p:spPr>
            <a:xfrm flipH="1">
              <a:off x="3014848" y="4876800"/>
              <a:ext cx="1066800" cy="0"/>
            </a:xfrm>
            <a:prstGeom prst="line">
              <a:avLst/>
            </a:prstGeom>
            <a:noFill/>
            <a:ln w="12700" cmpd="sng">
              <a:solidFill>
                <a:schemeClr val="accent2"/>
              </a:solidFill>
              <a:prstDash val="sysDash"/>
            </a:ln>
            <a:effectLst/>
          </p:spPr>
          <p:style>
            <a:lnRef idx="1">
              <a:schemeClr val="accent1"/>
            </a:lnRef>
            <a:fillRef idx="3">
              <a:schemeClr val="accent1"/>
            </a:fillRef>
            <a:effectRef idx="2">
              <a:schemeClr val="accent1"/>
            </a:effectRef>
            <a:fontRef idx="minor">
              <a:schemeClr val="lt1"/>
            </a:fontRef>
          </p:style>
        </p:cxnSp>
      </p:grpSp>
      <p:grpSp>
        <p:nvGrpSpPr>
          <p:cNvPr id="32" name="Group 31"/>
          <p:cNvGrpSpPr/>
          <p:nvPr/>
        </p:nvGrpSpPr>
        <p:grpSpPr>
          <a:xfrm>
            <a:off x="3530136" y="2450266"/>
            <a:ext cx="1347788" cy="2368661"/>
            <a:chOff x="4800600" y="2508139"/>
            <a:chExt cx="1347788" cy="2368661"/>
          </a:xfrm>
        </p:grpSpPr>
        <p:sp>
          <p:nvSpPr>
            <p:cNvPr id="33" name="Oval 32"/>
            <p:cNvSpPr/>
            <p:nvPr/>
          </p:nvSpPr>
          <p:spPr>
            <a:xfrm>
              <a:off x="4800600" y="2508139"/>
              <a:ext cx="1347788" cy="1347788"/>
            </a:xfrm>
            <a:prstGeom prst="ellipse">
              <a:avLst/>
            </a:prstGeom>
            <a:noFill/>
            <a:ln w="12700" cmpd="sng">
              <a:solidFill>
                <a:schemeClr val="accent3"/>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34" name="Straight Connector 33"/>
            <p:cNvCxnSpPr/>
            <p:nvPr/>
          </p:nvCxnSpPr>
          <p:spPr>
            <a:xfrm>
              <a:off x="5453248" y="4038600"/>
              <a:ext cx="0" cy="838200"/>
            </a:xfrm>
            <a:prstGeom prst="line">
              <a:avLst/>
            </a:prstGeom>
            <a:noFill/>
            <a:ln w="12700" cmpd="sng">
              <a:solidFill>
                <a:schemeClr val="accent3"/>
              </a:solidFill>
              <a:prstDash val="sysDash"/>
            </a:ln>
            <a:effectLst/>
          </p:spPr>
          <p:style>
            <a:lnRef idx="1">
              <a:schemeClr val="accent1"/>
            </a:lnRef>
            <a:fillRef idx="3">
              <a:schemeClr val="accent1"/>
            </a:fillRef>
            <a:effectRef idx="2">
              <a:schemeClr val="accent1"/>
            </a:effectRef>
            <a:fontRef idx="minor">
              <a:schemeClr val="lt1"/>
            </a:fontRef>
          </p:style>
        </p:cxnSp>
        <p:cxnSp>
          <p:nvCxnSpPr>
            <p:cNvPr id="35" name="Straight Connector 34"/>
            <p:cNvCxnSpPr/>
            <p:nvPr/>
          </p:nvCxnSpPr>
          <p:spPr>
            <a:xfrm flipH="1">
              <a:off x="4919848" y="4876800"/>
              <a:ext cx="1066800" cy="0"/>
            </a:xfrm>
            <a:prstGeom prst="line">
              <a:avLst/>
            </a:prstGeom>
            <a:noFill/>
            <a:ln w="12700" cmpd="sng">
              <a:solidFill>
                <a:schemeClr val="accent3"/>
              </a:solidFill>
              <a:prstDash val="sysDash"/>
            </a:ln>
            <a:effectLst/>
          </p:spPr>
          <p:style>
            <a:lnRef idx="1">
              <a:schemeClr val="accent1"/>
            </a:lnRef>
            <a:fillRef idx="3">
              <a:schemeClr val="accent1"/>
            </a:fillRef>
            <a:effectRef idx="2">
              <a:schemeClr val="accent1"/>
            </a:effectRef>
            <a:fontRef idx="minor">
              <a:schemeClr val="lt1"/>
            </a:fontRef>
          </p:style>
        </p:cxnSp>
      </p:grpSp>
      <p:sp>
        <p:nvSpPr>
          <p:cNvPr id="36" name="TextBox 35"/>
          <p:cNvSpPr txBox="1"/>
          <p:nvPr/>
        </p:nvSpPr>
        <p:spPr>
          <a:xfrm>
            <a:off x="3624355" y="2756289"/>
            <a:ext cx="1159292" cy="769441"/>
          </a:xfrm>
          <a:prstGeom prst="rect">
            <a:avLst/>
          </a:prstGeom>
          <a:noFill/>
        </p:spPr>
        <p:txBody>
          <a:bodyPr wrap="none" rtlCol="0">
            <a:spAutoFit/>
          </a:bodyPr>
          <a:lstStyle/>
          <a:p>
            <a:r>
              <a:rPr lang="en-US" sz="4400" dirty="0">
                <a:solidFill>
                  <a:schemeClr val="accent3"/>
                </a:solidFill>
              </a:rPr>
              <a:t>73%</a:t>
            </a:r>
            <a:endParaRPr lang="en-US" sz="4400" dirty="0">
              <a:solidFill>
                <a:schemeClr val="accent3"/>
              </a:solidFill>
            </a:endParaRPr>
          </a:p>
        </p:txBody>
      </p:sp>
      <p:sp>
        <p:nvSpPr>
          <p:cNvPr id="37" name="TextBox 36"/>
          <p:cNvSpPr txBox="1"/>
          <p:nvPr/>
        </p:nvSpPr>
        <p:spPr>
          <a:xfrm>
            <a:off x="6276889" y="2758216"/>
            <a:ext cx="1159292" cy="769441"/>
          </a:xfrm>
          <a:prstGeom prst="rect">
            <a:avLst/>
          </a:prstGeom>
          <a:noFill/>
        </p:spPr>
        <p:txBody>
          <a:bodyPr wrap="none" rtlCol="0">
            <a:spAutoFit/>
          </a:bodyPr>
          <a:lstStyle/>
          <a:p>
            <a:r>
              <a:rPr lang="en-US" sz="4400" dirty="0">
                <a:solidFill>
                  <a:schemeClr val="accent2"/>
                </a:solidFill>
              </a:rPr>
              <a:t>40%</a:t>
            </a:r>
            <a:endParaRPr lang="en-US" sz="4400" dirty="0">
              <a:solidFill>
                <a:schemeClr val="accent2"/>
              </a:solidFill>
            </a:endParaRPr>
          </a:p>
        </p:txBody>
      </p:sp>
      <p:sp>
        <p:nvSpPr>
          <p:cNvPr id="38" name="TextBox 37"/>
          <p:cNvSpPr txBox="1"/>
          <p:nvPr/>
        </p:nvSpPr>
        <p:spPr>
          <a:xfrm>
            <a:off x="3418639" y="4876801"/>
            <a:ext cx="1543588" cy="923330"/>
          </a:xfrm>
          <a:prstGeom prst="rect">
            <a:avLst/>
          </a:prstGeom>
          <a:noFill/>
        </p:spPr>
        <p:txBody>
          <a:bodyPr wrap="square" rtlCol="0">
            <a:spAutoFit/>
          </a:bodyPr>
          <a:lstStyle/>
          <a:p>
            <a:pPr algn="ctr"/>
            <a:r>
              <a:rPr lang="en-US" dirty="0"/>
              <a:t>Trying to spend less on groceries</a:t>
            </a:r>
            <a:endParaRPr lang="en-US" dirty="0">
              <a:solidFill>
                <a:schemeClr val="accent3"/>
              </a:solidFill>
            </a:endParaRPr>
          </a:p>
        </p:txBody>
      </p:sp>
      <p:sp>
        <p:nvSpPr>
          <p:cNvPr id="39" name="TextBox 38"/>
          <p:cNvSpPr txBox="1"/>
          <p:nvPr/>
        </p:nvSpPr>
        <p:spPr>
          <a:xfrm>
            <a:off x="6024065" y="4878727"/>
            <a:ext cx="1683297" cy="923330"/>
          </a:xfrm>
          <a:prstGeom prst="rect">
            <a:avLst/>
          </a:prstGeom>
          <a:noFill/>
        </p:spPr>
        <p:txBody>
          <a:bodyPr wrap="square" rtlCol="0">
            <a:spAutoFit/>
          </a:bodyPr>
          <a:lstStyle/>
          <a:p>
            <a:pPr algn="ctr"/>
            <a:r>
              <a:rPr lang="en-US" dirty="0"/>
              <a:t>Shopping more at discount retailers</a:t>
            </a:r>
            <a:endParaRPr lang="en-US" dirty="0">
              <a:solidFill>
                <a:schemeClr val="accent3"/>
              </a:solidFill>
            </a:endParaRPr>
          </a:p>
        </p:txBody>
      </p:sp>
      <p:sp>
        <p:nvSpPr>
          <p:cNvPr id="40" name="Text Placeholder 3"/>
          <p:cNvSpPr>
            <a:spLocks noGrp="1"/>
          </p:cNvSpPr>
          <p:nvPr>
            <p:ph type="body" idx="16"/>
          </p:nvPr>
        </p:nvSpPr>
        <p:spPr>
          <a:xfrm>
            <a:off x="2118361" y="6292348"/>
            <a:ext cx="8165465" cy="365760"/>
          </a:xfrm>
        </p:spPr>
        <p:txBody>
          <a:bodyPr/>
          <a:lstStyle/>
          <a:p>
            <a:r>
              <a:rPr lang="en-CA" sz="900" dirty="0">
                <a:solidFill>
                  <a:srgbClr val="616365"/>
                </a:solidFill>
              </a:rPr>
              <a:t>Source:  </a:t>
            </a:r>
            <a:r>
              <a:rPr lang="en-US" sz="900" dirty="0">
                <a:solidFill>
                  <a:srgbClr val="616365"/>
                </a:solidFill>
              </a:rPr>
              <a:t>Nielsen </a:t>
            </a:r>
            <a:r>
              <a:rPr lang="en-US" sz="900" dirty="0">
                <a:solidFill>
                  <a:srgbClr val="616365"/>
                </a:solidFill>
              </a:rPr>
              <a:t>Economic Impact Survey April 2016 – Total West</a:t>
            </a:r>
            <a:endParaRPr lang="en-US" sz="900" dirty="0">
              <a:solidFill>
                <a:srgbClr val="616365"/>
              </a:solidFill>
            </a:endParaRPr>
          </a:p>
        </p:txBody>
      </p:sp>
    </p:spTree>
    <p:extLst>
      <p:ext uri="{BB962C8B-B14F-4D97-AF65-F5344CB8AC3E}">
        <p14:creationId xmlns:p14="http://schemas.microsoft.com/office/powerpoint/2010/main" val="41988005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3"/>
          <p:cNvGraphicFramePr>
            <a:graphicFrameLocks/>
          </p:cNvGraphicFramePr>
          <p:nvPr>
            <p:extLst/>
          </p:nvPr>
        </p:nvGraphicFramePr>
        <p:xfrm>
          <a:off x="2327325" y="2053581"/>
          <a:ext cx="3615634" cy="388302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5"/>
          <p:cNvSpPr>
            <a:spLocks noGrp="1"/>
          </p:cNvSpPr>
          <p:nvPr>
            <p:ph type="body" idx="13"/>
          </p:nvPr>
        </p:nvSpPr>
        <p:spPr>
          <a:xfrm>
            <a:off x="2975638" y="2246776"/>
            <a:ext cx="7102365" cy="463455"/>
          </a:xfrm>
        </p:spPr>
        <p:txBody>
          <a:bodyPr/>
          <a:lstStyle/>
          <a:p>
            <a:r>
              <a:rPr lang="en-US" sz="2400" dirty="0"/>
              <a:t>$ </a:t>
            </a:r>
            <a:r>
              <a:rPr lang="en-US" sz="2400" dirty="0"/>
              <a:t>Share &amp; Growth</a:t>
            </a:r>
            <a:endParaRPr lang="en-US" sz="2400" dirty="0"/>
          </a:p>
        </p:txBody>
      </p:sp>
      <p:sp>
        <p:nvSpPr>
          <p:cNvPr id="8" name="AutoShape 2"/>
          <p:cNvSpPr>
            <a:spLocks noChangeArrowheads="1"/>
          </p:cNvSpPr>
          <p:nvPr/>
        </p:nvSpPr>
        <p:spPr bwMode="auto">
          <a:xfrm>
            <a:off x="5153025" y="2821658"/>
            <a:ext cx="838200" cy="1053305"/>
          </a:xfrm>
          <a:prstGeom prst="rightArrow">
            <a:avLst>
              <a:gd name="adj1" fmla="val 50000"/>
              <a:gd name="adj2" fmla="val 27500"/>
            </a:avLst>
          </a:prstGeom>
          <a:solidFill>
            <a:schemeClr val="accent2"/>
          </a:solidFill>
          <a:ln>
            <a:noFill/>
          </a:ln>
          <a:effectLst/>
          <a:extLst/>
        </p:spPr>
        <p:txBody>
          <a:bodyPr wrap="none" anchor="ctr"/>
          <a:lstStyle/>
          <a:p>
            <a:pPr defTabSz="457200" fontAlgn="base">
              <a:spcBef>
                <a:spcPct val="0"/>
              </a:spcBef>
              <a:spcAft>
                <a:spcPct val="0"/>
              </a:spcAft>
            </a:pPr>
            <a:endParaRPr lang="en-CA" dirty="0">
              <a:solidFill>
                <a:srgbClr val="616365"/>
              </a:solidFill>
              <a:ea typeface="ＭＳ Ｐゴシック" pitchFamily="-108" charset="-128"/>
            </a:endParaRPr>
          </a:p>
        </p:txBody>
      </p:sp>
      <p:sp>
        <p:nvSpPr>
          <p:cNvPr id="9" name="Rectangle 4"/>
          <p:cNvSpPr>
            <a:spLocks noChangeArrowheads="1"/>
          </p:cNvSpPr>
          <p:nvPr/>
        </p:nvSpPr>
        <p:spPr bwMode="auto">
          <a:xfrm rot="16200000">
            <a:off x="1913732" y="2991236"/>
            <a:ext cx="1733550" cy="807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fontAlgn="base">
              <a:spcBef>
                <a:spcPct val="0"/>
              </a:spcBef>
              <a:spcAft>
                <a:spcPct val="10000"/>
              </a:spcAft>
            </a:pPr>
            <a:r>
              <a:rPr lang="en-CA" sz="2400" b="1" dirty="0">
                <a:solidFill>
                  <a:srgbClr val="FF8300"/>
                </a:solidFill>
                <a:ea typeface="ＭＳ Ｐゴシック" pitchFamily="-108" charset="-128"/>
              </a:rPr>
              <a:t>Discount</a:t>
            </a:r>
          </a:p>
          <a:p>
            <a:pPr algn="ctr" fontAlgn="base">
              <a:spcBef>
                <a:spcPct val="0"/>
              </a:spcBef>
              <a:spcAft>
                <a:spcPct val="10000"/>
              </a:spcAft>
            </a:pPr>
            <a:endParaRPr lang="en-CA" sz="2000" b="1" dirty="0">
              <a:solidFill>
                <a:srgbClr val="FF9933"/>
              </a:solidFill>
              <a:ea typeface="ＭＳ Ｐゴシック" pitchFamily="-108" charset="-128"/>
            </a:endParaRPr>
          </a:p>
        </p:txBody>
      </p:sp>
      <p:sp>
        <p:nvSpPr>
          <p:cNvPr id="10" name="Rectangle 5"/>
          <p:cNvSpPr>
            <a:spLocks noChangeArrowheads="1"/>
          </p:cNvSpPr>
          <p:nvPr/>
        </p:nvSpPr>
        <p:spPr bwMode="auto">
          <a:xfrm rot="16200000">
            <a:off x="1735932" y="4540021"/>
            <a:ext cx="2133600" cy="868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fontAlgn="base">
              <a:spcBef>
                <a:spcPct val="0"/>
              </a:spcBef>
              <a:spcAft>
                <a:spcPct val="10000"/>
              </a:spcAft>
            </a:pPr>
            <a:r>
              <a:rPr lang="en-CA" sz="2400" b="1" dirty="0">
                <a:solidFill>
                  <a:srgbClr val="8DC63F"/>
                </a:solidFill>
                <a:ea typeface="ＭＳ Ｐゴシック" pitchFamily="-108" charset="-128"/>
              </a:rPr>
              <a:t>Conventional</a:t>
            </a:r>
          </a:p>
          <a:p>
            <a:pPr algn="ctr" fontAlgn="base">
              <a:spcBef>
                <a:spcPct val="0"/>
              </a:spcBef>
              <a:spcAft>
                <a:spcPct val="10000"/>
              </a:spcAft>
            </a:pPr>
            <a:endParaRPr lang="en-CA" sz="2400" b="1" dirty="0">
              <a:solidFill>
                <a:srgbClr val="0082D1"/>
              </a:solidFill>
              <a:ea typeface="ＭＳ Ｐゴシック" pitchFamily="-108" charset="-128"/>
            </a:endParaRPr>
          </a:p>
        </p:txBody>
      </p:sp>
      <p:sp>
        <p:nvSpPr>
          <p:cNvPr id="11" name="Rectangle 8"/>
          <p:cNvSpPr>
            <a:spLocks noChangeArrowheads="1"/>
          </p:cNvSpPr>
          <p:nvPr/>
        </p:nvSpPr>
        <p:spPr bwMode="auto">
          <a:xfrm>
            <a:off x="4410075" y="3135809"/>
            <a:ext cx="99060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fontAlgn="base">
              <a:spcBef>
                <a:spcPct val="0"/>
              </a:spcBef>
              <a:spcAft>
                <a:spcPct val="10000"/>
              </a:spcAft>
              <a:tabLst>
                <a:tab pos="2395538" algn="ctr"/>
                <a:tab pos="4687888" algn="ctr"/>
              </a:tabLst>
            </a:pPr>
            <a:r>
              <a:rPr lang="en-CA" sz="2400" dirty="0">
                <a:solidFill>
                  <a:srgbClr val="FFFFFF"/>
                </a:solidFill>
                <a:ea typeface="ＭＳ Ｐゴシック" pitchFamily="-108" charset="-128"/>
              </a:rPr>
              <a:t>+2%</a:t>
            </a:r>
            <a:r>
              <a:rPr lang="en-CA" sz="2400" dirty="0">
                <a:solidFill>
                  <a:srgbClr val="616365"/>
                </a:solidFill>
                <a:ea typeface="ＭＳ Ｐゴシック" pitchFamily="-108" charset="-128"/>
              </a:rPr>
              <a:t>	</a:t>
            </a:r>
          </a:p>
        </p:txBody>
      </p:sp>
      <p:sp>
        <p:nvSpPr>
          <p:cNvPr id="12" name="Rectangle 9"/>
          <p:cNvSpPr>
            <a:spLocks noChangeArrowheads="1"/>
          </p:cNvSpPr>
          <p:nvPr/>
        </p:nvSpPr>
        <p:spPr bwMode="auto">
          <a:xfrm>
            <a:off x="6858000" y="2397794"/>
            <a:ext cx="3505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200" fontAlgn="base">
              <a:spcBef>
                <a:spcPct val="0"/>
              </a:spcBef>
              <a:spcAft>
                <a:spcPct val="0"/>
              </a:spcAft>
            </a:pPr>
            <a:endParaRPr lang="en-CA" dirty="0">
              <a:solidFill>
                <a:srgbClr val="616365"/>
              </a:solidFill>
              <a:ea typeface="ＭＳ Ｐゴシック" pitchFamily="-108" charset="-128"/>
            </a:endParaRPr>
          </a:p>
        </p:txBody>
      </p:sp>
      <p:sp>
        <p:nvSpPr>
          <p:cNvPr id="13" name="Rectangle 10"/>
          <p:cNvSpPr>
            <a:spLocks noChangeArrowheads="1"/>
          </p:cNvSpPr>
          <p:nvPr/>
        </p:nvSpPr>
        <p:spPr bwMode="auto">
          <a:xfrm>
            <a:off x="4410075" y="4719985"/>
            <a:ext cx="1271588"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fontAlgn="base">
              <a:spcBef>
                <a:spcPct val="0"/>
              </a:spcBef>
              <a:spcAft>
                <a:spcPct val="10000"/>
              </a:spcAft>
              <a:tabLst>
                <a:tab pos="2395538" algn="ctr"/>
                <a:tab pos="4687888" algn="ctr"/>
              </a:tabLst>
            </a:pPr>
            <a:r>
              <a:rPr lang="en-CA" sz="2400" u="sng" dirty="0">
                <a:solidFill>
                  <a:srgbClr val="FFFFFF"/>
                </a:solidFill>
                <a:ea typeface="ＭＳ Ｐゴシック" pitchFamily="-108" charset="-128"/>
              </a:rPr>
              <a:t>+</a:t>
            </a:r>
            <a:r>
              <a:rPr lang="en-CA" sz="2400" dirty="0">
                <a:solidFill>
                  <a:srgbClr val="FFFFFF"/>
                </a:solidFill>
                <a:ea typeface="ＭＳ Ｐゴシック" pitchFamily="-108" charset="-128"/>
              </a:rPr>
              <a:t>0</a:t>
            </a:r>
            <a:r>
              <a:rPr lang="en-CA" sz="2400" dirty="0">
                <a:solidFill>
                  <a:srgbClr val="FFFFFF"/>
                </a:solidFill>
                <a:ea typeface="ＭＳ Ｐゴシック" pitchFamily="-108" charset="-128"/>
              </a:rPr>
              <a:t>%</a:t>
            </a:r>
            <a:r>
              <a:rPr lang="en-CA" sz="2400" dirty="0">
                <a:solidFill>
                  <a:srgbClr val="616365"/>
                </a:solidFill>
                <a:ea typeface="ＭＳ Ｐゴシック" pitchFamily="-108" charset="-128"/>
              </a:rPr>
              <a:t>	</a:t>
            </a:r>
          </a:p>
        </p:txBody>
      </p:sp>
      <p:sp>
        <p:nvSpPr>
          <p:cNvPr id="14" name="Text Box 12"/>
          <p:cNvSpPr txBox="1">
            <a:spLocks noChangeArrowheads="1"/>
          </p:cNvSpPr>
          <p:nvPr/>
        </p:nvSpPr>
        <p:spPr bwMode="auto">
          <a:xfrm>
            <a:off x="5991226" y="2788331"/>
            <a:ext cx="3876675" cy="3139321"/>
          </a:xfrm>
          <a:prstGeom prst="rect">
            <a:avLst/>
          </a:prstGeom>
          <a:solidFill>
            <a:schemeClr val="accent2"/>
          </a:solidFill>
          <a:ln>
            <a:noFill/>
          </a:ln>
          <a:effectLst/>
          <a:extLst/>
        </p:spPr>
        <p:txBody>
          <a:bodyPr wrap="square">
            <a:spAutoFit/>
          </a:bodyP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8" charset="-128"/>
              </a:defRPr>
            </a:lvl9pPr>
          </a:lstStyle>
          <a:p>
            <a:pPr algn="ctr" defTabSz="457200" fontAlgn="base">
              <a:spcBef>
                <a:spcPct val="0"/>
              </a:spcBef>
              <a:spcAft>
                <a:spcPct val="0"/>
              </a:spcAft>
            </a:pPr>
            <a:endParaRPr lang="en-CA" sz="2400" b="1" dirty="0">
              <a:solidFill>
                <a:srgbClr val="FFFFFF"/>
              </a:solidFill>
              <a:latin typeface="Calibri" pitchFamily="34" charset="0"/>
            </a:endParaRPr>
          </a:p>
          <a:p>
            <a:pPr algn="ctr" defTabSz="457200" fontAlgn="base">
              <a:spcBef>
                <a:spcPct val="0"/>
              </a:spcBef>
              <a:spcAft>
                <a:spcPct val="0"/>
              </a:spcAft>
            </a:pPr>
            <a:endParaRPr lang="en-CA" sz="2400" b="1" dirty="0">
              <a:solidFill>
                <a:srgbClr val="FFFFFF"/>
              </a:solidFill>
              <a:latin typeface="Calibri" pitchFamily="34" charset="0"/>
            </a:endParaRPr>
          </a:p>
          <a:p>
            <a:pPr algn="ctr" defTabSz="457200" fontAlgn="base">
              <a:spcBef>
                <a:spcPct val="0"/>
              </a:spcBef>
              <a:spcAft>
                <a:spcPct val="0"/>
              </a:spcAft>
            </a:pPr>
            <a:endParaRPr lang="en-CA" sz="2400" b="1" dirty="0">
              <a:solidFill>
                <a:srgbClr val="FFFFFF"/>
              </a:solidFill>
              <a:latin typeface="Calibri" pitchFamily="34" charset="0"/>
            </a:endParaRPr>
          </a:p>
          <a:p>
            <a:pPr algn="ctr" defTabSz="457200" fontAlgn="base">
              <a:spcBef>
                <a:spcPct val="0"/>
              </a:spcBef>
              <a:spcAft>
                <a:spcPct val="0"/>
              </a:spcAft>
            </a:pPr>
            <a:endParaRPr lang="en-CA" b="1" dirty="0">
              <a:solidFill>
                <a:srgbClr val="FFFFFF"/>
              </a:solidFill>
              <a:latin typeface="Calibri" pitchFamily="34" charset="0"/>
            </a:endParaRPr>
          </a:p>
          <a:p>
            <a:pPr algn="ctr" defTabSz="457200" fontAlgn="base">
              <a:spcBef>
                <a:spcPct val="0"/>
              </a:spcBef>
              <a:spcAft>
                <a:spcPct val="0"/>
              </a:spcAft>
            </a:pPr>
            <a:endParaRPr lang="en-CA" b="1" dirty="0">
              <a:solidFill>
                <a:srgbClr val="FFFFFF"/>
              </a:solidFill>
              <a:latin typeface="Calibri" pitchFamily="34" charset="0"/>
            </a:endParaRPr>
          </a:p>
          <a:p>
            <a:pPr algn="ctr" defTabSz="457200" fontAlgn="base">
              <a:spcBef>
                <a:spcPct val="0"/>
              </a:spcBef>
              <a:spcAft>
                <a:spcPct val="0"/>
              </a:spcAft>
            </a:pPr>
            <a:endParaRPr lang="en-CA" b="1" dirty="0">
              <a:solidFill>
                <a:srgbClr val="FFFFFF"/>
              </a:solidFill>
              <a:latin typeface="Calibri" pitchFamily="34" charset="0"/>
            </a:endParaRPr>
          </a:p>
          <a:p>
            <a:pPr algn="ctr" defTabSz="457200" fontAlgn="base">
              <a:spcBef>
                <a:spcPct val="0"/>
              </a:spcBef>
              <a:spcAft>
                <a:spcPct val="0"/>
              </a:spcAft>
            </a:pPr>
            <a:endParaRPr lang="en-CA" b="1" dirty="0">
              <a:solidFill>
                <a:srgbClr val="FFFFFF"/>
              </a:solidFill>
              <a:latin typeface="Calibri" pitchFamily="34" charset="0"/>
            </a:endParaRPr>
          </a:p>
          <a:p>
            <a:pPr algn="ctr" defTabSz="457200" fontAlgn="base">
              <a:spcBef>
                <a:spcPct val="0"/>
              </a:spcBef>
              <a:spcAft>
                <a:spcPct val="0"/>
              </a:spcAft>
            </a:pPr>
            <a:endParaRPr lang="en-CA" b="1" dirty="0">
              <a:solidFill>
                <a:srgbClr val="FFFFFF"/>
              </a:solidFill>
              <a:latin typeface="Calibri" pitchFamily="34" charset="0"/>
            </a:endParaRPr>
          </a:p>
          <a:p>
            <a:pPr algn="ctr" defTabSz="457200" fontAlgn="base">
              <a:spcBef>
                <a:spcPct val="0"/>
              </a:spcBef>
              <a:spcAft>
                <a:spcPct val="0"/>
              </a:spcAft>
            </a:pPr>
            <a:endParaRPr lang="en-CA" b="1" dirty="0">
              <a:solidFill>
                <a:srgbClr val="FFFFFF"/>
              </a:solidFill>
              <a:latin typeface="Calibri" pitchFamily="34" charset="0"/>
            </a:endParaRPr>
          </a:p>
          <a:p>
            <a:pPr algn="ctr" defTabSz="457200" fontAlgn="base">
              <a:spcBef>
                <a:spcPct val="0"/>
              </a:spcBef>
              <a:spcAft>
                <a:spcPct val="0"/>
              </a:spcAft>
            </a:pPr>
            <a:endParaRPr lang="en-CA" b="1" dirty="0">
              <a:solidFill>
                <a:srgbClr val="FFFFFF"/>
              </a:solidFill>
              <a:latin typeface="Calibri" pitchFamily="34" charset="0"/>
            </a:endParaRPr>
          </a:p>
        </p:txBody>
      </p:sp>
      <p:sp>
        <p:nvSpPr>
          <p:cNvPr id="15" name="Rectangle 10"/>
          <p:cNvSpPr txBox="1">
            <a:spLocks noChangeArrowheads="1"/>
          </p:cNvSpPr>
          <p:nvPr/>
        </p:nvSpPr>
        <p:spPr>
          <a:xfrm>
            <a:off x="2146874" y="6177967"/>
            <a:ext cx="8284940" cy="584341"/>
          </a:xfrm>
          <a:prstGeom prst="rect">
            <a:avLst/>
          </a:prstGeom>
        </p:spPr>
        <p:txBody>
          <a:bodyPr/>
          <a:lstStyle>
            <a:defPPr>
              <a:defRPr lang="en-US"/>
            </a:defPPr>
            <a:lvl1pPr marL="0" algn="l" defTabSz="914400" rtl="0" eaLnBrk="0" latinLnBrk="0" hangingPunct="0">
              <a:defRPr sz="1800" kern="1200">
                <a:solidFill>
                  <a:schemeClr val="tx1"/>
                </a:solidFill>
                <a:latin typeface="Arial" charset="0"/>
                <a:ea typeface="ＭＳ Ｐゴシック" pitchFamily="-108" charset="-128"/>
                <a:cs typeface="+mn-cs"/>
              </a:defRPr>
            </a:lvl1pPr>
            <a:lvl2pPr marL="742950" indent="-285750" algn="l" defTabSz="914400" rtl="0" eaLnBrk="0" latinLnBrk="0" hangingPunct="0">
              <a:defRPr sz="1800" kern="1200">
                <a:solidFill>
                  <a:schemeClr val="tx1"/>
                </a:solidFill>
                <a:latin typeface="Arial" charset="0"/>
                <a:ea typeface="ＭＳ Ｐゴシック" pitchFamily="-108" charset="-128"/>
                <a:cs typeface="+mn-cs"/>
              </a:defRPr>
            </a:lvl2pPr>
            <a:lvl3pPr marL="1143000" indent="-228600" algn="l" defTabSz="914400" rtl="0" eaLnBrk="0" latinLnBrk="0" hangingPunct="0">
              <a:defRPr sz="1800" kern="1200">
                <a:solidFill>
                  <a:schemeClr val="tx1"/>
                </a:solidFill>
                <a:latin typeface="Arial" charset="0"/>
                <a:ea typeface="ＭＳ Ｐゴシック" pitchFamily="-108" charset="-128"/>
                <a:cs typeface="+mn-cs"/>
              </a:defRPr>
            </a:lvl3pPr>
            <a:lvl4pPr marL="1600200" indent="-228600" algn="l" defTabSz="914400" rtl="0" eaLnBrk="0" latinLnBrk="0" hangingPunct="0">
              <a:defRPr sz="1800" kern="1200">
                <a:solidFill>
                  <a:schemeClr val="tx1"/>
                </a:solidFill>
                <a:latin typeface="Arial" charset="0"/>
                <a:ea typeface="ＭＳ Ｐゴシック" pitchFamily="-108" charset="-128"/>
                <a:cs typeface="+mn-cs"/>
              </a:defRPr>
            </a:lvl4pPr>
            <a:lvl5pPr marL="2057400" indent="-228600" algn="l" defTabSz="914400" rtl="0" eaLnBrk="0" latinLnBrk="0" hangingPunct="0">
              <a:defRPr sz="1800" kern="1200">
                <a:solidFill>
                  <a:schemeClr val="tx1"/>
                </a:solidFill>
                <a:latin typeface="Arial" charset="0"/>
                <a:ea typeface="ＭＳ Ｐゴシック" pitchFamily="-108" charset="-128"/>
                <a:cs typeface="+mn-cs"/>
              </a:defRPr>
            </a:lvl5pPr>
            <a:lvl6pPr marL="2514600" indent="-228600" algn="l" defTabSz="457200" rtl="0" eaLnBrk="0" fontAlgn="base" latinLnBrk="0" hangingPunct="0">
              <a:spcBef>
                <a:spcPct val="0"/>
              </a:spcBef>
              <a:spcAft>
                <a:spcPct val="0"/>
              </a:spcAft>
              <a:defRPr sz="1800" kern="1200">
                <a:solidFill>
                  <a:schemeClr val="tx1"/>
                </a:solidFill>
                <a:latin typeface="Arial" charset="0"/>
                <a:ea typeface="ＭＳ Ｐゴシック" pitchFamily="-108" charset="-128"/>
                <a:cs typeface="+mn-cs"/>
              </a:defRPr>
            </a:lvl6pPr>
            <a:lvl7pPr marL="2971800" indent="-228600" algn="l" defTabSz="457200" rtl="0" eaLnBrk="0" fontAlgn="base" latinLnBrk="0" hangingPunct="0">
              <a:spcBef>
                <a:spcPct val="0"/>
              </a:spcBef>
              <a:spcAft>
                <a:spcPct val="0"/>
              </a:spcAft>
              <a:defRPr sz="1800" kern="1200">
                <a:solidFill>
                  <a:schemeClr val="tx1"/>
                </a:solidFill>
                <a:latin typeface="Arial" charset="0"/>
                <a:ea typeface="ＭＳ Ｐゴシック" pitchFamily="-108" charset="-128"/>
                <a:cs typeface="+mn-cs"/>
              </a:defRPr>
            </a:lvl7pPr>
            <a:lvl8pPr marL="3429000" indent="-228600" algn="l" defTabSz="457200" rtl="0" eaLnBrk="0" fontAlgn="base" latinLnBrk="0" hangingPunct="0">
              <a:spcBef>
                <a:spcPct val="0"/>
              </a:spcBef>
              <a:spcAft>
                <a:spcPct val="0"/>
              </a:spcAft>
              <a:defRPr sz="1800" kern="1200">
                <a:solidFill>
                  <a:schemeClr val="tx1"/>
                </a:solidFill>
                <a:latin typeface="Arial" charset="0"/>
                <a:ea typeface="ＭＳ Ｐゴシック" pitchFamily="-108" charset="-128"/>
                <a:cs typeface="+mn-cs"/>
              </a:defRPr>
            </a:lvl8pPr>
            <a:lvl9pPr marL="3886200" indent="-228600" algn="l" defTabSz="457200" rtl="0" eaLnBrk="0" fontAlgn="base" latinLnBrk="0" hangingPunct="0">
              <a:spcBef>
                <a:spcPct val="0"/>
              </a:spcBef>
              <a:spcAft>
                <a:spcPct val="0"/>
              </a:spcAft>
              <a:defRPr sz="1800" kern="1200">
                <a:solidFill>
                  <a:schemeClr val="tx1"/>
                </a:solidFill>
                <a:latin typeface="Arial" charset="0"/>
                <a:ea typeface="ＭＳ Ｐゴシック" pitchFamily="-108" charset="-128"/>
                <a:cs typeface="+mn-cs"/>
              </a:defRPr>
            </a:lvl9pPr>
          </a:lstStyle>
          <a:p>
            <a:pPr>
              <a:lnSpc>
                <a:spcPct val="90000"/>
              </a:lnSpc>
            </a:pPr>
            <a:r>
              <a:rPr lang="en-US" dirty="0">
                <a:solidFill>
                  <a:srgbClr val="5F5F5F"/>
                </a:solidFill>
                <a:latin typeface="Calibri" pitchFamily="34" charset="0"/>
              </a:rPr>
              <a:t/>
            </a:r>
            <a:br>
              <a:rPr lang="en-US" dirty="0">
                <a:solidFill>
                  <a:srgbClr val="5F5F5F"/>
                </a:solidFill>
                <a:latin typeface="Calibri" pitchFamily="34" charset="0"/>
              </a:rPr>
            </a:br>
            <a:r>
              <a:rPr lang="en-US" sz="1000" dirty="0">
                <a:solidFill>
                  <a:srgbClr val="5F5F5F"/>
                </a:solidFill>
                <a:latin typeface="Calibri" pitchFamily="34" charset="0"/>
              </a:rPr>
              <a:t>Source:  </a:t>
            </a:r>
            <a:r>
              <a:rPr lang="en-US" sz="1000" dirty="0">
                <a:solidFill>
                  <a:srgbClr val="5F5F5F"/>
                </a:solidFill>
                <a:latin typeface="Calibri" pitchFamily="34" charset="0"/>
              </a:rPr>
              <a:t>Homescan </a:t>
            </a:r>
            <a:r>
              <a:rPr lang="en-US" sz="1000" dirty="0">
                <a:solidFill>
                  <a:srgbClr val="5F5F5F"/>
                </a:solidFill>
                <a:latin typeface="Calibri" pitchFamily="34" charset="0"/>
              </a:rPr>
              <a:t>Grocery Watch, </a:t>
            </a:r>
            <a:r>
              <a:rPr lang="en-US" sz="1000" dirty="0">
                <a:solidFill>
                  <a:srgbClr val="5F5F5F"/>
                </a:solidFill>
                <a:latin typeface="Calibri" pitchFamily="34" charset="0"/>
              </a:rPr>
              <a:t>Canada National </a:t>
            </a:r>
            <a:r>
              <a:rPr lang="en-US" sz="1000" dirty="0">
                <a:solidFill>
                  <a:srgbClr val="5F5F5F"/>
                </a:solidFill>
                <a:latin typeface="Calibri" pitchFamily="34" charset="0"/>
              </a:rPr>
              <a:t>All </a:t>
            </a:r>
            <a:r>
              <a:rPr lang="en-US" sz="1000" dirty="0">
                <a:solidFill>
                  <a:srgbClr val="5F5F5F"/>
                </a:solidFill>
                <a:latin typeface="Calibri" pitchFamily="34" charset="0"/>
              </a:rPr>
              <a:t>Channels - 52 </a:t>
            </a:r>
            <a:r>
              <a:rPr lang="en-US" sz="1000" dirty="0">
                <a:solidFill>
                  <a:srgbClr val="5F5F5F"/>
                </a:solidFill>
                <a:latin typeface="Calibri" pitchFamily="34" charset="0"/>
              </a:rPr>
              <a:t>weeks to </a:t>
            </a:r>
            <a:r>
              <a:rPr lang="en-US" sz="1000" dirty="0">
                <a:solidFill>
                  <a:srgbClr val="5F5F5F"/>
                </a:solidFill>
                <a:latin typeface="Calibri" pitchFamily="34" charset="0"/>
              </a:rPr>
              <a:t>October 01, 2016 Grocery Composite</a:t>
            </a:r>
          </a:p>
          <a:p>
            <a:pPr>
              <a:lnSpc>
                <a:spcPct val="90000"/>
              </a:lnSpc>
            </a:pPr>
            <a:endParaRPr lang="en-US" sz="1000" dirty="0">
              <a:solidFill>
                <a:srgbClr val="5F5F5F"/>
              </a:solidFill>
              <a:latin typeface="Calibri" pitchFamily="34" charset="0"/>
            </a:endParaRPr>
          </a:p>
        </p:txBody>
      </p:sp>
      <p:sp>
        <p:nvSpPr>
          <p:cNvPr id="16" name="TextBox 15"/>
          <p:cNvSpPr txBox="1"/>
          <p:nvPr/>
        </p:nvSpPr>
        <p:spPr>
          <a:xfrm>
            <a:off x="6411741" y="2188978"/>
            <a:ext cx="2626232" cy="461665"/>
          </a:xfrm>
          <a:prstGeom prst="rect">
            <a:avLst/>
          </a:prstGeom>
          <a:noFill/>
        </p:spPr>
        <p:txBody>
          <a:bodyPr wrap="none" rtlCol="0">
            <a:spAutoFit/>
          </a:bodyPr>
          <a:lstStyle/>
          <a:p>
            <a:r>
              <a:rPr lang="en-US" sz="2400" b="1" dirty="0">
                <a:solidFill>
                  <a:srgbClr val="5F5F5F"/>
                </a:solidFill>
              </a:rPr>
              <a:t>Grocery Composite</a:t>
            </a:r>
            <a:endParaRPr lang="en-CA" sz="2400" b="1" dirty="0">
              <a:solidFill>
                <a:srgbClr val="5F5F5F"/>
              </a:solidFill>
            </a:endParaRPr>
          </a:p>
        </p:txBody>
      </p:sp>
      <p:sp>
        <p:nvSpPr>
          <p:cNvPr id="17" name="Text Box 13"/>
          <p:cNvSpPr txBox="1">
            <a:spLocks noChangeArrowheads="1"/>
          </p:cNvSpPr>
          <p:nvPr/>
        </p:nvSpPr>
        <p:spPr bwMode="auto">
          <a:xfrm>
            <a:off x="6222097" y="3557102"/>
            <a:ext cx="3962400" cy="213904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2236788" algn="ctr"/>
                <a:tab pos="3151188" algn="ctr"/>
              </a:tabLst>
              <a:defRPr>
                <a:solidFill>
                  <a:schemeClr val="tx1"/>
                </a:solidFill>
                <a:latin typeface="Arial" charset="0"/>
                <a:ea typeface="ＭＳ Ｐゴシック" pitchFamily="-108" charset="-128"/>
              </a:defRPr>
            </a:lvl1pPr>
            <a:lvl2pPr marL="742950" indent="-285750" eaLnBrk="0" hangingPunct="0">
              <a:tabLst>
                <a:tab pos="2236788" algn="ctr"/>
                <a:tab pos="3151188" algn="ctr"/>
              </a:tabLst>
              <a:defRPr>
                <a:solidFill>
                  <a:schemeClr val="tx1"/>
                </a:solidFill>
                <a:latin typeface="Arial" charset="0"/>
                <a:ea typeface="ＭＳ Ｐゴシック" pitchFamily="-108" charset="-128"/>
              </a:defRPr>
            </a:lvl2pPr>
            <a:lvl3pPr marL="1143000" indent="-228600" eaLnBrk="0" hangingPunct="0">
              <a:tabLst>
                <a:tab pos="2236788" algn="ctr"/>
                <a:tab pos="3151188" algn="ctr"/>
              </a:tabLst>
              <a:defRPr>
                <a:solidFill>
                  <a:schemeClr val="tx1"/>
                </a:solidFill>
                <a:latin typeface="Arial" charset="0"/>
                <a:ea typeface="ＭＳ Ｐゴシック" pitchFamily="-108" charset="-128"/>
              </a:defRPr>
            </a:lvl3pPr>
            <a:lvl4pPr marL="1600200" indent="-228600" eaLnBrk="0" hangingPunct="0">
              <a:tabLst>
                <a:tab pos="2236788" algn="ctr"/>
                <a:tab pos="3151188" algn="ctr"/>
              </a:tabLst>
              <a:defRPr>
                <a:solidFill>
                  <a:schemeClr val="tx1"/>
                </a:solidFill>
                <a:latin typeface="Arial" charset="0"/>
                <a:ea typeface="ＭＳ Ｐゴシック" pitchFamily="-108" charset="-128"/>
              </a:defRPr>
            </a:lvl4pPr>
            <a:lvl5pPr marL="2057400" indent="-228600" eaLnBrk="0" hangingPunct="0">
              <a:tabLst>
                <a:tab pos="2236788" algn="ctr"/>
                <a:tab pos="3151188" algn="ctr"/>
              </a:tabLst>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tabLst>
                <a:tab pos="2236788" algn="ctr"/>
                <a:tab pos="3151188" algn="ctr"/>
              </a:tabLs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tabLst>
                <a:tab pos="2236788" algn="ctr"/>
                <a:tab pos="3151188" algn="ctr"/>
              </a:tabLs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tabLst>
                <a:tab pos="2236788" algn="ctr"/>
                <a:tab pos="3151188" algn="ctr"/>
              </a:tabLs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tabLst>
                <a:tab pos="2236788" algn="ctr"/>
                <a:tab pos="3151188" algn="ctr"/>
              </a:tabLst>
              <a:defRPr>
                <a:solidFill>
                  <a:schemeClr val="tx1"/>
                </a:solidFill>
                <a:latin typeface="Arial" charset="0"/>
                <a:ea typeface="ＭＳ Ｐゴシック" pitchFamily="-108" charset="-128"/>
              </a:defRPr>
            </a:lvl9pPr>
          </a:lstStyle>
          <a:p>
            <a:pPr fontAlgn="base">
              <a:lnSpc>
                <a:spcPct val="150000"/>
              </a:lnSpc>
              <a:spcBef>
                <a:spcPts val="1500"/>
              </a:spcBef>
              <a:spcAft>
                <a:spcPct val="0"/>
              </a:spcAft>
            </a:pPr>
            <a:r>
              <a:rPr lang="en-CA" sz="2400" dirty="0">
                <a:solidFill>
                  <a:srgbClr val="FFFFFF"/>
                </a:solidFill>
                <a:latin typeface="Calibri" pitchFamily="34" charset="0"/>
              </a:rPr>
              <a:t>Man/</a:t>
            </a:r>
            <a:r>
              <a:rPr lang="en-CA" sz="2400" dirty="0" err="1">
                <a:solidFill>
                  <a:srgbClr val="FFFFFF"/>
                </a:solidFill>
                <a:latin typeface="Calibri" pitchFamily="34" charset="0"/>
              </a:rPr>
              <a:t>Sask</a:t>
            </a:r>
            <a:r>
              <a:rPr lang="en-CA" sz="2400" dirty="0">
                <a:solidFill>
                  <a:srgbClr val="FFFFFF"/>
                </a:solidFill>
                <a:latin typeface="Calibri" pitchFamily="34" charset="0"/>
              </a:rPr>
              <a:t>	</a:t>
            </a:r>
            <a:r>
              <a:rPr lang="en-CA" sz="2400" dirty="0">
                <a:solidFill>
                  <a:srgbClr val="FFFFFF"/>
                </a:solidFill>
                <a:latin typeface="Calibri" pitchFamily="34" charset="0"/>
              </a:rPr>
              <a:t>42.1</a:t>
            </a:r>
            <a:r>
              <a:rPr lang="en-CA" sz="2400" dirty="0">
                <a:solidFill>
                  <a:srgbClr val="FFFFFF"/>
                </a:solidFill>
                <a:latin typeface="Calibri" pitchFamily="34" charset="0"/>
              </a:rPr>
              <a:t>	</a:t>
            </a:r>
            <a:r>
              <a:rPr lang="en-CA" sz="2400" dirty="0">
                <a:solidFill>
                  <a:srgbClr val="FFFFFF"/>
                </a:solidFill>
                <a:latin typeface="Calibri" pitchFamily="34" charset="0"/>
              </a:rPr>
              <a:t>+</a:t>
            </a:r>
            <a:r>
              <a:rPr lang="en-CA" sz="2400" dirty="0">
                <a:solidFill>
                  <a:srgbClr val="FFFFFF"/>
                </a:solidFill>
                <a:latin typeface="Calibri" pitchFamily="34" charset="0"/>
              </a:rPr>
              <a:t>3</a:t>
            </a:r>
            <a:endParaRPr lang="en-CA" sz="2400" dirty="0">
              <a:solidFill>
                <a:srgbClr val="FFFFFF"/>
              </a:solidFill>
              <a:latin typeface="Calibri" pitchFamily="34" charset="0"/>
            </a:endParaRPr>
          </a:p>
          <a:p>
            <a:pPr fontAlgn="base">
              <a:lnSpc>
                <a:spcPct val="150000"/>
              </a:lnSpc>
              <a:spcBef>
                <a:spcPts val="1500"/>
              </a:spcBef>
              <a:spcAft>
                <a:spcPct val="0"/>
              </a:spcAft>
            </a:pPr>
            <a:r>
              <a:rPr lang="en-US" sz="2400" dirty="0">
                <a:solidFill>
                  <a:srgbClr val="FFFFFF"/>
                </a:solidFill>
                <a:latin typeface="Calibri" pitchFamily="34" charset="0"/>
              </a:rPr>
              <a:t>Alberta	41.4	+9</a:t>
            </a:r>
            <a:endParaRPr lang="en-CA" sz="2400" dirty="0">
              <a:solidFill>
                <a:srgbClr val="FFFFFF"/>
              </a:solidFill>
              <a:latin typeface="Calibri" pitchFamily="34" charset="0"/>
            </a:endParaRPr>
          </a:p>
          <a:p>
            <a:pPr fontAlgn="base">
              <a:lnSpc>
                <a:spcPct val="150000"/>
              </a:lnSpc>
              <a:spcBef>
                <a:spcPts val="1500"/>
              </a:spcBef>
              <a:spcAft>
                <a:spcPct val="0"/>
              </a:spcAft>
            </a:pPr>
            <a:r>
              <a:rPr lang="en-US" sz="2400" dirty="0">
                <a:solidFill>
                  <a:srgbClr val="FFFFFF"/>
                </a:solidFill>
                <a:latin typeface="Calibri" pitchFamily="34" charset="0"/>
              </a:rPr>
              <a:t>B.C.	35.1	-2</a:t>
            </a:r>
            <a:endParaRPr lang="en-CA" sz="2400" dirty="0">
              <a:solidFill>
                <a:srgbClr val="FFFFFF"/>
              </a:solidFill>
              <a:latin typeface="Calibri" pitchFamily="34" charset="0"/>
            </a:endParaRPr>
          </a:p>
        </p:txBody>
      </p:sp>
      <p:sp>
        <p:nvSpPr>
          <p:cNvPr id="18" name="Title 4"/>
          <p:cNvSpPr>
            <a:spLocks noGrp="1"/>
          </p:cNvSpPr>
          <p:nvPr>
            <p:ph type="title"/>
          </p:nvPr>
        </p:nvSpPr>
        <p:spPr>
          <a:xfrm>
            <a:off x="2638987" y="509223"/>
            <a:ext cx="7545511" cy="852371"/>
          </a:xfrm>
        </p:spPr>
        <p:txBody>
          <a:bodyPr/>
          <a:lstStyle/>
          <a:p>
            <a:r>
              <a:rPr lang="en-US" sz="2800" dirty="0">
                <a:latin typeface="+mn-lt"/>
              </a:rPr>
              <a:t>ALBERTAN consumers are becoming more value focused – discount formats booming</a:t>
            </a:r>
            <a:endParaRPr lang="en-US" sz="2800" dirty="0">
              <a:latin typeface="+mn-lt"/>
            </a:endParaRPr>
          </a:p>
        </p:txBody>
      </p:sp>
      <p:sp>
        <p:nvSpPr>
          <p:cNvPr id="20" name="Oval 19"/>
          <p:cNvSpPr>
            <a:spLocks noChangeAspect="1"/>
          </p:cNvSpPr>
          <p:nvPr/>
        </p:nvSpPr>
        <p:spPr>
          <a:xfrm>
            <a:off x="9201210" y="4405656"/>
            <a:ext cx="548640" cy="548640"/>
          </a:xfrm>
          <a:prstGeom prst="ellipse">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6279250" y="2937911"/>
            <a:ext cx="3219343" cy="461665"/>
          </a:xfrm>
          <a:prstGeom prst="rect">
            <a:avLst/>
          </a:prstGeom>
          <a:noFill/>
        </p:spPr>
        <p:txBody>
          <a:bodyPr wrap="none" rtlCol="0">
            <a:spAutoFit/>
          </a:bodyPr>
          <a:lstStyle/>
          <a:p>
            <a:r>
              <a:rPr lang="en-US" sz="2400" b="1" dirty="0">
                <a:solidFill>
                  <a:schemeClr val="bg1"/>
                </a:solidFill>
              </a:rPr>
              <a:t>Discount Share &amp; % Chg</a:t>
            </a:r>
            <a:endParaRPr lang="en-US" sz="2400" b="1" dirty="0">
              <a:solidFill>
                <a:schemeClr val="bg1"/>
              </a:solidFill>
            </a:endParaRPr>
          </a:p>
        </p:txBody>
      </p:sp>
    </p:spTree>
    <p:extLst>
      <p:ext uri="{BB962C8B-B14F-4D97-AF65-F5344CB8AC3E}">
        <p14:creationId xmlns:p14="http://schemas.microsoft.com/office/powerpoint/2010/main" val="25894504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title"/>
          </p:nvPr>
        </p:nvSpPr>
        <p:spPr>
          <a:xfrm>
            <a:off x="2370159" y="733287"/>
            <a:ext cx="7997590" cy="571500"/>
          </a:xfrm>
        </p:spPr>
        <p:txBody>
          <a:bodyPr/>
          <a:lstStyle/>
          <a:p>
            <a:r>
              <a:rPr lang="en-US" sz="2800" dirty="0"/>
              <a:t>How are western shoppers looking to save?</a:t>
            </a:r>
          </a:p>
        </p:txBody>
      </p:sp>
      <p:sp>
        <p:nvSpPr>
          <p:cNvPr id="6" name="Rectangle 5"/>
          <p:cNvSpPr/>
          <p:nvPr/>
        </p:nvSpPr>
        <p:spPr>
          <a:xfrm>
            <a:off x="2370160" y="3292819"/>
            <a:ext cx="2286000" cy="2514600"/>
          </a:xfrm>
          <a:prstGeom prst="rect">
            <a:avLst/>
          </a:prstGeom>
          <a:noFill/>
          <a:ln>
            <a:solidFill>
              <a:srgbClr val="8DC63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7" name="Rectangle 6"/>
          <p:cNvSpPr/>
          <p:nvPr/>
        </p:nvSpPr>
        <p:spPr>
          <a:xfrm>
            <a:off x="4884760" y="3292819"/>
            <a:ext cx="2286000" cy="2514600"/>
          </a:xfrm>
          <a:prstGeom prst="rect">
            <a:avLst/>
          </a:prstGeom>
          <a:no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 name="Rectangle 7"/>
          <p:cNvSpPr/>
          <p:nvPr/>
        </p:nvSpPr>
        <p:spPr>
          <a:xfrm>
            <a:off x="7399360" y="3292819"/>
            <a:ext cx="2286000" cy="2514600"/>
          </a:xfrm>
          <a:prstGeom prst="rect">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9" name="TextBox 8"/>
          <p:cNvSpPr txBox="1"/>
          <p:nvPr/>
        </p:nvSpPr>
        <p:spPr>
          <a:xfrm>
            <a:off x="2446360" y="3724647"/>
            <a:ext cx="2133600" cy="1754326"/>
          </a:xfrm>
          <a:prstGeom prst="rect">
            <a:avLst/>
          </a:prstGeom>
          <a:noFill/>
        </p:spPr>
        <p:txBody>
          <a:bodyPr wrap="square" rtlCol="0">
            <a:spAutoFit/>
          </a:bodyPr>
          <a:lstStyle/>
          <a:p>
            <a:pPr>
              <a:lnSpc>
                <a:spcPct val="200000"/>
              </a:lnSpc>
            </a:pPr>
            <a:r>
              <a:rPr lang="en-US" b="1" dirty="0">
                <a:solidFill>
                  <a:srgbClr val="8DC63F"/>
                </a:solidFill>
              </a:rPr>
              <a:t>84%  </a:t>
            </a:r>
            <a:r>
              <a:rPr lang="en-US" sz="1600" dirty="0">
                <a:solidFill>
                  <a:schemeClr val="bg2"/>
                </a:solidFill>
              </a:rPr>
              <a:t>Stocking Up</a:t>
            </a:r>
            <a:endParaRPr lang="en-US" dirty="0">
              <a:solidFill>
                <a:schemeClr val="bg2"/>
              </a:solidFill>
            </a:endParaRPr>
          </a:p>
          <a:p>
            <a:pPr>
              <a:lnSpc>
                <a:spcPct val="200000"/>
              </a:lnSpc>
            </a:pPr>
            <a:r>
              <a:rPr lang="en-US" b="1" dirty="0">
                <a:solidFill>
                  <a:srgbClr val="92D050"/>
                </a:solidFill>
              </a:rPr>
              <a:t>71%  </a:t>
            </a:r>
            <a:r>
              <a:rPr lang="en-US" sz="1600" dirty="0">
                <a:solidFill>
                  <a:schemeClr val="bg2"/>
                </a:solidFill>
              </a:rPr>
              <a:t>Only Buy on Sale</a:t>
            </a:r>
            <a:endParaRPr lang="en-US" dirty="0">
              <a:solidFill>
                <a:schemeClr val="bg2"/>
              </a:solidFill>
            </a:endParaRPr>
          </a:p>
          <a:p>
            <a:pPr>
              <a:lnSpc>
                <a:spcPct val="200000"/>
              </a:lnSpc>
            </a:pPr>
            <a:r>
              <a:rPr lang="en-US" b="1" dirty="0">
                <a:solidFill>
                  <a:srgbClr val="92D050"/>
                </a:solidFill>
              </a:rPr>
              <a:t>61%  </a:t>
            </a:r>
            <a:r>
              <a:rPr lang="en-US" sz="1600" dirty="0">
                <a:solidFill>
                  <a:schemeClr val="bg2"/>
                </a:solidFill>
              </a:rPr>
              <a:t>Use Coupons</a:t>
            </a:r>
            <a:endParaRPr lang="en-CA" dirty="0">
              <a:solidFill>
                <a:schemeClr val="bg2"/>
              </a:solidFill>
            </a:endParaRPr>
          </a:p>
        </p:txBody>
      </p:sp>
      <p:sp>
        <p:nvSpPr>
          <p:cNvPr id="10" name="TextBox 9"/>
          <p:cNvSpPr txBox="1"/>
          <p:nvPr/>
        </p:nvSpPr>
        <p:spPr>
          <a:xfrm>
            <a:off x="2684105" y="3092160"/>
            <a:ext cx="1650067" cy="400110"/>
          </a:xfrm>
          <a:prstGeom prst="rect">
            <a:avLst/>
          </a:prstGeom>
          <a:solidFill>
            <a:schemeClr val="bg1"/>
          </a:solidFill>
        </p:spPr>
        <p:txBody>
          <a:bodyPr wrap="none" rtlCol="0">
            <a:spAutoFit/>
          </a:bodyPr>
          <a:lstStyle/>
          <a:p>
            <a:r>
              <a:rPr lang="en-US" sz="2000" dirty="0">
                <a:solidFill>
                  <a:srgbClr val="8DC63F"/>
                </a:solidFill>
              </a:rPr>
              <a:t>PROMOTIONS</a:t>
            </a:r>
            <a:endParaRPr lang="en-CA" sz="2000" dirty="0">
              <a:solidFill>
                <a:srgbClr val="8DC63F"/>
              </a:solidFill>
            </a:endParaRPr>
          </a:p>
        </p:txBody>
      </p:sp>
      <p:sp>
        <p:nvSpPr>
          <p:cNvPr id="11" name="TextBox 10"/>
          <p:cNvSpPr txBox="1"/>
          <p:nvPr/>
        </p:nvSpPr>
        <p:spPr>
          <a:xfrm>
            <a:off x="5381878" y="3112987"/>
            <a:ext cx="1406154" cy="400110"/>
          </a:xfrm>
          <a:prstGeom prst="rect">
            <a:avLst/>
          </a:prstGeom>
          <a:solidFill>
            <a:schemeClr val="bg1"/>
          </a:solidFill>
        </p:spPr>
        <p:txBody>
          <a:bodyPr wrap="none" rtlCol="0">
            <a:spAutoFit/>
          </a:bodyPr>
          <a:lstStyle/>
          <a:p>
            <a:r>
              <a:rPr lang="en-US" sz="2000" dirty="0">
                <a:solidFill>
                  <a:schemeClr val="accent3"/>
                </a:solidFill>
              </a:rPr>
              <a:t> SHOPPING </a:t>
            </a:r>
            <a:endParaRPr lang="en-CA" sz="2000" dirty="0">
              <a:solidFill>
                <a:schemeClr val="accent3"/>
              </a:solidFill>
            </a:endParaRPr>
          </a:p>
        </p:txBody>
      </p:sp>
      <p:sp>
        <p:nvSpPr>
          <p:cNvPr id="12" name="TextBox 11"/>
          <p:cNvSpPr txBox="1"/>
          <p:nvPr/>
        </p:nvSpPr>
        <p:spPr>
          <a:xfrm>
            <a:off x="7850784" y="3100795"/>
            <a:ext cx="1319464" cy="400110"/>
          </a:xfrm>
          <a:prstGeom prst="rect">
            <a:avLst/>
          </a:prstGeom>
          <a:solidFill>
            <a:schemeClr val="bg1"/>
          </a:solidFill>
        </p:spPr>
        <p:txBody>
          <a:bodyPr wrap="none" rtlCol="0">
            <a:spAutoFit/>
          </a:bodyPr>
          <a:lstStyle/>
          <a:p>
            <a:r>
              <a:rPr lang="en-US" sz="2000" dirty="0">
                <a:solidFill>
                  <a:schemeClr val="accent2"/>
                </a:solidFill>
              </a:rPr>
              <a:t>SELECTION</a:t>
            </a:r>
            <a:endParaRPr lang="en-CA" sz="2000" dirty="0">
              <a:solidFill>
                <a:schemeClr val="accent2"/>
              </a:solidFill>
            </a:endParaRPr>
          </a:p>
        </p:txBody>
      </p:sp>
      <p:sp>
        <p:nvSpPr>
          <p:cNvPr id="13" name="TextBox 12"/>
          <p:cNvSpPr txBox="1"/>
          <p:nvPr/>
        </p:nvSpPr>
        <p:spPr>
          <a:xfrm>
            <a:off x="4907621" y="3726760"/>
            <a:ext cx="2299648" cy="1754326"/>
          </a:xfrm>
          <a:prstGeom prst="rect">
            <a:avLst/>
          </a:prstGeom>
          <a:noFill/>
        </p:spPr>
        <p:txBody>
          <a:bodyPr wrap="square" rtlCol="0">
            <a:spAutoFit/>
          </a:bodyPr>
          <a:lstStyle/>
          <a:p>
            <a:pPr>
              <a:lnSpc>
                <a:spcPct val="200000"/>
              </a:lnSpc>
            </a:pPr>
            <a:r>
              <a:rPr lang="en-US" b="1" dirty="0">
                <a:solidFill>
                  <a:schemeClr val="accent3"/>
                </a:solidFill>
              </a:rPr>
              <a:t>60%  </a:t>
            </a:r>
            <a:r>
              <a:rPr lang="en-US" sz="1600" dirty="0">
                <a:solidFill>
                  <a:schemeClr val="bg2"/>
                </a:solidFill>
              </a:rPr>
              <a:t>Switch Stores</a:t>
            </a:r>
            <a:endParaRPr lang="en-US" dirty="0">
              <a:solidFill>
                <a:schemeClr val="bg2"/>
              </a:solidFill>
            </a:endParaRPr>
          </a:p>
          <a:p>
            <a:pPr>
              <a:lnSpc>
                <a:spcPct val="200000"/>
              </a:lnSpc>
            </a:pPr>
            <a:r>
              <a:rPr lang="en-US" b="1" dirty="0">
                <a:solidFill>
                  <a:schemeClr val="accent3"/>
                </a:solidFill>
              </a:rPr>
              <a:t>46%  </a:t>
            </a:r>
            <a:r>
              <a:rPr lang="en-US" sz="1600" dirty="0">
                <a:solidFill>
                  <a:schemeClr val="bg2"/>
                </a:solidFill>
              </a:rPr>
              <a:t>Build Loyalty Points</a:t>
            </a:r>
          </a:p>
          <a:p>
            <a:pPr>
              <a:lnSpc>
                <a:spcPct val="200000"/>
              </a:lnSpc>
            </a:pPr>
            <a:r>
              <a:rPr lang="en-US" b="1" dirty="0">
                <a:solidFill>
                  <a:schemeClr val="accent3"/>
                </a:solidFill>
              </a:rPr>
              <a:t>45%  </a:t>
            </a:r>
            <a:r>
              <a:rPr lang="en-US" dirty="0">
                <a:solidFill>
                  <a:schemeClr val="bg2"/>
                </a:solidFill>
              </a:rPr>
              <a:t>Price </a:t>
            </a:r>
            <a:r>
              <a:rPr lang="en-US" dirty="0">
                <a:solidFill>
                  <a:schemeClr val="bg2"/>
                </a:solidFill>
              </a:rPr>
              <a:t>Match</a:t>
            </a:r>
            <a:endParaRPr lang="en-US" dirty="0">
              <a:solidFill>
                <a:schemeClr val="bg2"/>
              </a:solidFill>
            </a:endParaRPr>
          </a:p>
        </p:txBody>
      </p:sp>
      <p:sp>
        <p:nvSpPr>
          <p:cNvPr id="14" name="TextBox 13"/>
          <p:cNvSpPr txBox="1"/>
          <p:nvPr/>
        </p:nvSpPr>
        <p:spPr>
          <a:xfrm>
            <a:off x="7475560" y="3750019"/>
            <a:ext cx="2209800" cy="1754326"/>
          </a:xfrm>
          <a:prstGeom prst="rect">
            <a:avLst/>
          </a:prstGeom>
          <a:noFill/>
        </p:spPr>
        <p:txBody>
          <a:bodyPr wrap="square" rtlCol="0">
            <a:spAutoFit/>
          </a:bodyPr>
          <a:lstStyle/>
          <a:p>
            <a:pPr>
              <a:lnSpc>
                <a:spcPct val="200000"/>
              </a:lnSpc>
            </a:pPr>
            <a:r>
              <a:rPr lang="en-US" b="1" dirty="0">
                <a:solidFill>
                  <a:schemeClr val="accent2"/>
                </a:solidFill>
              </a:rPr>
              <a:t>58%</a:t>
            </a:r>
            <a:r>
              <a:rPr lang="en-US" dirty="0">
                <a:solidFill>
                  <a:schemeClr val="accent2"/>
                </a:solidFill>
              </a:rPr>
              <a:t>  </a:t>
            </a:r>
            <a:r>
              <a:rPr lang="en-US" sz="1600" dirty="0">
                <a:solidFill>
                  <a:schemeClr val="bg2"/>
                </a:solidFill>
              </a:rPr>
              <a:t>Buy Essentials</a:t>
            </a:r>
            <a:endParaRPr lang="en-US" dirty="0">
              <a:solidFill>
                <a:schemeClr val="bg2"/>
              </a:solidFill>
            </a:endParaRPr>
          </a:p>
          <a:p>
            <a:pPr>
              <a:lnSpc>
                <a:spcPct val="200000"/>
              </a:lnSpc>
            </a:pPr>
            <a:r>
              <a:rPr lang="en-US" b="1" dirty="0">
                <a:solidFill>
                  <a:schemeClr val="accent2"/>
                </a:solidFill>
              </a:rPr>
              <a:t>57%</a:t>
            </a:r>
            <a:r>
              <a:rPr lang="en-US" dirty="0">
                <a:solidFill>
                  <a:schemeClr val="accent2"/>
                </a:solidFill>
              </a:rPr>
              <a:t>  </a:t>
            </a:r>
            <a:r>
              <a:rPr lang="en-US" sz="1600" dirty="0">
                <a:solidFill>
                  <a:schemeClr val="bg2"/>
                </a:solidFill>
              </a:rPr>
              <a:t>Buy Larger Sizes</a:t>
            </a:r>
            <a:endParaRPr lang="en-US" dirty="0">
              <a:solidFill>
                <a:schemeClr val="bg2"/>
              </a:solidFill>
            </a:endParaRPr>
          </a:p>
          <a:p>
            <a:pPr>
              <a:lnSpc>
                <a:spcPct val="200000"/>
              </a:lnSpc>
            </a:pPr>
            <a:r>
              <a:rPr lang="en-US" b="1" dirty="0">
                <a:solidFill>
                  <a:schemeClr val="accent2"/>
                </a:solidFill>
              </a:rPr>
              <a:t>55%</a:t>
            </a:r>
            <a:r>
              <a:rPr lang="en-US" dirty="0">
                <a:solidFill>
                  <a:schemeClr val="accent2"/>
                </a:solidFill>
              </a:rPr>
              <a:t>  </a:t>
            </a:r>
            <a:r>
              <a:rPr lang="en-US" sz="1600" dirty="0">
                <a:solidFill>
                  <a:schemeClr val="bg2"/>
                </a:solidFill>
              </a:rPr>
              <a:t>Buy Store Brands</a:t>
            </a:r>
            <a:endParaRPr lang="en-CA" dirty="0">
              <a:solidFill>
                <a:schemeClr val="bg2"/>
              </a:solidFill>
            </a:endParaRPr>
          </a:p>
        </p:txBody>
      </p:sp>
      <p:sp>
        <p:nvSpPr>
          <p:cNvPr id="15" name="Text Placeholder 3"/>
          <p:cNvSpPr>
            <a:spLocks noGrp="1"/>
          </p:cNvSpPr>
          <p:nvPr>
            <p:ph type="body" idx="4294967295"/>
          </p:nvPr>
        </p:nvSpPr>
        <p:spPr>
          <a:xfrm>
            <a:off x="1892936" y="6492240"/>
            <a:ext cx="8165465" cy="365760"/>
          </a:xfrm>
          <a:prstGeom prst="rect">
            <a:avLst/>
          </a:prstGeom>
        </p:spPr>
        <p:txBody>
          <a:bodyPr/>
          <a:lstStyle/>
          <a:p>
            <a:pPr marL="0" indent="0">
              <a:buNone/>
            </a:pPr>
            <a:r>
              <a:rPr lang="en-US" sz="800" dirty="0"/>
              <a:t>Source:  Nielsen </a:t>
            </a:r>
            <a:r>
              <a:rPr lang="en-US" sz="800" dirty="0"/>
              <a:t>Panel Views </a:t>
            </a:r>
            <a:r>
              <a:rPr lang="en-US" sz="800" dirty="0"/>
              <a:t> </a:t>
            </a:r>
            <a:r>
              <a:rPr lang="en-US" sz="800" dirty="0"/>
              <a:t>Economic impact Survey April 2016 – Total West Canada</a:t>
            </a:r>
            <a:endParaRPr lang="en-US" sz="800" dirty="0"/>
          </a:p>
        </p:txBody>
      </p:sp>
      <p:grpSp>
        <p:nvGrpSpPr>
          <p:cNvPr id="16" name="Group 15"/>
          <p:cNvGrpSpPr/>
          <p:nvPr/>
        </p:nvGrpSpPr>
        <p:grpSpPr>
          <a:xfrm>
            <a:off x="5372145" y="1703413"/>
            <a:ext cx="1271016" cy="1271016"/>
            <a:chOff x="5663300" y="1021018"/>
            <a:chExt cx="1271016" cy="1271016"/>
          </a:xfrm>
        </p:grpSpPr>
        <p:sp>
          <p:nvSpPr>
            <p:cNvPr id="17" name="Oval 16"/>
            <p:cNvSpPr/>
            <p:nvPr/>
          </p:nvSpPr>
          <p:spPr>
            <a:xfrm>
              <a:off x="5663300" y="1021018"/>
              <a:ext cx="1271016" cy="127101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descr="Shopper.emf"/>
            <p:cNvPicPr>
              <a:picLocks noChangeAspect="1"/>
            </p:cNvPicPr>
            <p:nvPr/>
          </p:nvPicPr>
          <p:blipFill>
            <a:blip r:embed="rId2" cstate="print"/>
            <a:stretch>
              <a:fillRect/>
            </a:stretch>
          </p:blipFill>
          <p:spPr>
            <a:xfrm>
              <a:off x="5971273" y="1222186"/>
              <a:ext cx="655070" cy="868680"/>
            </a:xfrm>
            <a:prstGeom prst="rect">
              <a:avLst/>
            </a:prstGeom>
          </p:spPr>
        </p:pic>
      </p:grpSp>
      <p:grpSp>
        <p:nvGrpSpPr>
          <p:cNvPr id="22" name="Group 21"/>
          <p:cNvGrpSpPr/>
          <p:nvPr/>
        </p:nvGrpSpPr>
        <p:grpSpPr>
          <a:xfrm>
            <a:off x="2873629" y="1672706"/>
            <a:ext cx="1271016" cy="1271016"/>
            <a:chOff x="5654910" y="353568"/>
            <a:chExt cx="1271016" cy="1271016"/>
          </a:xfrm>
        </p:grpSpPr>
        <p:sp>
          <p:nvSpPr>
            <p:cNvPr id="23" name="Oval 22"/>
            <p:cNvSpPr/>
            <p:nvPr/>
          </p:nvSpPr>
          <p:spPr>
            <a:xfrm>
              <a:off x="5654910" y="353568"/>
              <a:ext cx="1271016" cy="1271016"/>
            </a:xfrm>
            <a:prstGeom prst="ellipse">
              <a:avLst/>
            </a:prstGeom>
            <a:solidFill>
              <a:srgbClr val="8DC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2137" y="656608"/>
              <a:ext cx="796562" cy="664936"/>
            </a:xfrm>
            <a:prstGeom prst="rect">
              <a:avLst/>
            </a:prstGeom>
          </p:spPr>
        </p:pic>
      </p:grpSp>
      <p:grpSp>
        <p:nvGrpSpPr>
          <p:cNvPr id="25" name="Group 24"/>
          <p:cNvGrpSpPr/>
          <p:nvPr/>
        </p:nvGrpSpPr>
        <p:grpSpPr>
          <a:xfrm>
            <a:off x="7875008" y="1672706"/>
            <a:ext cx="1271016" cy="1271016"/>
            <a:chOff x="4024613" y="4805622"/>
            <a:chExt cx="1271016" cy="1271016"/>
          </a:xfrm>
        </p:grpSpPr>
        <p:sp>
          <p:nvSpPr>
            <p:cNvPr id="26" name="Oval 25"/>
            <p:cNvSpPr/>
            <p:nvPr/>
          </p:nvSpPr>
          <p:spPr>
            <a:xfrm>
              <a:off x="4024613" y="4805622"/>
              <a:ext cx="1271016" cy="127101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7" name="Picture 26" descr="Brand_Portfolio.emf"/>
            <p:cNvPicPr>
              <a:picLocks noChangeAspect="1"/>
            </p:cNvPicPr>
            <p:nvPr/>
          </p:nvPicPr>
          <p:blipFill>
            <a:blip r:embed="rId4" cstate="print"/>
            <a:stretch>
              <a:fillRect/>
            </a:stretch>
          </p:blipFill>
          <p:spPr>
            <a:xfrm>
              <a:off x="4306733" y="5070798"/>
              <a:ext cx="706777" cy="740664"/>
            </a:xfrm>
            <a:prstGeom prst="rect">
              <a:avLst/>
            </a:prstGeom>
          </p:spPr>
        </p:pic>
      </p:grpSp>
      <p:sp>
        <p:nvSpPr>
          <p:cNvPr id="28" name="Rectangle 27"/>
          <p:cNvSpPr/>
          <p:nvPr/>
        </p:nvSpPr>
        <p:spPr>
          <a:xfrm>
            <a:off x="3124504" y="2225596"/>
            <a:ext cx="692322" cy="3585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8DC63F"/>
                </a:solidFill>
              </a:rPr>
              <a:t>SALE</a:t>
            </a:r>
            <a:endParaRPr lang="en-US" dirty="0">
              <a:solidFill>
                <a:srgbClr val="8DC63F"/>
              </a:solidFill>
            </a:endParaRPr>
          </a:p>
        </p:txBody>
      </p:sp>
    </p:spTree>
    <p:extLst>
      <p:ext uri="{BB962C8B-B14F-4D97-AF65-F5344CB8AC3E}">
        <p14:creationId xmlns:p14="http://schemas.microsoft.com/office/powerpoint/2010/main" val="127176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Grp="1" noChangeArrowheads="1"/>
          </p:cNvSpPr>
          <p:nvPr>
            <p:ph type="title"/>
          </p:nvPr>
        </p:nvSpPr>
        <p:spPr>
          <a:xfrm>
            <a:off x="2330779" y="781658"/>
            <a:ext cx="8077200" cy="571500"/>
          </a:xfrm>
        </p:spPr>
        <p:txBody>
          <a:bodyPr anchor="ctr"/>
          <a:lstStyle/>
          <a:p>
            <a:r>
              <a:rPr lang="en-US" sz="2800" dirty="0"/>
              <a:t>Over the past 5 years, </a:t>
            </a:r>
            <a:r>
              <a:rPr lang="en-US" sz="2800" dirty="0"/>
              <a:t>$1.7 </a:t>
            </a:r>
            <a:r>
              <a:rPr lang="en-US" sz="2800" dirty="0"/>
              <a:t>billion has shifted to Online, Dollar Stores and warehouse clubs</a:t>
            </a:r>
          </a:p>
        </p:txBody>
      </p:sp>
      <p:graphicFrame>
        <p:nvGraphicFramePr>
          <p:cNvPr id="9" name="Chart 8"/>
          <p:cNvGraphicFramePr/>
          <p:nvPr>
            <p:extLst>
              <p:ext uri="{D42A27DB-BD31-4B8C-83A1-F6EECF244321}">
                <p14:modId xmlns:p14="http://schemas.microsoft.com/office/powerpoint/2010/main" val="3220086620"/>
              </p:ext>
            </p:extLst>
          </p:nvPr>
        </p:nvGraphicFramePr>
        <p:xfrm>
          <a:off x="3451011" y="2189610"/>
          <a:ext cx="4550309" cy="3441532"/>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2428781" y="5269767"/>
            <a:ext cx="1317092" cy="369332"/>
          </a:xfrm>
          <a:prstGeom prst="rect">
            <a:avLst/>
          </a:prstGeom>
          <a:noFill/>
        </p:spPr>
        <p:txBody>
          <a:bodyPr wrap="none" rtlCol="0">
            <a:spAutoFit/>
          </a:bodyPr>
          <a:lstStyle/>
          <a:p>
            <a:r>
              <a:rPr lang="en-US" dirty="0">
                <a:solidFill>
                  <a:schemeClr val="bg2"/>
                </a:solidFill>
              </a:rPr>
              <a:t>Total sales $</a:t>
            </a:r>
            <a:endParaRPr lang="en-CA" dirty="0">
              <a:solidFill>
                <a:schemeClr val="bg2"/>
              </a:solidFill>
            </a:endParaRPr>
          </a:p>
        </p:txBody>
      </p:sp>
      <p:sp>
        <p:nvSpPr>
          <p:cNvPr id="11" name="TextBox 10"/>
          <p:cNvSpPr txBox="1"/>
          <p:nvPr/>
        </p:nvSpPr>
        <p:spPr>
          <a:xfrm>
            <a:off x="4128753" y="5265758"/>
            <a:ext cx="991586" cy="369332"/>
          </a:xfrm>
          <a:prstGeom prst="rect">
            <a:avLst/>
          </a:prstGeom>
          <a:noFill/>
        </p:spPr>
        <p:txBody>
          <a:bodyPr wrap="square" rtlCol="0">
            <a:spAutoFit/>
          </a:bodyPr>
          <a:lstStyle/>
          <a:p>
            <a:pPr algn="ctr"/>
            <a:r>
              <a:rPr lang="en-US" dirty="0">
                <a:solidFill>
                  <a:schemeClr val="bg2"/>
                </a:solidFill>
              </a:rPr>
              <a:t>$4.2B</a:t>
            </a:r>
            <a:endParaRPr lang="en-CA" dirty="0">
              <a:solidFill>
                <a:schemeClr val="bg2"/>
              </a:solidFill>
            </a:endParaRPr>
          </a:p>
        </p:txBody>
      </p:sp>
      <p:sp>
        <p:nvSpPr>
          <p:cNvPr id="12" name="TextBox 11"/>
          <p:cNvSpPr txBox="1"/>
          <p:nvPr/>
        </p:nvSpPr>
        <p:spPr>
          <a:xfrm>
            <a:off x="5819548" y="5265758"/>
            <a:ext cx="718466" cy="369332"/>
          </a:xfrm>
          <a:prstGeom prst="rect">
            <a:avLst/>
          </a:prstGeom>
          <a:noFill/>
        </p:spPr>
        <p:txBody>
          <a:bodyPr wrap="none" rtlCol="0">
            <a:spAutoFit/>
          </a:bodyPr>
          <a:lstStyle/>
          <a:p>
            <a:pPr algn="ctr"/>
            <a:r>
              <a:rPr lang="en-US" dirty="0">
                <a:solidFill>
                  <a:schemeClr val="bg2"/>
                </a:solidFill>
              </a:rPr>
              <a:t>$5.9B</a:t>
            </a:r>
            <a:endParaRPr lang="en-CA" dirty="0">
              <a:solidFill>
                <a:schemeClr val="bg2"/>
              </a:solidFill>
            </a:endParaRPr>
          </a:p>
        </p:txBody>
      </p:sp>
      <p:sp>
        <p:nvSpPr>
          <p:cNvPr id="14" name="TextBox 13"/>
          <p:cNvSpPr txBox="1"/>
          <p:nvPr/>
        </p:nvSpPr>
        <p:spPr>
          <a:xfrm>
            <a:off x="6925418" y="2645806"/>
            <a:ext cx="882036" cy="2400657"/>
          </a:xfrm>
          <a:prstGeom prst="rect">
            <a:avLst/>
          </a:prstGeom>
          <a:noFill/>
        </p:spPr>
        <p:txBody>
          <a:bodyPr wrap="none" rtlCol="0">
            <a:spAutoFit/>
          </a:bodyPr>
          <a:lstStyle/>
          <a:p>
            <a:pPr algn="r"/>
            <a:r>
              <a:rPr lang="en-US" sz="2400" dirty="0">
                <a:solidFill>
                  <a:schemeClr val="accent1"/>
                </a:solidFill>
              </a:rPr>
              <a:t>+$1.7</a:t>
            </a:r>
            <a:endParaRPr lang="en-US" sz="2400" dirty="0">
              <a:solidFill>
                <a:schemeClr val="accent1"/>
              </a:solidFill>
            </a:endParaRPr>
          </a:p>
          <a:p>
            <a:pPr algn="r"/>
            <a:endParaRPr lang="en-US" dirty="0"/>
          </a:p>
          <a:p>
            <a:pPr algn="r"/>
            <a:r>
              <a:rPr lang="en-US" sz="2400" dirty="0">
                <a:solidFill>
                  <a:schemeClr val="accent1"/>
                </a:solidFill>
              </a:rPr>
              <a:t>+40%</a:t>
            </a:r>
            <a:endParaRPr lang="en-US" dirty="0">
              <a:solidFill>
                <a:schemeClr val="accent1"/>
              </a:solidFill>
            </a:endParaRPr>
          </a:p>
          <a:p>
            <a:pPr algn="r"/>
            <a:endParaRPr lang="en-US" dirty="0"/>
          </a:p>
          <a:p>
            <a:pPr algn="r"/>
            <a:r>
              <a:rPr lang="en-US" sz="2400" dirty="0">
                <a:solidFill>
                  <a:schemeClr val="accent1"/>
                </a:solidFill>
              </a:rPr>
              <a:t>78</a:t>
            </a:r>
            <a:endParaRPr lang="en-US" dirty="0"/>
          </a:p>
          <a:p>
            <a:pPr algn="r"/>
            <a:endParaRPr lang="en-US" dirty="0"/>
          </a:p>
          <a:p>
            <a:pPr algn="r"/>
            <a:r>
              <a:rPr lang="en-US" sz="2400" dirty="0">
                <a:solidFill>
                  <a:schemeClr val="accent1"/>
                </a:solidFill>
              </a:rPr>
              <a:t>+29%</a:t>
            </a:r>
            <a:endParaRPr lang="en-CA" dirty="0">
              <a:solidFill>
                <a:schemeClr val="accent1"/>
              </a:solidFill>
            </a:endParaRPr>
          </a:p>
        </p:txBody>
      </p:sp>
      <p:sp>
        <p:nvSpPr>
          <p:cNvPr id="15" name="TextBox 14"/>
          <p:cNvSpPr txBox="1"/>
          <p:nvPr/>
        </p:nvSpPr>
        <p:spPr>
          <a:xfrm>
            <a:off x="7638395" y="2641017"/>
            <a:ext cx="2523640" cy="2400657"/>
          </a:xfrm>
          <a:prstGeom prst="rect">
            <a:avLst/>
          </a:prstGeom>
          <a:noFill/>
        </p:spPr>
        <p:txBody>
          <a:bodyPr wrap="none" rtlCol="0">
            <a:spAutoFit/>
          </a:bodyPr>
          <a:lstStyle/>
          <a:p>
            <a:r>
              <a:rPr lang="en-US" sz="2400" dirty="0">
                <a:solidFill>
                  <a:schemeClr val="bg1">
                    <a:lumMod val="75000"/>
                  </a:schemeClr>
                </a:solidFill>
              </a:rPr>
              <a:t> </a:t>
            </a:r>
            <a:r>
              <a:rPr lang="en-US" dirty="0">
                <a:solidFill>
                  <a:schemeClr val="bg2"/>
                </a:solidFill>
              </a:rPr>
              <a:t>Billion Increase</a:t>
            </a:r>
          </a:p>
          <a:p>
            <a:endParaRPr lang="en-US" dirty="0">
              <a:solidFill>
                <a:schemeClr val="bg2"/>
              </a:solidFill>
            </a:endParaRPr>
          </a:p>
          <a:p>
            <a:r>
              <a:rPr lang="en-US" sz="2400" dirty="0">
                <a:solidFill>
                  <a:schemeClr val="bg2"/>
                </a:solidFill>
              </a:rPr>
              <a:t> </a:t>
            </a:r>
            <a:r>
              <a:rPr lang="en-US" dirty="0">
                <a:solidFill>
                  <a:schemeClr val="bg2"/>
                </a:solidFill>
              </a:rPr>
              <a:t>$ growth since 2012</a:t>
            </a:r>
          </a:p>
          <a:p>
            <a:endParaRPr lang="en-US" dirty="0">
              <a:solidFill>
                <a:schemeClr val="bg2"/>
              </a:solidFill>
            </a:endParaRPr>
          </a:p>
          <a:p>
            <a:r>
              <a:rPr lang="en-US" sz="2400" dirty="0">
                <a:solidFill>
                  <a:schemeClr val="bg2"/>
                </a:solidFill>
              </a:rPr>
              <a:t> </a:t>
            </a:r>
            <a:r>
              <a:rPr lang="en-US" dirty="0">
                <a:solidFill>
                  <a:schemeClr val="bg2"/>
                </a:solidFill>
              </a:rPr>
              <a:t>million trips in 2016</a:t>
            </a:r>
          </a:p>
          <a:p>
            <a:endParaRPr lang="en-US" dirty="0">
              <a:solidFill>
                <a:schemeClr val="bg2"/>
              </a:solidFill>
            </a:endParaRPr>
          </a:p>
          <a:p>
            <a:r>
              <a:rPr lang="en-US" sz="2400" dirty="0">
                <a:solidFill>
                  <a:schemeClr val="bg2"/>
                </a:solidFill>
              </a:rPr>
              <a:t> </a:t>
            </a:r>
            <a:r>
              <a:rPr lang="en-US" dirty="0">
                <a:solidFill>
                  <a:schemeClr val="bg2"/>
                </a:solidFill>
              </a:rPr>
              <a:t>trip increase since 2012</a:t>
            </a:r>
            <a:endParaRPr lang="en-CA" dirty="0">
              <a:solidFill>
                <a:schemeClr val="bg2"/>
              </a:solidFill>
            </a:endParaRPr>
          </a:p>
        </p:txBody>
      </p:sp>
      <p:sp>
        <p:nvSpPr>
          <p:cNvPr id="16" name="TextBox 15"/>
          <p:cNvSpPr txBox="1"/>
          <p:nvPr/>
        </p:nvSpPr>
        <p:spPr>
          <a:xfrm>
            <a:off x="2336047" y="3221668"/>
            <a:ext cx="1632563" cy="1323439"/>
          </a:xfrm>
          <a:prstGeom prst="rect">
            <a:avLst/>
          </a:prstGeom>
          <a:noFill/>
        </p:spPr>
        <p:txBody>
          <a:bodyPr wrap="none" rtlCol="0">
            <a:spAutoFit/>
          </a:bodyPr>
          <a:lstStyle/>
          <a:p>
            <a:pPr algn="r"/>
            <a:r>
              <a:rPr lang="en-US" sz="1600" dirty="0">
                <a:solidFill>
                  <a:schemeClr val="accent3"/>
                </a:solidFill>
              </a:rPr>
              <a:t>Online</a:t>
            </a:r>
            <a:endParaRPr lang="en-US" sz="1600" dirty="0">
              <a:solidFill>
                <a:schemeClr val="bg1">
                  <a:lumMod val="65000"/>
                </a:schemeClr>
              </a:solidFill>
            </a:endParaRPr>
          </a:p>
          <a:p>
            <a:pPr algn="r"/>
            <a:r>
              <a:rPr lang="en-US" sz="1600" dirty="0">
                <a:solidFill>
                  <a:schemeClr val="accent2"/>
                </a:solidFill>
              </a:rPr>
              <a:t>Dollar Stores</a:t>
            </a:r>
          </a:p>
          <a:p>
            <a:pPr algn="r"/>
            <a:endParaRPr lang="en-US" sz="1600" dirty="0">
              <a:solidFill>
                <a:schemeClr val="bg1">
                  <a:lumMod val="65000"/>
                </a:schemeClr>
              </a:solidFill>
            </a:endParaRPr>
          </a:p>
          <a:p>
            <a:pPr algn="r"/>
            <a:endParaRPr lang="en-US" sz="1600" dirty="0">
              <a:solidFill>
                <a:schemeClr val="bg1">
                  <a:lumMod val="65000"/>
                </a:schemeClr>
              </a:solidFill>
            </a:endParaRPr>
          </a:p>
          <a:p>
            <a:pPr algn="r"/>
            <a:r>
              <a:rPr lang="en-US" sz="1600" dirty="0">
                <a:solidFill>
                  <a:srgbClr val="8DC63F"/>
                </a:solidFill>
              </a:rPr>
              <a:t>Warehouse Clubs</a:t>
            </a:r>
            <a:endParaRPr lang="en-CA" sz="1600" dirty="0">
              <a:solidFill>
                <a:srgbClr val="8DC63F"/>
              </a:solidFill>
            </a:endParaRPr>
          </a:p>
        </p:txBody>
      </p:sp>
      <p:sp>
        <p:nvSpPr>
          <p:cNvPr id="17" name="Rectangle 16"/>
          <p:cNvSpPr/>
          <p:nvPr/>
        </p:nvSpPr>
        <p:spPr>
          <a:xfrm>
            <a:off x="4171403" y="2829337"/>
            <a:ext cx="947695" cy="461665"/>
          </a:xfrm>
          <a:prstGeom prst="rect">
            <a:avLst/>
          </a:prstGeom>
        </p:spPr>
        <p:txBody>
          <a:bodyPr wrap="none">
            <a:spAutoFit/>
          </a:bodyPr>
          <a:lstStyle/>
          <a:p>
            <a:pPr algn="ctr"/>
            <a:r>
              <a:rPr lang="en-US" sz="2400" dirty="0">
                <a:solidFill>
                  <a:schemeClr val="bg2"/>
                </a:solidFill>
              </a:rPr>
              <a:t>13.0%</a:t>
            </a:r>
            <a:endParaRPr lang="en-US" sz="2400" dirty="0">
              <a:solidFill>
                <a:schemeClr val="bg2"/>
              </a:solidFill>
            </a:endParaRPr>
          </a:p>
        </p:txBody>
      </p:sp>
      <p:sp>
        <p:nvSpPr>
          <p:cNvPr id="18" name="Rectangle 17"/>
          <p:cNvSpPr/>
          <p:nvPr/>
        </p:nvSpPr>
        <p:spPr>
          <a:xfrm>
            <a:off x="5647592" y="2180909"/>
            <a:ext cx="947695" cy="461665"/>
          </a:xfrm>
          <a:prstGeom prst="rect">
            <a:avLst/>
          </a:prstGeom>
        </p:spPr>
        <p:txBody>
          <a:bodyPr wrap="none">
            <a:spAutoFit/>
          </a:bodyPr>
          <a:lstStyle/>
          <a:p>
            <a:pPr algn="ctr"/>
            <a:r>
              <a:rPr lang="en-US" sz="2400" dirty="0">
                <a:solidFill>
                  <a:schemeClr val="bg2"/>
                </a:solidFill>
              </a:rPr>
              <a:t>17.6</a:t>
            </a:r>
            <a:r>
              <a:rPr lang="en-US" sz="2400" dirty="0">
                <a:solidFill>
                  <a:schemeClr val="bg2"/>
                </a:solidFill>
              </a:rPr>
              <a:t>%</a:t>
            </a:r>
          </a:p>
        </p:txBody>
      </p:sp>
      <p:sp>
        <p:nvSpPr>
          <p:cNvPr id="19" name="Text Placeholder 2"/>
          <p:cNvSpPr>
            <a:spLocks noGrp="1"/>
          </p:cNvSpPr>
          <p:nvPr>
            <p:ph type="body" idx="4294967295"/>
          </p:nvPr>
        </p:nvSpPr>
        <p:spPr>
          <a:xfrm>
            <a:off x="2450305" y="6341313"/>
            <a:ext cx="8165465" cy="274320"/>
          </a:xfrm>
          <a:prstGeom prst="rect">
            <a:avLst/>
          </a:prstGeom>
        </p:spPr>
        <p:txBody>
          <a:bodyPr/>
          <a:lstStyle/>
          <a:p>
            <a:pPr marL="0" indent="0">
              <a:buNone/>
            </a:pPr>
            <a:r>
              <a:rPr lang="en-US" sz="800" dirty="0">
                <a:solidFill>
                  <a:schemeClr val="tx1"/>
                </a:solidFill>
              </a:rPr>
              <a:t>Source: Nielsen, Cross Outlet Facts, 52 weeks ending October 1, </a:t>
            </a:r>
            <a:r>
              <a:rPr lang="en-US" sz="800" dirty="0">
                <a:solidFill>
                  <a:schemeClr val="tx1"/>
                </a:solidFill>
              </a:rPr>
              <a:t>2016 – Total West</a:t>
            </a:r>
            <a:endParaRPr lang="en-CA" sz="800" dirty="0">
              <a:solidFill>
                <a:schemeClr val="tx1"/>
              </a:solidFill>
            </a:endParaRPr>
          </a:p>
        </p:txBody>
      </p:sp>
      <p:sp>
        <p:nvSpPr>
          <p:cNvPr id="20" name="TextBox 19"/>
          <p:cNvSpPr txBox="1"/>
          <p:nvPr/>
        </p:nvSpPr>
        <p:spPr>
          <a:xfrm>
            <a:off x="4314308" y="4785020"/>
            <a:ext cx="652743" cy="369332"/>
          </a:xfrm>
          <a:prstGeom prst="rect">
            <a:avLst/>
          </a:prstGeom>
          <a:noFill/>
        </p:spPr>
        <p:txBody>
          <a:bodyPr wrap="none" rtlCol="0">
            <a:spAutoFit/>
          </a:bodyPr>
          <a:lstStyle/>
          <a:p>
            <a:r>
              <a:rPr lang="en-US" b="1" dirty="0">
                <a:solidFill>
                  <a:schemeClr val="tx2">
                    <a:lumMod val="65000"/>
                    <a:lumOff val="35000"/>
                  </a:schemeClr>
                </a:solidFill>
              </a:rPr>
              <a:t>2012</a:t>
            </a:r>
          </a:p>
        </p:txBody>
      </p:sp>
      <p:sp>
        <p:nvSpPr>
          <p:cNvPr id="21" name="TextBox 20"/>
          <p:cNvSpPr txBox="1"/>
          <p:nvPr/>
        </p:nvSpPr>
        <p:spPr>
          <a:xfrm>
            <a:off x="5853103" y="4786419"/>
            <a:ext cx="652743" cy="369332"/>
          </a:xfrm>
          <a:prstGeom prst="rect">
            <a:avLst/>
          </a:prstGeom>
          <a:noFill/>
        </p:spPr>
        <p:txBody>
          <a:bodyPr wrap="none" rtlCol="0">
            <a:spAutoFit/>
          </a:bodyPr>
          <a:lstStyle/>
          <a:p>
            <a:r>
              <a:rPr lang="en-US" b="1" dirty="0">
                <a:solidFill>
                  <a:schemeClr val="tx2">
                    <a:lumMod val="65000"/>
                    <a:lumOff val="35000"/>
                  </a:schemeClr>
                </a:solidFill>
              </a:rPr>
              <a:t>2016</a:t>
            </a:r>
          </a:p>
        </p:txBody>
      </p:sp>
      <p:sp>
        <p:nvSpPr>
          <p:cNvPr id="22" name="TextBox 21"/>
          <p:cNvSpPr txBox="1"/>
          <p:nvPr/>
        </p:nvSpPr>
        <p:spPr>
          <a:xfrm>
            <a:off x="2340508" y="1811577"/>
            <a:ext cx="1708545" cy="800219"/>
          </a:xfrm>
          <a:prstGeom prst="rect">
            <a:avLst/>
          </a:prstGeom>
          <a:noFill/>
        </p:spPr>
        <p:txBody>
          <a:bodyPr wrap="none" rtlCol="0">
            <a:spAutoFit/>
          </a:bodyPr>
          <a:lstStyle/>
          <a:p>
            <a:r>
              <a:rPr lang="en-US" sz="2800" dirty="0">
                <a:solidFill>
                  <a:schemeClr val="accent1"/>
                </a:solidFill>
              </a:rPr>
              <a:t>Total West</a:t>
            </a:r>
          </a:p>
          <a:p>
            <a:r>
              <a:rPr lang="en-US" dirty="0"/>
              <a:t>Share of Wallet</a:t>
            </a:r>
            <a:endParaRPr lang="en-US" dirty="0"/>
          </a:p>
        </p:txBody>
      </p:sp>
      <p:cxnSp>
        <p:nvCxnSpPr>
          <p:cNvPr id="23" name="Straight Connector 22"/>
          <p:cNvCxnSpPr/>
          <p:nvPr/>
        </p:nvCxnSpPr>
        <p:spPr>
          <a:xfrm>
            <a:off x="3999500" y="5099241"/>
            <a:ext cx="2830383" cy="0"/>
          </a:xfrm>
          <a:prstGeom prst="line">
            <a:avLst/>
          </a:prstGeom>
          <a:ln w="76200">
            <a:solidFill>
              <a:schemeClr val="tx2">
                <a:lumMod val="65000"/>
                <a:lumOff val="35000"/>
              </a:schemeClr>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445828" y="5706536"/>
            <a:ext cx="4563301" cy="369332"/>
          </a:xfrm>
          <a:prstGeom prst="rect">
            <a:avLst/>
          </a:prstGeom>
          <a:noFill/>
        </p:spPr>
        <p:txBody>
          <a:bodyPr wrap="none" rtlCol="0">
            <a:spAutoFit/>
          </a:bodyPr>
          <a:lstStyle/>
          <a:p>
            <a:r>
              <a:rPr lang="en-US" dirty="0"/>
              <a:t>Grocery Share           42.1%                  42.4%    </a:t>
            </a:r>
            <a:endParaRPr lang="en-US" dirty="0"/>
          </a:p>
        </p:txBody>
      </p:sp>
    </p:spTree>
    <p:extLst>
      <p:ext uri="{BB962C8B-B14F-4D97-AF65-F5344CB8AC3E}">
        <p14:creationId xmlns:p14="http://schemas.microsoft.com/office/powerpoint/2010/main" val="23215133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title"/>
          </p:nvPr>
        </p:nvSpPr>
        <p:spPr>
          <a:xfrm>
            <a:off x="2562225" y="1009924"/>
            <a:ext cx="7696200" cy="571500"/>
          </a:xfrm>
        </p:spPr>
        <p:txBody>
          <a:bodyPr/>
          <a:lstStyle/>
          <a:p>
            <a:r>
              <a:rPr lang="en-US" dirty="0"/>
              <a:t>WAREHOUSE CLUBS: CPG </a:t>
            </a:r>
            <a:r>
              <a:rPr lang="en-US" dirty="0" smtClean="0"/>
              <a:t>department MOVERS and SHAKERS </a:t>
            </a:r>
            <a:endParaRPr lang="en-US" dirty="0"/>
          </a:p>
        </p:txBody>
      </p:sp>
      <p:sp>
        <p:nvSpPr>
          <p:cNvPr id="7" name="Rectangle 6"/>
          <p:cNvSpPr/>
          <p:nvPr/>
        </p:nvSpPr>
        <p:spPr>
          <a:xfrm>
            <a:off x="4698648" y="2284613"/>
            <a:ext cx="2286000" cy="3124200"/>
          </a:xfrm>
          <a:prstGeom prst="rect">
            <a:avLst/>
          </a:prstGeom>
          <a:noFill/>
          <a:ln>
            <a:solidFill>
              <a:srgbClr val="8DC63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 name="Rectangle 7"/>
          <p:cNvSpPr/>
          <p:nvPr/>
        </p:nvSpPr>
        <p:spPr>
          <a:xfrm>
            <a:off x="7311189" y="2275280"/>
            <a:ext cx="2286000" cy="3124200"/>
          </a:xfrm>
          <a:prstGeom prst="rect">
            <a:avLst/>
          </a:prstGeom>
          <a:no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0" name="TextBox 9"/>
          <p:cNvSpPr txBox="1"/>
          <p:nvPr/>
        </p:nvSpPr>
        <p:spPr>
          <a:xfrm>
            <a:off x="4797061" y="2517248"/>
            <a:ext cx="2416189" cy="2739211"/>
          </a:xfrm>
          <a:prstGeom prst="rect">
            <a:avLst/>
          </a:prstGeom>
          <a:noFill/>
        </p:spPr>
        <p:txBody>
          <a:bodyPr wrap="square" rtlCol="0">
            <a:spAutoFit/>
          </a:bodyPr>
          <a:lstStyle/>
          <a:p>
            <a:pPr>
              <a:lnSpc>
                <a:spcPct val="200000"/>
              </a:lnSpc>
            </a:pPr>
            <a:r>
              <a:rPr lang="en-US" dirty="0">
                <a:solidFill>
                  <a:srgbClr val="8DC63F"/>
                </a:solidFill>
              </a:rPr>
              <a:t>24.4%  </a:t>
            </a:r>
            <a:r>
              <a:rPr lang="en-US" sz="1600" dirty="0">
                <a:solidFill>
                  <a:schemeClr val="bg2"/>
                </a:solidFill>
              </a:rPr>
              <a:t>Paper Products</a:t>
            </a:r>
            <a:endParaRPr lang="en-US" dirty="0">
              <a:solidFill>
                <a:schemeClr val="bg2"/>
              </a:solidFill>
            </a:endParaRPr>
          </a:p>
          <a:p>
            <a:pPr>
              <a:lnSpc>
                <a:spcPct val="200000"/>
              </a:lnSpc>
            </a:pPr>
            <a:r>
              <a:rPr lang="en-US" dirty="0">
                <a:solidFill>
                  <a:srgbClr val="92D050"/>
                </a:solidFill>
              </a:rPr>
              <a:t>21.3%  </a:t>
            </a:r>
            <a:r>
              <a:rPr lang="en-US" sz="1600" dirty="0">
                <a:solidFill>
                  <a:schemeClr val="bg2"/>
                </a:solidFill>
              </a:rPr>
              <a:t>Produce</a:t>
            </a:r>
            <a:endParaRPr lang="en-US" sz="1400" dirty="0">
              <a:solidFill>
                <a:schemeClr val="bg2"/>
              </a:solidFill>
            </a:endParaRPr>
          </a:p>
          <a:p>
            <a:pPr>
              <a:lnSpc>
                <a:spcPct val="200000"/>
              </a:lnSpc>
            </a:pPr>
            <a:r>
              <a:rPr lang="en-US" dirty="0">
                <a:solidFill>
                  <a:srgbClr val="92D050"/>
                </a:solidFill>
              </a:rPr>
              <a:t>19.6%  </a:t>
            </a:r>
            <a:r>
              <a:rPr lang="en-US" sz="1600" dirty="0" err="1">
                <a:solidFill>
                  <a:schemeClr val="bg2"/>
                </a:solidFill>
              </a:rPr>
              <a:t>Hhld</a:t>
            </a:r>
            <a:r>
              <a:rPr lang="en-US" sz="1600" dirty="0">
                <a:solidFill>
                  <a:schemeClr val="bg2"/>
                </a:solidFill>
              </a:rPr>
              <a:t> Products</a:t>
            </a:r>
            <a:endParaRPr lang="en-US" sz="1600" dirty="0">
              <a:solidFill>
                <a:schemeClr val="bg2"/>
              </a:solidFill>
            </a:endParaRPr>
          </a:p>
          <a:p>
            <a:pPr>
              <a:lnSpc>
                <a:spcPct val="200000"/>
              </a:lnSpc>
            </a:pPr>
            <a:r>
              <a:rPr lang="en-US" sz="1600" dirty="0">
                <a:solidFill>
                  <a:srgbClr val="92D050"/>
                </a:solidFill>
              </a:rPr>
              <a:t>18.8%  </a:t>
            </a:r>
            <a:r>
              <a:rPr lang="en-US" sz="1600" dirty="0">
                <a:solidFill>
                  <a:schemeClr val="bg2"/>
                </a:solidFill>
              </a:rPr>
              <a:t>Snack</a:t>
            </a:r>
          </a:p>
          <a:p>
            <a:pPr>
              <a:lnSpc>
                <a:spcPct val="200000"/>
              </a:lnSpc>
            </a:pPr>
            <a:r>
              <a:rPr lang="en-US" sz="1600" dirty="0">
                <a:solidFill>
                  <a:srgbClr val="92D050"/>
                </a:solidFill>
              </a:rPr>
              <a:t>17.2%  </a:t>
            </a:r>
            <a:r>
              <a:rPr lang="en-US" sz="1600" dirty="0">
                <a:solidFill>
                  <a:schemeClr val="bg2"/>
                </a:solidFill>
              </a:rPr>
              <a:t>Condiments</a:t>
            </a:r>
            <a:endParaRPr lang="en-US" sz="1600" dirty="0">
              <a:solidFill>
                <a:schemeClr val="bg2"/>
              </a:solidFill>
            </a:endParaRPr>
          </a:p>
        </p:txBody>
      </p:sp>
      <p:sp>
        <p:nvSpPr>
          <p:cNvPr id="11" name="TextBox 10"/>
          <p:cNvSpPr txBox="1"/>
          <p:nvPr/>
        </p:nvSpPr>
        <p:spPr>
          <a:xfrm>
            <a:off x="4927250" y="2083954"/>
            <a:ext cx="1826141" cy="400110"/>
          </a:xfrm>
          <a:prstGeom prst="rect">
            <a:avLst/>
          </a:prstGeom>
          <a:solidFill>
            <a:schemeClr val="bg1"/>
          </a:solidFill>
        </p:spPr>
        <p:txBody>
          <a:bodyPr wrap="none" rtlCol="0">
            <a:spAutoFit/>
          </a:bodyPr>
          <a:lstStyle/>
          <a:p>
            <a:r>
              <a:rPr lang="en-US" sz="2000" dirty="0">
                <a:solidFill>
                  <a:srgbClr val="8DC63F"/>
                </a:solidFill>
              </a:rPr>
              <a:t>MARKET SHARE</a:t>
            </a:r>
            <a:endParaRPr lang="en-CA" sz="2000" dirty="0">
              <a:solidFill>
                <a:srgbClr val="8DC63F"/>
              </a:solidFill>
            </a:endParaRPr>
          </a:p>
        </p:txBody>
      </p:sp>
      <p:sp>
        <p:nvSpPr>
          <p:cNvPr id="12" name="TextBox 11"/>
          <p:cNvSpPr txBox="1"/>
          <p:nvPr/>
        </p:nvSpPr>
        <p:spPr>
          <a:xfrm>
            <a:off x="7408657" y="2095448"/>
            <a:ext cx="2103461" cy="400110"/>
          </a:xfrm>
          <a:prstGeom prst="rect">
            <a:avLst/>
          </a:prstGeom>
          <a:solidFill>
            <a:schemeClr val="bg1"/>
          </a:solidFill>
        </p:spPr>
        <p:txBody>
          <a:bodyPr wrap="none" rtlCol="0">
            <a:spAutoFit/>
          </a:bodyPr>
          <a:lstStyle/>
          <a:p>
            <a:r>
              <a:rPr lang="en-US" sz="2000" dirty="0">
                <a:solidFill>
                  <a:schemeClr val="accent3"/>
                </a:solidFill>
              </a:rPr>
              <a:t>5 YR SHARE GAINS</a:t>
            </a:r>
            <a:endParaRPr lang="en-CA" sz="2000" dirty="0">
              <a:solidFill>
                <a:schemeClr val="accent3"/>
              </a:solidFill>
            </a:endParaRPr>
          </a:p>
        </p:txBody>
      </p:sp>
      <p:sp>
        <p:nvSpPr>
          <p:cNvPr id="14" name="TextBox 13"/>
          <p:cNvSpPr txBox="1"/>
          <p:nvPr/>
        </p:nvSpPr>
        <p:spPr>
          <a:xfrm>
            <a:off x="7387389" y="2503880"/>
            <a:ext cx="2209800" cy="2862322"/>
          </a:xfrm>
          <a:prstGeom prst="rect">
            <a:avLst/>
          </a:prstGeom>
          <a:noFill/>
        </p:spPr>
        <p:txBody>
          <a:bodyPr wrap="square" rtlCol="0">
            <a:spAutoFit/>
          </a:bodyPr>
          <a:lstStyle/>
          <a:p>
            <a:pPr>
              <a:lnSpc>
                <a:spcPct val="200000"/>
              </a:lnSpc>
            </a:pPr>
            <a:r>
              <a:rPr lang="en-US" dirty="0">
                <a:solidFill>
                  <a:schemeClr val="accent3"/>
                </a:solidFill>
              </a:rPr>
              <a:t>+</a:t>
            </a:r>
            <a:r>
              <a:rPr lang="en-US" dirty="0">
                <a:solidFill>
                  <a:schemeClr val="accent3"/>
                </a:solidFill>
              </a:rPr>
              <a:t>5.3  </a:t>
            </a:r>
            <a:r>
              <a:rPr lang="en-US" sz="1600" dirty="0" err="1">
                <a:solidFill>
                  <a:schemeClr val="bg2"/>
                </a:solidFill>
              </a:rPr>
              <a:t>Hhld</a:t>
            </a:r>
            <a:r>
              <a:rPr lang="en-US" sz="1600" dirty="0">
                <a:solidFill>
                  <a:schemeClr val="bg2"/>
                </a:solidFill>
              </a:rPr>
              <a:t> Products</a:t>
            </a:r>
            <a:endParaRPr lang="en-US" dirty="0">
              <a:solidFill>
                <a:schemeClr val="bg2"/>
              </a:solidFill>
            </a:endParaRPr>
          </a:p>
          <a:p>
            <a:pPr>
              <a:lnSpc>
                <a:spcPct val="200000"/>
              </a:lnSpc>
            </a:pPr>
            <a:r>
              <a:rPr lang="en-US" dirty="0">
                <a:solidFill>
                  <a:schemeClr val="accent3"/>
                </a:solidFill>
              </a:rPr>
              <a:t>+4.8  </a:t>
            </a:r>
            <a:r>
              <a:rPr lang="en-US" sz="1600" dirty="0">
                <a:solidFill>
                  <a:schemeClr val="bg2"/>
                </a:solidFill>
              </a:rPr>
              <a:t>Produce</a:t>
            </a:r>
            <a:endParaRPr lang="en-US" dirty="0">
              <a:solidFill>
                <a:schemeClr val="bg2"/>
              </a:solidFill>
            </a:endParaRPr>
          </a:p>
          <a:p>
            <a:pPr>
              <a:lnSpc>
                <a:spcPct val="200000"/>
              </a:lnSpc>
            </a:pPr>
            <a:r>
              <a:rPr lang="en-US" dirty="0">
                <a:solidFill>
                  <a:schemeClr val="accent3"/>
                </a:solidFill>
              </a:rPr>
              <a:t>+</a:t>
            </a:r>
            <a:r>
              <a:rPr lang="en-US" dirty="0">
                <a:solidFill>
                  <a:schemeClr val="accent3"/>
                </a:solidFill>
              </a:rPr>
              <a:t>4.6  </a:t>
            </a:r>
            <a:r>
              <a:rPr lang="en-US" sz="1600" dirty="0">
                <a:solidFill>
                  <a:schemeClr val="bg2"/>
                </a:solidFill>
              </a:rPr>
              <a:t>Paper Products</a:t>
            </a:r>
            <a:endParaRPr lang="en-US" sz="1600" dirty="0">
              <a:solidFill>
                <a:schemeClr val="bg2"/>
              </a:solidFill>
            </a:endParaRPr>
          </a:p>
          <a:p>
            <a:pPr>
              <a:lnSpc>
                <a:spcPct val="200000"/>
              </a:lnSpc>
            </a:pPr>
            <a:r>
              <a:rPr lang="en-US" dirty="0">
                <a:solidFill>
                  <a:schemeClr val="accent3"/>
                </a:solidFill>
              </a:rPr>
              <a:t>+4.3  </a:t>
            </a:r>
            <a:r>
              <a:rPr lang="en-US" sz="1600" dirty="0">
                <a:solidFill>
                  <a:schemeClr val="bg2"/>
                </a:solidFill>
              </a:rPr>
              <a:t>OTC</a:t>
            </a:r>
            <a:endParaRPr lang="en-CA" dirty="0">
              <a:solidFill>
                <a:schemeClr val="bg2"/>
              </a:solidFill>
            </a:endParaRPr>
          </a:p>
          <a:p>
            <a:pPr>
              <a:lnSpc>
                <a:spcPct val="200000"/>
              </a:lnSpc>
            </a:pPr>
            <a:r>
              <a:rPr lang="en-US" dirty="0">
                <a:solidFill>
                  <a:schemeClr val="accent3"/>
                </a:solidFill>
              </a:rPr>
              <a:t>+4.0  </a:t>
            </a:r>
            <a:r>
              <a:rPr lang="en-US" sz="1600" dirty="0">
                <a:solidFill>
                  <a:schemeClr val="bg2"/>
                </a:solidFill>
              </a:rPr>
              <a:t>Frozen</a:t>
            </a:r>
            <a:endParaRPr lang="en-CA" dirty="0">
              <a:solidFill>
                <a:schemeClr val="bg2"/>
              </a:solidFill>
            </a:endParaRPr>
          </a:p>
        </p:txBody>
      </p:sp>
      <p:sp>
        <p:nvSpPr>
          <p:cNvPr id="16" name="Rectangle 10"/>
          <p:cNvSpPr txBox="1">
            <a:spLocks noChangeArrowheads="1"/>
          </p:cNvSpPr>
          <p:nvPr/>
        </p:nvSpPr>
        <p:spPr>
          <a:xfrm>
            <a:off x="2089582" y="6427529"/>
            <a:ext cx="6559118" cy="171450"/>
          </a:xfrm>
          <a:prstGeom prst="rect">
            <a:avLst/>
          </a:prstGeom>
        </p:spPr>
        <p:txBody>
          <a:bodyPr/>
          <a:lstStyle>
            <a:defPPr>
              <a:defRPr lang="en-US"/>
            </a:defPPr>
            <a:lvl1pPr marL="0" algn="l" defTabSz="914400" rtl="0" eaLnBrk="0" latinLnBrk="0" hangingPunct="0">
              <a:defRPr sz="1800" kern="1200">
                <a:solidFill>
                  <a:schemeClr val="tx1"/>
                </a:solidFill>
                <a:latin typeface="Arial" charset="0"/>
                <a:ea typeface="ＭＳ Ｐゴシック" pitchFamily="-108" charset="-128"/>
                <a:cs typeface="+mn-cs"/>
              </a:defRPr>
            </a:lvl1pPr>
            <a:lvl2pPr marL="742950" indent="-285750" algn="l" defTabSz="914400" rtl="0" eaLnBrk="0" latinLnBrk="0" hangingPunct="0">
              <a:defRPr sz="1800" kern="1200">
                <a:solidFill>
                  <a:schemeClr val="tx1"/>
                </a:solidFill>
                <a:latin typeface="Arial" charset="0"/>
                <a:ea typeface="ＭＳ Ｐゴシック" pitchFamily="-108" charset="-128"/>
                <a:cs typeface="+mn-cs"/>
              </a:defRPr>
            </a:lvl2pPr>
            <a:lvl3pPr marL="1143000" indent="-228600" algn="l" defTabSz="914400" rtl="0" eaLnBrk="0" latinLnBrk="0" hangingPunct="0">
              <a:defRPr sz="1800" kern="1200">
                <a:solidFill>
                  <a:schemeClr val="tx1"/>
                </a:solidFill>
                <a:latin typeface="Arial" charset="0"/>
                <a:ea typeface="ＭＳ Ｐゴシック" pitchFamily="-108" charset="-128"/>
                <a:cs typeface="+mn-cs"/>
              </a:defRPr>
            </a:lvl3pPr>
            <a:lvl4pPr marL="1600200" indent="-228600" algn="l" defTabSz="914400" rtl="0" eaLnBrk="0" latinLnBrk="0" hangingPunct="0">
              <a:defRPr sz="1800" kern="1200">
                <a:solidFill>
                  <a:schemeClr val="tx1"/>
                </a:solidFill>
                <a:latin typeface="Arial" charset="0"/>
                <a:ea typeface="ＭＳ Ｐゴシック" pitchFamily="-108" charset="-128"/>
                <a:cs typeface="+mn-cs"/>
              </a:defRPr>
            </a:lvl4pPr>
            <a:lvl5pPr marL="2057400" indent="-228600" algn="l" defTabSz="914400" rtl="0" eaLnBrk="0" latinLnBrk="0" hangingPunct="0">
              <a:defRPr sz="1800" kern="1200">
                <a:solidFill>
                  <a:schemeClr val="tx1"/>
                </a:solidFill>
                <a:latin typeface="Arial" charset="0"/>
                <a:ea typeface="ＭＳ Ｐゴシック" pitchFamily="-108" charset="-128"/>
                <a:cs typeface="+mn-cs"/>
              </a:defRPr>
            </a:lvl5pPr>
            <a:lvl6pPr marL="2514600" indent="-228600" algn="l" defTabSz="457200" rtl="0" eaLnBrk="0" fontAlgn="base" latinLnBrk="0" hangingPunct="0">
              <a:spcBef>
                <a:spcPct val="0"/>
              </a:spcBef>
              <a:spcAft>
                <a:spcPct val="0"/>
              </a:spcAft>
              <a:defRPr sz="1800" kern="1200">
                <a:solidFill>
                  <a:schemeClr val="tx1"/>
                </a:solidFill>
                <a:latin typeface="Arial" charset="0"/>
                <a:ea typeface="ＭＳ Ｐゴシック" pitchFamily="-108" charset="-128"/>
                <a:cs typeface="+mn-cs"/>
              </a:defRPr>
            </a:lvl6pPr>
            <a:lvl7pPr marL="2971800" indent="-228600" algn="l" defTabSz="457200" rtl="0" eaLnBrk="0" fontAlgn="base" latinLnBrk="0" hangingPunct="0">
              <a:spcBef>
                <a:spcPct val="0"/>
              </a:spcBef>
              <a:spcAft>
                <a:spcPct val="0"/>
              </a:spcAft>
              <a:defRPr sz="1800" kern="1200">
                <a:solidFill>
                  <a:schemeClr val="tx1"/>
                </a:solidFill>
                <a:latin typeface="Arial" charset="0"/>
                <a:ea typeface="ＭＳ Ｐゴシック" pitchFamily="-108" charset="-128"/>
                <a:cs typeface="+mn-cs"/>
              </a:defRPr>
            </a:lvl7pPr>
            <a:lvl8pPr marL="3429000" indent="-228600" algn="l" defTabSz="457200" rtl="0" eaLnBrk="0" fontAlgn="base" latinLnBrk="0" hangingPunct="0">
              <a:spcBef>
                <a:spcPct val="0"/>
              </a:spcBef>
              <a:spcAft>
                <a:spcPct val="0"/>
              </a:spcAft>
              <a:defRPr sz="1800" kern="1200">
                <a:solidFill>
                  <a:schemeClr val="tx1"/>
                </a:solidFill>
                <a:latin typeface="Arial" charset="0"/>
                <a:ea typeface="ＭＳ Ｐゴシック" pitchFamily="-108" charset="-128"/>
                <a:cs typeface="+mn-cs"/>
              </a:defRPr>
            </a:lvl8pPr>
            <a:lvl9pPr marL="3886200" indent="-228600" algn="l" defTabSz="457200" rtl="0" eaLnBrk="0" fontAlgn="base" latinLnBrk="0" hangingPunct="0">
              <a:spcBef>
                <a:spcPct val="0"/>
              </a:spcBef>
              <a:spcAft>
                <a:spcPct val="0"/>
              </a:spcAft>
              <a:defRPr sz="1800" kern="1200">
                <a:solidFill>
                  <a:schemeClr val="tx1"/>
                </a:solidFill>
                <a:latin typeface="Arial" charset="0"/>
                <a:ea typeface="ＭＳ Ｐゴシック" pitchFamily="-108" charset="-128"/>
                <a:cs typeface="+mn-cs"/>
              </a:defRPr>
            </a:lvl9pPr>
          </a:lstStyle>
          <a:p>
            <a:r>
              <a:rPr lang="en-US" sz="800" dirty="0">
                <a:latin typeface="+mn-lt"/>
              </a:rPr>
              <a:t>Source: Homescan Cross Outlet Facts: </a:t>
            </a:r>
            <a:r>
              <a:rPr lang="en-US" sz="800" dirty="0">
                <a:latin typeface="+mn-lt"/>
              </a:rPr>
              <a:t>Warehouse Clubs – </a:t>
            </a:r>
            <a:r>
              <a:rPr lang="en-US" sz="800" dirty="0">
                <a:latin typeface="+mn-lt"/>
              </a:rPr>
              <a:t>52 weeks to October 10, 2016  - Total Tracked Sales- </a:t>
            </a:r>
            <a:r>
              <a:rPr lang="en-US" sz="800" dirty="0">
                <a:latin typeface="+mn-lt"/>
              </a:rPr>
              <a:t>Dollars – Total West</a:t>
            </a:r>
            <a:endParaRPr lang="en-US" sz="800" dirty="0">
              <a:latin typeface="+mn-lt"/>
            </a:endParaRPr>
          </a:p>
        </p:txBody>
      </p:sp>
      <p:grpSp>
        <p:nvGrpSpPr>
          <p:cNvPr id="17" name="Group 16"/>
          <p:cNvGrpSpPr/>
          <p:nvPr/>
        </p:nvGrpSpPr>
        <p:grpSpPr>
          <a:xfrm>
            <a:off x="2852436" y="3038918"/>
            <a:ext cx="1271016" cy="1271016"/>
            <a:chOff x="5663300" y="1021018"/>
            <a:chExt cx="1271016" cy="1271016"/>
          </a:xfrm>
        </p:grpSpPr>
        <p:sp>
          <p:nvSpPr>
            <p:cNvPr id="18" name="Oval 17"/>
            <p:cNvSpPr/>
            <p:nvPr/>
          </p:nvSpPr>
          <p:spPr>
            <a:xfrm>
              <a:off x="5663300" y="1021018"/>
              <a:ext cx="1271016" cy="1271016"/>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descr="Shopper.emf"/>
            <p:cNvPicPr>
              <a:picLocks noChangeAspect="1"/>
            </p:cNvPicPr>
            <p:nvPr/>
          </p:nvPicPr>
          <p:blipFill>
            <a:blip r:embed="rId2" cstate="print"/>
            <a:stretch>
              <a:fillRect/>
            </a:stretch>
          </p:blipFill>
          <p:spPr>
            <a:xfrm>
              <a:off x="5971273" y="1222186"/>
              <a:ext cx="655070" cy="868680"/>
            </a:xfrm>
            <a:prstGeom prst="rect">
              <a:avLst/>
            </a:prstGeom>
          </p:spPr>
        </p:pic>
      </p:grpSp>
    </p:spTree>
    <p:extLst>
      <p:ext uri="{BB962C8B-B14F-4D97-AF65-F5344CB8AC3E}">
        <p14:creationId xmlns:p14="http://schemas.microsoft.com/office/powerpoint/2010/main" val="41035059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2220036" y="3114021"/>
            <a:ext cx="2895226" cy="207212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1981200" y="1219202"/>
            <a:ext cx="7772400" cy="428625"/>
          </a:xfrm>
        </p:spPr>
        <p:txBody>
          <a:bodyPr/>
          <a:lstStyle/>
          <a:p>
            <a:r>
              <a:rPr lang="en-US" sz="2800" dirty="0"/>
              <a:t>don’t forget about the role of larger sizes – a value play without the need to discount</a:t>
            </a:r>
            <a:endParaRPr lang="en-CA" sz="2800" dirty="0"/>
          </a:p>
        </p:txBody>
      </p:sp>
      <p:sp>
        <p:nvSpPr>
          <p:cNvPr id="7" name="TextBox 6"/>
          <p:cNvSpPr txBox="1"/>
          <p:nvPr/>
        </p:nvSpPr>
        <p:spPr>
          <a:xfrm>
            <a:off x="2362202" y="2590800"/>
            <a:ext cx="2753061" cy="523220"/>
          </a:xfrm>
          <a:prstGeom prst="rect">
            <a:avLst/>
          </a:prstGeom>
          <a:noFill/>
        </p:spPr>
        <p:txBody>
          <a:bodyPr wrap="none" rtlCol="0">
            <a:spAutoFit/>
          </a:bodyPr>
          <a:lstStyle/>
          <a:p>
            <a:r>
              <a:rPr lang="en-US" sz="2800" dirty="0">
                <a:solidFill>
                  <a:schemeClr val="tx1">
                    <a:lumMod val="60000"/>
                    <a:lumOff val="40000"/>
                  </a:schemeClr>
                </a:solidFill>
              </a:rPr>
              <a:t>Is</a:t>
            </a:r>
            <a:r>
              <a:rPr lang="en-US" sz="2800" dirty="0"/>
              <a:t> </a:t>
            </a:r>
            <a:r>
              <a:rPr lang="en-US" sz="2800" dirty="0">
                <a:solidFill>
                  <a:schemeClr val="accent2"/>
                </a:solidFill>
              </a:rPr>
              <a:t>BIGGER</a:t>
            </a:r>
            <a:r>
              <a:rPr lang="en-US" sz="2800" dirty="0"/>
              <a:t> </a:t>
            </a:r>
            <a:r>
              <a:rPr lang="en-US" sz="2800" dirty="0">
                <a:solidFill>
                  <a:schemeClr val="tx1">
                    <a:lumMod val="60000"/>
                    <a:lumOff val="40000"/>
                  </a:schemeClr>
                </a:solidFill>
              </a:rPr>
              <a:t>better?</a:t>
            </a:r>
            <a:endParaRPr lang="en-CA" sz="2800" dirty="0">
              <a:solidFill>
                <a:schemeClr val="tx1">
                  <a:lumMod val="60000"/>
                  <a:lumOff val="40000"/>
                </a:schemeClr>
              </a:solidFill>
            </a:endParaRPr>
          </a:p>
        </p:txBody>
      </p:sp>
      <p:pic>
        <p:nvPicPr>
          <p:cNvPr id="8" name="Picture 7" descr="bottles.em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590800" y="3963738"/>
            <a:ext cx="615004" cy="760662"/>
          </a:xfrm>
          <a:prstGeom prst="rect">
            <a:avLst/>
          </a:prstGeom>
        </p:spPr>
      </p:pic>
      <p:pic>
        <p:nvPicPr>
          <p:cNvPr id="9" name="Picture 8" descr="bottles.em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733800" y="3499186"/>
            <a:ext cx="990600" cy="1225214"/>
          </a:xfrm>
          <a:prstGeom prst="rect">
            <a:avLst/>
          </a:prstGeom>
        </p:spPr>
      </p:pic>
      <p:sp>
        <p:nvSpPr>
          <p:cNvPr id="10" name="TextBox 9"/>
          <p:cNvSpPr txBox="1"/>
          <p:nvPr/>
        </p:nvSpPr>
        <p:spPr>
          <a:xfrm>
            <a:off x="3234262" y="4406464"/>
            <a:ext cx="478272" cy="369332"/>
          </a:xfrm>
          <a:prstGeom prst="rect">
            <a:avLst/>
          </a:prstGeom>
          <a:noFill/>
        </p:spPr>
        <p:txBody>
          <a:bodyPr wrap="none" rtlCol="0">
            <a:spAutoFit/>
          </a:bodyPr>
          <a:lstStyle/>
          <a:p>
            <a:r>
              <a:rPr lang="en-US" dirty="0">
                <a:solidFill>
                  <a:schemeClr val="bg1"/>
                </a:solidFill>
              </a:rPr>
              <a:t>VS.</a:t>
            </a:r>
            <a:endParaRPr lang="en-CA" dirty="0">
              <a:solidFill>
                <a:schemeClr val="bg1"/>
              </a:solidFill>
            </a:endParaRPr>
          </a:p>
        </p:txBody>
      </p:sp>
      <p:sp>
        <p:nvSpPr>
          <p:cNvPr id="11" name="Text Placeholder 2"/>
          <p:cNvSpPr>
            <a:spLocks noGrp="1"/>
          </p:cNvSpPr>
          <p:nvPr>
            <p:ph type="body" idx="4294967295"/>
          </p:nvPr>
        </p:nvSpPr>
        <p:spPr>
          <a:xfrm>
            <a:off x="2276903" y="6295713"/>
            <a:ext cx="8165465" cy="365760"/>
          </a:xfrm>
          <a:prstGeom prst="rect">
            <a:avLst/>
          </a:prstGeom>
        </p:spPr>
        <p:txBody>
          <a:bodyPr/>
          <a:lstStyle/>
          <a:p>
            <a:pPr marL="0" indent="0">
              <a:buNone/>
            </a:pPr>
            <a:r>
              <a:rPr lang="en-US" sz="800" dirty="0">
                <a:solidFill>
                  <a:schemeClr val="bg1">
                    <a:lumMod val="50000"/>
                  </a:schemeClr>
                </a:solidFill>
                <a:latin typeface="Calibri" pitchFamily="34" charset="0"/>
              </a:rPr>
              <a:t>Source: Nielsen – April 2016 Panel Views </a:t>
            </a:r>
            <a:r>
              <a:rPr lang="en-US" sz="800" dirty="0">
                <a:solidFill>
                  <a:schemeClr val="bg1">
                    <a:lumMod val="50000"/>
                  </a:schemeClr>
                </a:solidFill>
                <a:latin typeface="Calibri" pitchFamily="34" charset="0"/>
              </a:rPr>
              <a:t>Survey – Total West</a:t>
            </a:r>
            <a:endParaRPr lang="en-US" sz="800" dirty="0">
              <a:solidFill>
                <a:schemeClr val="bg1">
                  <a:lumMod val="50000"/>
                </a:schemeClr>
              </a:solidFill>
              <a:latin typeface="Calibri" pitchFamily="34" charset="0"/>
            </a:endParaRPr>
          </a:p>
        </p:txBody>
      </p:sp>
      <p:sp>
        <p:nvSpPr>
          <p:cNvPr id="12" name="TextBox 11"/>
          <p:cNvSpPr txBox="1"/>
          <p:nvPr/>
        </p:nvSpPr>
        <p:spPr>
          <a:xfrm>
            <a:off x="5638800" y="3357029"/>
            <a:ext cx="4191000" cy="1138773"/>
          </a:xfrm>
          <a:prstGeom prst="rect">
            <a:avLst/>
          </a:prstGeom>
          <a:noFill/>
        </p:spPr>
        <p:txBody>
          <a:bodyPr wrap="square" rtlCol="0">
            <a:spAutoFit/>
          </a:bodyPr>
          <a:lstStyle/>
          <a:p>
            <a:pPr algn="ctr"/>
            <a:r>
              <a:rPr lang="en-US" sz="2000" dirty="0">
                <a:solidFill>
                  <a:schemeClr val="tx1">
                    <a:lumMod val="60000"/>
                    <a:lumOff val="40000"/>
                  </a:schemeClr>
                </a:solidFill>
              </a:rPr>
              <a:t>If you need to take a price increase, </a:t>
            </a:r>
            <a:r>
              <a:rPr lang="en-US" sz="2800" dirty="0">
                <a:solidFill>
                  <a:schemeClr val="accent2"/>
                </a:solidFill>
              </a:rPr>
              <a:t>72%</a:t>
            </a:r>
            <a:r>
              <a:rPr lang="en-US" sz="2000" dirty="0">
                <a:solidFill>
                  <a:schemeClr val="accent2"/>
                </a:solidFill>
              </a:rPr>
              <a:t> </a:t>
            </a:r>
            <a:r>
              <a:rPr lang="en-US" sz="2000" dirty="0">
                <a:solidFill>
                  <a:schemeClr val="accent2"/>
                </a:solidFill>
              </a:rPr>
              <a:t>of consumers prefer larger sizes </a:t>
            </a:r>
            <a:r>
              <a:rPr lang="en-US" sz="2000" dirty="0">
                <a:solidFill>
                  <a:schemeClr val="tx1">
                    <a:lumMod val="60000"/>
                    <a:lumOff val="40000"/>
                  </a:schemeClr>
                </a:solidFill>
              </a:rPr>
              <a:t>to reduce cost per use</a:t>
            </a:r>
            <a:endParaRPr lang="en-CA" sz="2000" dirty="0">
              <a:solidFill>
                <a:schemeClr val="tx1">
                  <a:lumMod val="60000"/>
                  <a:lumOff val="40000"/>
                </a:schemeClr>
              </a:solidFill>
            </a:endParaRPr>
          </a:p>
        </p:txBody>
      </p:sp>
      <p:sp>
        <p:nvSpPr>
          <p:cNvPr id="13" name="TextBox 12"/>
          <p:cNvSpPr txBox="1"/>
          <p:nvPr/>
        </p:nvSpPr>
        <p:spPr>
          <a:xfrm>
            <a:off x="5835314" y="4995648"/>
            <a:ext cx="3894216" cy="830997"/>
          </a:xfrm>
          <a:prstGeom prst="rect">
            <a:avLst/>
          </a:prstGeom>
          <a:noFill/>
        </p:spPr>
        <p:txBody>
          <a:bodyPr wrap="square" rtlCol="0">
            <a:spAutoFit/>
          </a:bodyPr>
          <a:lstStyle/>
          <a:p>
            <a:pPr algn="ctr"/>
            <a:r>
              <a:rPr lang="en-US" sz="2800" dirty="0">
                <a:solidFill>
                  <a:schemeClr val="accent2"/>
                </a:solidFill>
              </a:rPr>
              <a:t>57%</a:t>
            </a:r>
            <a:r>
              <a:rPr lang="en-US" dirty="0">
                <a:solidFill>
                  <a:schemeClr val="accent2"/>
                </a:solidFill>
              </a:rPr>
              <a:t> </a:t>
            </a:r>
            <a:r>
              <a:rPr lang="en-US" sz="2000" dirty="0">
                <a:solidFill>
                  <a:schemeClr val="accent2"/>
                </a:solidFill>
              </a:rPr>
              <a:t>of consumers buy larger sizes </a:t>
            </a:r>
            <a:r>
              <a:rPr lang="en-US" dirty="0">
                <a:solidFill>
                  <a:schemeClr val="tx1">
                    <a:lumMod val="60000"/>
                    <a:lumOff val="40000"/>
                  </a:schemeClr>
                </a:solidFill>
              </a:rPr>
              <a:t>in order to save money </a:t>
            </a:r>
            <a:endParaRPr lang="en-CA" dirty="0">
              <a:solidFill>
                <a:schemeClr val="tx1">
                  <a:lumMod val="60000"/>
                  <a:lumOff val="40000"/>
                </a:schemeClr>
              </a:solidFill>
            </a:endParaRPr>
          </a:p>
        </p:txBody>
      </p:sp>
      <p:sp>
        <p:nvSpPr>
          <p:cNvPr id="14" name="TextBox 13"/>
          <p:cNvSpPr txBox="1"/>
          <p:nvPr/>
        </p:nvSpPr>
        <p:spPr>
          <a:xfrm>
            <a:off x="5698954" y="2313802"/>
            <a:ext cx="4138863" cy="830997"/>
          </a:xfrm>
          <a:prstGeom prst="rect">
            <a:avLst/>
          </a:prstGeom>
          <a:noFill/>
        </p:spPr>
        <p:txBody>
          <a:bodyPr wrap="square" rtlCol="0">
            <a:spAutoFit/>
          </a:bodyPr>
          <a:lstStyle/>
          <a:p>
            <a:pPr algn="ctr"/>
            <a:r>
              <a:rPr lang="en-US" sz="2800" dirty="0">
                <a:solidFill>
                  <a:schemeClr val="accent2"/>
                </a:solidFill>
              </a:rPr>
              <a:t>84%</a:t>
            </a:r>
            <a:r>
              <a:rPr lang="en-US" dirty="0">
                <a:solidFill>
                  <a:schemeClr val="accent2"/>
                </a:solidFill>
              </a:rPr>
              <a:t> </a:t>
            </a:r>
            <a:r>
              <a:rPr lang="en-US" sz="2000" dirty="0">
                <a:solidFill>
                  <a:schemeClr val="accent2"/>
                </a:solidFill>
              </a:rPr>
              <a:t>of consumers view stocking-up </a:t>
            </a:r>
            <a:r>
              <a:rPr lang="en-US" dirty="0">
                <a:solidFill>
                  <a:schemeClr val="tx1">
                    <a:lumMod val="60000"/>
                    <a:lumOff val="40000"/>
                  </a:schemeClr>
                </a:solidFill>
              </a:rPr>
              <a:t>as a #1 savings strategy</a:t>
            </a:r>
            <a:endParaRPr lang="en-CA" dirty="0">
              <a:solidFill>
                <a:schemeClr val="tx1">
                  <a:lumMod val="60000"/>
                  <a:lumOff val="40000"/>
                </a:schemeClr>
              </a:solidFill>
            </a:endParaRPr>
          </a:p>
        </p:txBody>
      </p:sp>
    </p:spTree>
    <p:extLst>
      <p:ext uri="{BB962C8B-B14F-4D97-AF65-F5344CB8AC3E}">
        <p14:creationId xmlns:p14="http://schemas.microsoft.com/office/powerpoint/2010/main" val="15212137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346960" y="1085730"/>
            <a:ext cx="8166672" cy="571500"/>
          </a:xfrm>
        </p:spPr>
        <p:txBody>
          <a:bodyPr/>
          <a:lstStyle/>
          <a:p>
            <a:r>
              <a:rPr lang="en-US" sz="2800" dirty="0"/>
              <a:t>Promotional activity increasing faster in the west – but still less than Canadian average</a:t>
            </a:r>
          </a:p>
        </p:txBody>
      </p:sp>
      <p:graphicFrame>
        <p:nvGraphicFramePr>
          <p:cNvPr id="7" name="Chart 6"/>
          <p:cNvGraphicFramePr/>
          <p:nvPr>
            <p:extLst>
              <p:ext uri="{D42A27DB-BD31-4B8C-83A1-F6EECF244321}">
                <p14:modId xmlns:p14="http://schemas.microsoft.com/office/powerpoint/2010/main" val="916916894"/>
              </p:ext>
            </p:extLst>
          </p:nvPr>
        </p:nvGraphicFramePr>
        <p:xfrm>
          <a:off x="2877880" y="1948426"/>
          <a:ext cx="7790121"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7"/>
          <p:cNvSpPr>
            <a:spLocks noGrp="1"/>
          </p:cNvSpPr>
          <p:nvPr>
            <p:ph type="body" idx="13"/>
          </p:nvPr>
        </p:nvSpPr>
        <p:spPr>
          <a:xfrm>
            <a:off x="2346960" y="1948426"/>
            <a:ext cx="8160322" cy="315118"/>
          </a:xfrm>
        </p:spPr>
        <p:txBody>
          <a:bodyPr/>
          <a:lstStyle/>
          <a:p>
            <a:r>
              <a:rPr lang="en-US" dirty="0" smtClean="0"/>
              <a:t>52 week % </a:t>
            </a:r>
            <a:r>
              <a:rPr lang="en-US" dirty="0"/>
              <a:t>Dollars Sold </a:t>
            </a:r>
            <a:r>
              <a:rPr lang="en-US" dirty="0" smtClean="0"/>
              <a:t>on TPR</a:t>
            </a:r>
            <a:endParaRPr lang="en-US" dirty="0"/>
          </a:p>
        </p:txBody>
      </p:sp>
      <p:sp>
        <p:nvSpPr>
          <p:cNvPr id="9" name="Rectangle 6"/>
          <p:cNvSpPr>
            <a:spLocks noChangeArrowheads="1"/>
          </p:cNvSpPr>
          <p:nvPr/>
        </p:nvSpPr>
        <p:spPr bwMode="auto">
          <a:xfrm>
            <a:off x="2346961" y="5475431"/>
            <a:ext cx="8160322" cy="400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6" tIns="45713" rIns="91426" bIns="45713">
            <a:spAutoFit/>
          </a:bodyPr>
          <a:lstStyle/>
          <a:p>
            <a:pPr defTabSz="1662113" eaLnBrk="0" fontAlgn="base" hangingPunct="0">
              <a:spcBef>
                <a:spcPct val="0"/>
              </a:spcBef>
              <a:spcAft>
                <a:spcPct val="40000"/>
              </a:spcAft>
              <a:buClr>
                <a:srgbClr val="0082D1"/>
              </a:buClr>
              <a:tabLst>
                <a:tab pos="1774825" algn="ctr"/>
                <a:tab pos="3200400" algn="ctr"/>
                <a:tab pos="4572000" algn="ctr"/>
                <a:tab pos="5943600" algn="ctr"/>
                <a:tab pos="7315200" algn="ctr"/>
              </a:tabLst>
            </a:pPr>
            <a:r>
              <a:rPr lang="en-US" dirty="0">
                <a:solidFill>
                  <a:srgbClr val="616365"/>
                </a:solidFill>
                <a:latin typeface="Calibri" pitchFamily="34" charset="0"/>
                <a:ea typeface="ＭＳ Ｐゴシック" pitchFamily="-108" charset="-128"/>
              </a:rPr>
              <a:t>$ % Chg</a:t>
            </a:r>
            <a:r>
              <a:rPr lang="en-US" dirty="0">
                <a:solidFill>
                  <a:srgbClr val="616365"/>
                </a:solidFill>
                <a:latin typeface="Calibri" pitchFamily="34" charset="0"/>
                <a:ea typeface="ＭＳ Ｐゴシック" pitchFamily="-108" charset="-128"/>
              </a:rPr>
              <a:t>	</a:t>
            </a:r>
            <a:r>
              <a:rPr lang="en-US" sz="2000" dirty="0">
                <a:solidFill>
                  <a:srgbClr val="616365"/>
                </a:solidFill>
                <a:latin typeface="Calibri" pitchFamily="34" charset="0"/>
                <a:ea typeface="ＭＳ Ｐゴシック" pitchFamily="-108" charset="-128"/>
              </a:rPr>
              <a:t>+3</a:t>
            </a:r>
            <a:r>
              <a:rPr lang="en-US" sz="2000" dirty="0">
                <a:solidFill>
                  <a:srgbClr val="616365"/>
                </a:solidFill>
                <a:latin typeface="Calibri" pitchFamily="34" charset="0"/>
                <a:ea typeface="ＭＳ Ｐゴシック" pitchFamily="-108" charset="-128"/>
              </a:rPr>
              <a:t>	</a:t>
            </a:r>
            <a:r>
              <a:rPr lang="en-US" sz="2000" dirty="0">
                <a:solidFill>
                  <a:srgbClr val="616365"/>
                </a:solidFill>
                <a:latin typeface="Calibri" pitchFamily="34" charset="0"/>
                <a:ea typeface="ＭＳ Ｐゴシック" pitchFamily="-108" charset="-128"/>
              </a:rPr>
              <a:t>+5</a:t>
            </a:r>
            <a:r>
              <a:rPr lang="en-US" sz="2000" dirty="0">
                <a:solidFill>
                  <a:srgbClr val="616365"/>
                </a:solidFill>
                <a:latin typeface="Calibri" pitchFamily="34" charset="0"/>
                <a:ea typeface="ＭＳ Ｐゴシック" pitchFamily="-108" charset="-128"/>
              </a:rPr>
              <a:t>	</a:t>
            </a:r>
            <a:r>
              <a:rPr lang="en-US" sz="2000" dirty="0">
                <a:solidFill>
                  <a:srgbClr val="616365"/>
                </a:solidFill>
                <a:latin typeface="Calibri" pitchFamily="34" charset="0"/>
                <a:ea typeface="ＭＳ Ｐゴシック" pitchFamily="-108" charset="-128"/>
              </a:rPr>
              <a:t>+4</a:t>
            </a:r>
            <a:r>
              <a:rPr lang="en-US" sz="2000" dirty="0">
                <a:solidFill>
                  <a:srgbClr val="616365"/>
                </a:solidFill>
                <a:latin typeface="Calibri" pitchFamily="34" charset="0"/>
                <a:ea typeface="ＭＳ Ｐゴシック" pitchFamily="-108" charset="-128"/>
              </a:rPr>
              <a:t>	</a:t>
            </a:r>
            <a:r>
              <a:rPr lang="en-US" sz="2000" dirty="0">
                <a:solidFill>
                  <a:srgbClr val="616365"/>
                </a:solidFill>
                <a:latin typeface="Calibri" pitchFamily="34" charset="0"/>
                <a:ea typeface="ＭＳ Ｐゴシック" pitchFamily="-108" charset="-128"/>
              </a:rPr>
              <a:t>+3</a:t>
            </a:r>
            <a:r>
              <a:rPr lang="en-US" sz="2000" dirty="0">
                <a:solidFill>
                  <a:srgbClr val="616365"/>
                </a:solidFill>
                <a:latin typeface="Calibri" pitchFamily="34" charset="0"/>
                <a:ea typeface="ＭＳ Ｐゴシック" pitchFamily="-108" charset="-128"/>
              </a:rPr>
              <a:t>	</a:t>
            </a:r>
            <a:r>
              <a:rPr lang="en-US" sz="2000" dirty="0">
                <a:solidFill>
                  <a:srgbClr val="616365"/>
                </a:solidFill>
                <a:latin typeface="Calibri" pitchFamily="34" charset="0"/>
                <a:ea typeface="ＭＳ Ｐゴシック" pitchFamily="-108" charset="-128"/>
              </a:rPr>
              <a:t>+8</a:t>
            </a:r>
            <a:endParaRPr lang="en-US" sz="2000" dirty="0">
              <a:solidFill>
                <a:srgbClr val="616365"/>
              </a:solidFill>
              <a:latin typeface="Calibri" pitchFamily="34" charset="0"/>
              <a:ea typeface="ＭＳ Ｐゴシック" pitchFamily="-108" charset="-128"/>
            </a:endParaRPr>
          </a:p>
        </p:txBody>
      </p:sp>
      <p:sp>
        <p:nvSpPr>
          <p:cNvPr id="10" name="Rectangle 6"/>
          <p:cNvSpPr>
            <a:spLocks noChangeArrowheads="1"/>
          </p:cNvSpPr>
          <p:nvPr/>
        </p:nvSpPr>
        <p:spPr bwMode="auto">
          <a:xfrm>
            <a:off x="2346960" y="4484113"/>
            <a:ext cx="8160322" cy="338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6" tIns="45713" rIns="91426" bIns="45713">
            <a:spAutoFit/>
          </a:bodyPr>
          <a:lstStyle/>
          <a:p>
            <a:pPr defTabSz="1662113" eaLnBrk="0" fontAlgn="base" hangingPunct="0">
              <a:spcBef>
                <a:spcPct val="0"/>
              </a:spcBef>
              <a:spcAft>
                <a:spcPct val="40000"/>
              </a:spcAft>
              <a:buClr>
                <a:srgbClr val="0082D1"/>
              </a:buClr>
              <a:tabLst>
                <a:tab pos="1774825" algn="ctr"/>
                <a:tab pos="3200400" algn="ctr"/>
                <a:tab pos="4572000" algn="ctr"/>
                <a:tab pos="5943600" algn="ctr"/>
                <a:tab pos="7315200" algn="ctr"/>
              </a:tabLst>
            </a:pPr>
            <a:r>
              <a:rPr lang="en-US" sz="1600" dirty="0">
                <a:solidFill>
                  <a:srgbClr val="616365"/>
                </a:solidFill>
                <a:latin typeface="Calibri" pitchFamily="34" charset="0"/>
                <a:ea typeface="ＭＳ Ｐゴシック" pitchFamily="-108" charset="-128"/>
              </a:rPr>
              <a:t>Pt Chg</a:t>
            </a:r>
            <a:r>
              <a:rPr lang="en-US" sz="1600" dirty="0">
                <a:solidFill>
                  <a:srgbClr val="616365"/>
                </a:solidFill>
                <a:latin typeface="Calibri" pitchFamily="34" charset="0"/>
                <a:ea typeface="ＭＳ Ｐゴシック" pitchFamily="-108" charset="-128"/>
              </a:rPr>
              <a:t>	</a:t>
            </a:r>
            <a:r>
              <a:rPr lang="en-US" sz="1600" dirty="0">
                <a:solidFill>
                  <a:schemeClr val="bg1"/>
                </a:solidFill>
                <a:latin typeface="Calibri" pitchFamily="34" charset="0"/>
                <a:ea typeface="ＭＳ Ｐゴシック" pitchFamily="-108" charset="-128"/>
              </a:rPr>
              <a:t>+0.4</a:t>
            </a:r>
            <a:r>
              <a:rPr lang="en-US" sz="1600" dirty="0">
                <a:solidFill>
                  <a:schemeClr val="bg1"/>
                </a:solidFill>
                <a:latin typeface="Calibri" pitchFamily="34" charset="0"/>
                <a:ea typeface="ＭＳ Ｐゴシック" pitchFamily="-108" charset="-128"/>
              </a:rPr>
              <a:t>	</a:t>
            </a:r>
            <a:r>
              <a:rPr lang="en-US" sz="1600" dirty="0">
                <a:solidFill>
                  <a:schemeClr val="bg1"/>
                </a:solidFill>
                <a:latin typeface="Calibri" pitchFamily="34" charset="0"/>
                <a:ea typeface="ＭＳ Ｐゴシック" pitchFamily="-108" charset="-128"/>
              </a:rPr>
              <a:t>+1.3</a:t>
            </a:r>
            <a:r>
              <a:rPr lang="en-US" sz="1600" dirty="0">
                <a:solidFill>
                  <a:schemeClr val="bg1"/>
                </a:solidFill>
                <a:latin typeface="Calibri" pitchFamily="34" charset="0"/>
                <a:ea typeface="ＭＳ Ｐゴシック" pitchFamily="-108" charset="-128"/>
              </a:rPr>
              <a:t>	</a:t>
            </a:r>
            <a:r>
              <a:rPr lang="en-US" sz="1600" dirty="0">
                <a:solidFill>
                  <a:schemeClr val="bg1"/>
                </a:solidFill>
                <a:latin typeface="Calibri" pitchFamily="34" charset="0"/>
                <a:ea typeface="ＭＳ Ｐゴシック" pitchFamily="-108" charset="-128"/>
              </a:rPr>
              <a:t>+0.9</a:t>
            </a:r>
            <a:r>
              <a:rPr lang="en-US" sz="1600" dirty="0">
                <a:solidFill>
                  <a:schemeClr val="bg1"/>
                </a:solidFill>
                <a:latin typeface="Calibri" pitchFamily="34" charset="0"/>
                <a:ea typeface="ＭＳ Ｐゴシック" pitchFamily="-108" charset="-128"/>
              </a:rPr>
              <a:t>	</a:t>
            </a:r>
            <a:r>
              <a:rPr lang="en-US" sz="1600" dirty="0">
                <a:solidFill>
                  <a:schemeClr val="bg1"/>
                </a:solidFill>
                <a:latin typeface="Calibri" pitchFamily="34" charset="0"/>
                <a:ea typeface="ＭＳ Ｐゴシック" pitchFamily="-108" charset="-128"/>
              </a:rPr>
              <a:t>+1.3</a:t>
            </a:r>
            <a:r>
              <a:rPr lang="en-US" sz="1600" dirty="0">
                <a:solidFill>
                  <a:schemeClr val="bg1"/>
                </a:solidFill>
                <a:latin typeface="Calibri" pitchFamily="34" charset="0"/>
                <a:ea typeface="ＭＳ Ｐゴシック" pitchFamily="-108" charset="-128"/>
              </a:rPr>
              <a:t>	</a:t>
            </a:r>
            <a:r>
              <a:rPr lang="en-US" sz="1600" dirty="0">
                <a:solidFill>
                  <a:schemeClr val="bg1"/>
                </a:solidFill>
                <a:latin typeface="Calibri" pitchFamily="34" charset="0"/>
                <a:ea typeface="ＭＳ Ｐゴシック" pitchFamily="-108" charset="-128"/>
              </a:rPr>
              <a:t>+1.5</a:t>
            </a:r>
            <a:endParaRPr lang="en-US" dirty="0">
              <a:solidFill>
                <a:schemeClr val="bg1"/>
              </a:solidFill>
              <a:latin typeface="Calibri" pitchFamily="34" charset="0"/>
              <a:ea typeface="ＭＳ Ｐゴシック" pitchFamily="-108" charset="-128"/>
            </a:endParaRPr>
          </a:p>
        </p:txBody>
      </p:sp>
      <p:sp>
        <p:nvSpPr>
          <p:cNvPr id="11" name="Rectangle 10"/>
          <p:cNvSpPr txBox="1">
            <a:spLocks noChangeArrowheads="1"/>
          </p:cNvSpPr>
          <p:nvPr/>
        </p:nvSpPr>
        <p:spPr>
          <a:xfrm>
            <a:off x="2159324" y="6296192"/>
            <a:ext cx="8284940" cy="501649"/>
          </a:xfrm>
          <a:prstGeom prst="rect">
            <a:avLst/>
          </a:prstGeom>
        </p:spPr>
        <p:txBody>
          <a:bodyPr/>
          <a:lstStyle>
            <a:defPPr>
              <a:defRPr lang="en-US"/>
            </a:defPPr>
            <a:lvl1pPr marL="0" algn="l" defTabSz="914400" rtl="0" eaLnBrk="0" latinLnBrk="0" hangingPunct="0">
              <a:defRPr sz="1800" kern="1200">
                <a:solidFill>
                  <a:schemeClr val="tx1"/>
                </a:solidFill>
                <a:latin typeface="Arial" charset="0"/>
                <a:ea typeface="ＭＳ Ｐゴシック" pitchFamily="-108" charset="-128"/>
                <a:cs typeface="+mn-cs"/>
              </a:defRPr>
            </a:lvl1pPr>
            <a:lvl2pPr marL="742950" indent="-285750" algn="l" defTabSz="914400" rtl="0" eaLnBrk="0" latinLnBrk="0" hangingPunct="0">
              <a:defRPr sz="1800" kern="1200">
                <a:solidFill>
                  <a:schemeClr val="tx1"/>
                </a:solidFill>
                <a:latin typeface="Arial" charset="0"/>
                <a:ea typeface="ＭＳ Ｐゴシック" pitchFamily="-108" charset="-128"/>
                <a:cs typeface="+mn-cs"/>
              </a:defRPr>
            </a:lvl2pPr>
            <a:lvl3pPr marL="1143000" indent="-228600" algn="l" defTabSz="914400" rtl="0" eaLnBrk="0" latinLnBrk="0" hangingPunct="0">
              <a:defRPr sz="1800" kern="1200">
                <a:solidFill>
                  <a:schemeClr val="tx1"/>
                </a:solidFill>
                <a:latin typeface="Arial" charset="0"/>
                <a:ea typeface="ＭＳ Ｐゴシック" pitchFamily="-108" charset="-128"/>
                <a:cs typeface="+mn-cs"/>
              </a:defRPr>
            </a:lvl3pPr>
            <a:lvl4pPr marL="1600200" indent="-228600" algn="l" defTabSz="914400" rtl="0" eaLnBrk="0" latinLnBrk="0" hangingPunct="0">
              <a:defRPr sz="1800" kern="1200">
                <a:solidFill>
                  <a:schemeClr val="tx1"/>
                </a:solidFill>
                <a:latin typeface="Arial" charset="0"/>
                <a:ea typeface="ＭＳ Ｐゴシック" pitchFamily="-108" charset="-128"/>
                <a:cs typeface="+mn-cs"/>
              </a:defRPr>
            </a:lvl4pPr>
            <a:lvl5pPr marL="2057400" indent="-228600" algn="l" defTabSz="914400" rtl="0" eaLnBrk="0" latinLnBrk="0" hangingPunct="0">
              <a:defRPr sz="1800" kern="1200">
                <a:solidFill>
                  <a:schemeClr val="tx1"/>
                </a:solidFill>
                <a:latin typeface="Arial" charset="0"/>
                <a:ea typeface="ＭＳ Ｐゴシック" pitchFamily="-108" charset="-128"/>
                <a:cs typeface="+mn-cs"/>
              </a:defRPr>
            </a:lvl5pPr>
            <a:lvl6pPr marL="2514600" indent="-228600" algn="l" defTabSz="457200" rtl="0" eaLnBrk="0" fontAlgn="base" latinLnBrk="0" hangingPunct="0">
              <a:spcBef>
                <a:spcPct val="0"/>
              </a:spcBef>
              <a:spcAft>
                <a:spcPct val="0"/>
              </a:spcAft>
              <a:defRPr sz="1800" kern="1200">
                <a:solidFill>
                  <a:schemeClr val="tx1"/>
                </a:solidFill>
                <a:latin typeface="Arial" charset="0"/>
                <a:ea typeface="ＭＳ Ｐゴシック" pitchFamily="-108" charset="-128"/>
                <a:cs typeface="+mn-cs"/>
              </a:defRPr>
            </a:lvl6pPr>
            <a:lvl7pPr marL="2971800" indent="-228600" algn="l" defTabSz="457200" rtl="0" eaLnBrk="0" fontAlgn="base" latinLnBrk="0" hangingPunct="0">
              <a:spcBef>
                <a:spcPct val="0"/>
              </a:spcBef>
              <a:spcAft>
                <a:spcPct val="0"/>
              </a:spcAft>
              <a:defRPr sz="1800" kern="1200">
                <a:solidFill>
                  <a:schemeClr val="tx1"/>
                </a:solidFill>
                <a:latin typeface="Arial" charset="0"/>
                <a:ea typeface="ＭＳ Ｐゴシック" pitchFamily="-108" charset="-128"/>
                <a:cs typeface="+mn-cs"/>
              </a:defRPr>
            </a:lvl7pPr>
            <a:lvl8pPr marL="3429000" indent="-228600" algn="l" defTabSz="457200" rtl="0" eaLnBrk="0" fontAlgn="base" latinLnBrk="0" hangingPunct="0">
              <a:spcBef>
                <a:spcPct val="0"/>
              </a:spcBef>
              <a:spcAft>
                <a:spcPct val="0"/>
              </a:spcAft>
              <a:defRPr sz="1800" kern="1200">
                <a:solidFill>
                  <a:schemeClr val="tx1"/>
                </a:solidFill>
                <a:latin typeface="Arial" charset="0"/>
                <a:ea typeface="ＭＳ Ｐゴシック" pitchFamily="-108" charset="-128"/>
                <a:cs typeface="+mn-cs"/>
              </a:defRPr>
            </a:lvl8pPr>
            <a:lvl9pPr marL="3886200" indent="-228600" algn="l" defTabSz="457200" rtl="0" eaLnBrk="0" fontAlgn="base" latinLnBrk="0" hangingPunct="0">
              <a:spcBef>
                <a:spcPct val="0"/>
              </a:spcBef>
              <a:spcAft>
                <a:spcPct val="0"/>
              </a:spcAft>
              <a:defRPr sz="1800" kern="1200">
                <a:solidFill>
                  <a:schemeClr val="tx1"/>
                </a:solidFill>
                <a:latin typeface="Arial" charset="0"/>
                <a:ea typeface="ＭＳ Ｐゴシック" pitchFamily="-108" charset="-128"/>
                <a:cs typeface="+mn-cs"/>
              </a:defRPr>
            </a:lvl9pPr>
          </a:lstStyle>
          <a:p>
            <a:pPr>
              <a:lnSpc>
                <a:spcPct val="90000"/>
              </a:lnSpc>
            </a:pPr>
            <a:r>
              <a:rPr lang="en-US" sz="800" dirty="0">
                <a:latin typeface="Calibri" pitchFamily="34" charset="0"/>
              </a:rPr>
              <a:t/>
            </a:r>
            <a:br>
              <a:rPr lang="en-US" sz="800" dirty="0">
                <a:latin typeface="Calibri" pitchFamily="34" charset="0"/>
              </a:rPr>
            </a:br>
            <a:r>
              <a:rPr lang="en-US" sz="800" dirty="0">
                <a:latin typeface="Calibri" pitchFamily="34" charset="0"/>
              </a:rPr>
              <a:t>Source: Nielsen MarketTrack, Regional </a:t>
            </a:r>
            <a:r>
              <a:rPr lang="en-US" sz="800" dirty="0">
                <a:latin typeface="Calibri" pitchFamily="34" charset="0"/>
              </a:rPr>
              <a:t>GB+DR+MM - 52 </a:t>
            </a:r>
            <a:r>
              <a:rPr lang="en-US" sz="800" dirty="0">
                <a:latin typeface="Calibri" pitchFamily="34" charset="0"/>
              </a:rPr>
              <a:t>week </a:t>
            </a:r>
            <a:r>
              <a:rPr lang="en-US" sz="800" dirty="0">
                <a:latin typeface="Calibri" pitchFamily="34" charset="0"/>
              </a:rPr>
              <a:t>period ending January 7, 2017</a:t>
            </a:r>
            <a:endParaRPr lang="en-US" sz="800" dirty="0">
              <a:latin typeface="Calibri" pitchFamily="34" charset="0"/>
            </a:endParaRPr>
          </a:p>
          <a:p>
            <a:pPr>
              <a:lnSpc>
                <a:spcPct val="90000"/>
              </a:lnSpc>
            </a:pPr>
            <a:endParaRPr lang="en-US" sz="800" dirty="0">
              <a:latin typeface="Calibri" pitchFamily="34" charset="0"/>
            </a:endParaRPr>
          </a:p>
        </p:txBody>
      </p:sp>
    </p:spTree>
    <p:extLst>
      <p:ext uri="{BB962C8B-B14F-4D97-AF65-F5344CB8AC3E}">
        <p14:creationId xmlns:p14="http://schemas.microsoft.com/office/powerpoint/2010/main" val="1253331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6790" y="1472184"/>
            <a:ext cx="6978810" cy="585216"/>
          </a:xfrm>
        </p:spPr>
        <p:txBody>
          <a:bodyPr/>
          <a:lstStyle/>
          <a:p>
            <a:r>
              <a:rPr lang="en-US" dirty="0" smtClean="0"/>
              <a:t>Trends impacting 2017 and beyond</a:t>
            </a:r>
            <a:endParaRPr lang="en-US" dirty="0"/>
          </a:p>
        </p:txBody>
      </p:sp>
      <p:grpSp>
        <p:nvGrpSpPr>
          <p:cNvPr id="28" name="Group 27"/>
          <p:cNvGrpSpPr/>
          <p:nvPr/>
        </p:nvGrpSpPr>
        <p:grpSpPr>
          <a:xfrm>
            <a:off x="6324600" y="2508140"/>
            <a:ext cx="1447800" cy="2814193"/>
            <a:chOff x="2819400" y="2508139"/>
            <a:chExt cx="1447800" cy="2814193"/>
          </a:xfrm>
        </p:grpSpPr>
        <p:sp>
          <p:nvSpPr>
            <p:cNvPr id="6" name="Oval 5"/>
            <p:cNvSpPr/>
            <p:nvPr/>
          </p:nvSpPr>
          <p:spPr>
            <a:xfrm>
              <a:off x="2878158" y="2508139"/>
              <a:ext cx="1347788" cy="1347788"/>
            </a:xfrm>
            <a:prstGeom prst="ellipse">
              <a:avLst/>
            </a:prstGeom>
            <a:noFill/>
            <a:ln w="12700" cmpd="sng">
              <a:solidFill>
                <a:schemeClr val="accent2"/>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pic>
          <p:nvPicPr>
            <p:cNvPr id="14" name="Picture 13" descr="People.emf"/>
            <p:cNvPicPr>
              <a:picLocks noChangeAspect="1"/>
            </p:cNvPicPr>
            <p:nvPr/>
          </p:nvPicPr>
          <p:blipFill>
            <a:blip r:embed="rId3" cstate="print">
              <a:duotone>
                <a:prstClr val="black"/>
                <a:schemeClr val="accent5">
                  <a:tint val="45000"/>
                  <a:satMod val="400000"/>
                </a:schemeClr>
              </a:duotone>
            </a:blip>
            <a:stretch>
              <a:fillRect/>
            </a:stretch>
          </p:blipFill>
          <p:spPr>
            <a:xfrm>
              <a:off x="3210296" y="2840436"/>
              <a:ext cx="675904" cy="694944"/>
            </a:xfrm>
            <a:prstGeom prst="rect">
              <a:avLst/>
            </a:prstGeom>
            <a:noFill/>
          </p:spPr>
        </p:pic>
        <p:cxnSp>
          <p:nvCxnSpPr>
            <p:cNvPr id="18" name="Straight Connector 17"/>
            <p:cNvCxnSpPr/>
            <p:nvPr/>
          </p:nvCxnSpPr>
          <p:spPr>
            <a:xfrm>
              <a:off x="3548248" y="4038600"/>
              <a:ext cx="0" cy="838200"/>
            </a:xfrm>
            <a:prstGeom prst="line">
              <a:avLst/>
            </a:prstGeom>
            <a:noFill/>
            <a:ln w="12700" cmpd="sng">
              <a:solidFill>
                <a:schemeClr val="accent2"/>
              </a:solidFill>
              <a:prstDash val="sysDash"/>
            </a:ln>
            <a:effectLst/>
          </p:spPr>
          <p:style>
            <a:lnRef idx="1">
              <a:schemeClr val="accent1"/>
            </a:lnRef>
            <a:fillRef idx="3">
              <a:schemeClr val="accent1"/>
            </a:fillRef>
            <a:effectRef idx="2">
              <a:schemeClr val="accent1"/>
            </a:effectRef>
            <a:fontRef idx="minor">
              <a:schemeClr val="lt1"/>
            </a:fontRef>
          </p:style>
        </p:cxnSp>
        <p:cxnSp>
          <p:nvCxnSpPr>
            <p:cNvPr id="20" name="Straight Connector 19"/>
            <p:cNvCxnSpPr/>
            <p:nvPr/>
          </p:nvCxnSpPr>
          <p:spPr>
            <a:xfrm flipH="1">
              <a:off x="3014848" y="4876800"/>
              <a:ext cx="1066800" cy="0"/>
            </a:xfrm>
            <a:prstGeom prst="line">
              <a:avLst/>
            </a:prstGeom>
            <a:noFill/>
            <a:ln w="12700" cmpd="sng">
              <a:solidFill>
                <a:schemeClr val="accent2"/>
              </a:solidFill>
              <a:prstDash val="sysDash"/>
            </a:ln>
            <a:effectLst/>
          </p:spPr>
          <p:style>
            <a:lnRef idx="1">
              <a:schemeClr val="accent1"/>
            </a:lnRef>
            <a:fillRef idx="3">
              <a:schemeClr val="accent1"/>
            </a:fillRef>
            <a:effectRef idx="2">
              <a:schemeClr val="accent1"/>
            </a:effectRef>
            <a:fontRef idx="minor">
              <a:schemeClr val="lt1"/>
            </a:fontRef>
          </p:style>
        </p:cxnSp>
        <p:sp>
          <p:nvSpPr>
            <p:cNvPr id="21" name="TextBox 20"/>
            <p:cNvSpPr txBox="1"/>
            <p:nvPr/>
          </p:nvSpPr>
          <p:spPr>
            <a:xfrm>
              <a:off x="2819400" y="4953000"/>
              <a:ext cx="1447800" cy="369332"/>
            </a:xfrm>
            <a:prstGeom prst="rect">
              <a:avLst/>
            </a:prstGeom>
            <a:noFill/>
          </p:spPr>
          <p:txBody>
            <a:bodyPr wrap="square" rtlCol="0">
              <a:spAutoFit/>
            </a:bodyPr>
            <a:lstStyle/>
            <a:p>
              <a:pPr algn="ctr"/>
              <a:r>
                <a:rPr lang="en-US" i="1" dirty="0"/>
                <a:t>consumer</a:t>
              </a:r>
              <a:endParaRPr lang="en-US" i="1" dirty="0"/>
            </a:p>
          </p:txBody>
        </p:sp>
      </p:grpSp>
      <p:grpSp>
        <p:nvGrpSpPr>
          <p:cNvPr id="29" name="Group 28"/>
          <p:cNvGrpSpPr/>
          <p:nvPr/>
        </p:nvGrpSpPr>
        <p:grpSpPr>
          <a:xfrm>
            <a:off x="4267200" y="2508140"/>
            <a:ext cx="1447800" cy="2814193"/>
            <a:chOff x="4724400" y="2508139"/>
            <a:chExt cx="1447800" cy="2814193"/>
          </a:xfrm>
        </p:grpSpPr>
        <p:sp>
          <p:nvSpPr>
            <p:cNvPr id="9" name="Oval 8"/>
            <p:cNvSpPr/>
            <p:nvPr/>
          </p:nvSpPr>
          <p:spPr>
            <a:xfrm>
              <a:off x="4800600" y="2508139"/>
              <a:ext cx="1347788" cy="1347788"/>
            </a:xfrm>
            <a:prstGeom prst="ellipse">
              <a:avLst/>
            </a:prstGeom>
            <a:noFill/>
            <a:ln w="12700" cmpd="sng">
              <a:solidFill>
                <a:schemeClr val="accent3"/>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pic>
          <p:nvPicPr>
            <p:cNvPr id="15" name="Picture 14" descr="map_final.emf"/>
            <p:cNvPicPr>
              <a:picLocks noChangeAspect="1"/>
            </p:cNvPicPr>
            <p:nvPr/>
          </p:nvPicPr>
          <p:blipFill>
            <a:blip r:embed="rId4">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5017294" y="2743200"/>
              <a:ext cx="914400" cy="741970"/>
            </a:xfrm>
            <a:prstGeom prst="rect">
              <a:avLst/>
            </a:prstGeom>
            <a:noFill/>
          </p:spPr>
        </p:pic>
        <p:cxnSp>
          <p:nvCxnSpPr>
            <p:cNvPr id="22" name="Straight Connector 21"/>
            <p:cNvCxnSpPr/>
            <p:nvPr/>
          </p:nvCxnSpPr>
          <p:spPr>
            <a:xfrm>
              <a:off x="5453248" y="4038600"/>
              <a:ext cx="0" cy="838200"/>
            </a:xfrm>
            <a:prstGeom prst="line">
              <a:avLst/>
            </a:prstGeom>
            <a:noFill/>
            <a:ln w="12700" cmpd="sng">
              <a:solidFill>
                <a:schemeClr val="accent3"/>
              </a:solidFill>
              <a:prstDash val="sysDash"/>
            </a:ln>
            <a:effectLst/>
          </p:spPr>
          <p:style>
            <a:lnRef idx="1">
              <a:schemeClr val="accent1"/>
            </a:lnRef>
            <a:fillRef idx="3">
              <a:schemeClr val="accent1"/>
            </a:fillRef>
            <a:effectRef idx="2">
              <a:schemeClr val="accent1"/>
            </a:effectRef>
            <a:fontRef idx="minor">
              <a:schemeClr val="lt1"/>
            </a:fontRef>
          </p:style>
        </p:cxnSp>
        <p:cxnSp>
          <p:nvCxnSpPr>
            <p:cNvPr id="23" name="Straight Connector 22"/>
            <p:cNvCxnSpPr/>
            <p:nvPr/>
          </p:nvCxnSpPr>
          <p:spPr>
            <a:xfrm flipH="1">
              <a:off x="4919848" y="4876800"/>
              <a:ext cx="1066800" cy="0"/>
            </a:xfrm>
            <a:prstGeom prst="line">
              <a:avLst/>
            </a:prstGeom>
            <a:noFill/>
            <a:ln w="12700" cmpd="sng">
              <a:solidFill>
                <a:schemeClr val="accent3"/>
              </a:solidFill>
              <a:prstDash val="sysDash"/>
            </a:ln>
            <a:effectLst/>
          </p:spPr>
          <p:style>
            <a:lnRef idx="1">
              <a:schemeClr val="accent1"/>
            </a:lnRef>
            <a:fillRef idx="3">
              <a:schemeClr val="accent1"/>
            </a:fillRef>
            <a:effectRef idx="2">
              <a:schemeClr val="accent1"/>
            </a:effectRef>
            <a:fontRef idx="minor">
              <a:schemeClr val="lt1"/>
            </a:fontRef>
          </p:style>
        </p:cxnSp>
        <p:sp>
          <p:nvSpPr>
            <p:cNvPr id="24" name="TextBox 23"/>
            <p:cNvSpPr txBox="1"/>
            <p:nvPr/>
          </p:nvSpPr>
          <p:spPr>
            <a:xfrm>
              <a:off x="4724400" y="4953000"/>
              <a:ext cx="1447800" cy="369332"/>
            </a:xfrm>
            <a:prstGeom prst="rect">
              <a:avLst/>
            </a:prstGeom>
            <a:noFill/>
          </p:spPr>
          <p:txBody>
            <a:bodyPr wrap="square" rtlCol="0">
              <a:spAutoFit/>
            </a:bodyPr>
            <a:lstStyle/>
            <a:p>
              <a:pPr algn="ctr"/>
              <a:r>
                <a:rPr lang="en-US" i="1" dirty="0"/>
                <a:t>market</a:t>
              </a:r>
              <a:endParaRPr lang="en-US" i="1" dirty="0"/>
            </a:p>
          </p:txBody>
        </p:sp>
      </p:grpSp>
      <p:grpSp>
        <p:nvGrpSpPr>
          <p:cNvPr id="30" name="Group 29"/>
          <p:cNvGrpSpPr/>
          <p:nvPr/>
        </p:nvGrpSpPr>
        <p:grpSpPr>
          <a:xfrm>
            <a:off x="8305800" y="2508140"/>
            <a:ext cx="1447800" cy="2814193"/>
            <a:chOff x="6781800" y="2508139"/>
            <a:chExt cx="1447800" cy="2814193"/>
          </a:xfrm>
        </p:grpSpPr>
        <p:sp>
          <p:nvSpPr>
            <p:cNvPr id="12" name="Oval 11"/>
            <p:cNvSpPr/>
            <p:nvPr/>
          </p:nvSpPr>
          <p:spPr>
            <a:xfrm>
              <a:off x="6858000" y="2508139"/>
              <a:ext cx="1347788" cy="1347788"/>
            </a:xfrm>
            <a:prstGeom prst="ellipse">
              <a:avLst/>
            </a:prstGeom>
            <a:noFill/>
            <a:ln w="12700" cmpd="sng">
              <a:solidFill>
                <a:srgbClr val="8DC63F"/>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pic>
          <p:nvPicPr>
            <p:cNvPr id="16" name="Picture 15" descr="Store.emf"/>
            <p:cNvPicPr>
              <a:picLocks noChangeAspect="1"/>
            </p:cNvPicPr>
            <p:nvPr/>
          </p:nvPicPr>
          <p:blipFill>
            <a:blip r:embed="rId5" cstate="print">
              <a:duotone>
                <a:prstClr val="black"/>
                <a:schemeClr val="accent5">
                  <a:tint val="45000"/>
                  <a:satMod val="400000"/>
                </a:schemeClr>
              </a:duotone>
            </a:blip>
            <a:stretch>
              <a:fillRect/>
            </a:stretch>
          </p:blipFill>
          <p:spPr>
            <a:xfrm>
              <a:off x="7048387" y="2895600"/>
              <a:ext cx="967014" cy="594360"/>
            </a:xfrm>
            <a:prstGeom prst="rect">
              <a:avLst/>
            </a:prstGeom>
            <a:noFill/>
          </p:spPr>
        </p:pic>
        <p:cxnSp>
          <p:nvCxnSpPr>
            <p:cNvPr id="25" name="Straight Connector 24"/>
            <p:cNvCxnSpPr/>
            <p:nvPr/>
          </p:nvCxnSpPr>
          <p:spPr>
            <a:xfrm>
              <a:off x="7510648" y="4038600"/>
              <a:ext cx="0" cy="838200"/>
            </a:xfrm>
            <a:prstGeom prst="line">
              <a:avLst/>
            </a:prstGeom>
            <a:noFill/>
            <a:ln w="12700" cmpd="sng">
              <a:solidFill>
                <a:srgbClr val="8DC63F"/>
              </a:solidFill>
              <a:prstDash val="sysDash"/>
            </a:ln>
            <a:effectLst/>
          </p:spPr>
          <p:style>
            <a:lnRef idx="1">
              <a:schemeClr val="accent1"/>
            </a:lnRef>
            <a:fillRef idx="3">
              <a:schemeClr val="accent1"/>
            </a:fillRef>
            <a:effectRef idx="2">
              <a:schemeClr val="accent1"/>
            </a:effectRef>
            <a:fontRef idx="minor">
              <a:schemeClr val="lt1"/>
            </a:fontRef>
          </p:style>
        </p:cxnSp>
        <p:cxnSp>
          <p:nvCxnSpPr>
            <p:cNvPr id="26" name="Straight Connector 25"/>
            <p:cNvCxnSpPr/>
            <p:nvPr/>
          </p:nvCxnSpPr>
          <p:spPr>
            <a:xfrm flipH="1">
              <a:off x="6977248" y="4876800"/>
              <a:ext cx="1066800" cy="0"/>
            </a:xfrm>
            <a:prstGeom prst="line">
              <a:avLst/>
            </a:prstGeom>
            <a:noFill/>
            <a:ln w="12700" cmpd="sng">
              <a:solidFill>
                <a:srgbClr val="8DC63F"/>
              </a:solidFill>
              <a:prstDash val="sysDash"/>
            </a:ln>
            <a:effectLst/>
          </p:spPr>
          <p:style>
            <a:lnRef idx="1">
              <a:schemeClr val="accent1"/>
            </a:lnRef>
            <a:fillRef idx="3">
              <a:schemeClr val="accent1"/>
            </a:fillRef>
            <a:effectRef idx="2">
              <a:schemeClr val="accent1"/>
            </a:effectRef>
            <a:fontRef idx="minor">
              <a:schemeClr val="lt1"/>
            </a:fontRef>
          </p:style>
        </p:cxnSp>
        <p:sp>
          <p:nvSpPr>
            <p:cNvPr id="27" name="TextBox 26"/>
            <p:cNvSpPr txBox="1"/>
            <p:nvPr/>
          </p:nvSpPr>
          <p:spPr>
            <a:xfrm>
              <a:off x="6781800" y="4953000"/>
              <a:ext cx="1447800" cy="369332"/>
            </a:xfrm>
            <a:prstGeom prst="rect">
              <a:avLst/>
            </a:prstGeom>
            <a:noFill/>
          </p:spPr>
          <p:txBody>
            <a:bodyPr wrap="square" rtlCol="0">
              <a:spAutoFit/>
            </a:bodyPr>
            <a:lstStyle/>
            <a:p>
              <a:pPr algn="ctr"/>
              <a:r>
                <a:rPr lang="en-US" i="1" dirty="0"/>
                <a:t>retail</a:t>
              </a:r>
              <a:endParaRPr lang="en-US" i="1" dirty="0"/>
            </a:p>
          </p:txBody>
        </p:sp>
      </p:grpSp>
    </p:spTree>
    <p:extLst>
      <p:ext uri="{BB962C8B-B14F-4D97-AF65-F5344CB8AC3E}">
        <p14:creationId xmlns:p14="http://schemas.microsoft.com/office/powerpoint/2010/main" val="8671541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759314" y="2305016"/>
            <a:ext cx="2490657" cy="3910945"/>
            <a:chOff x="743173" y="1610435"/>
            <a:chExt cx="2490657" cy="3910945"/>
          </a:xfrm>
        </p:grpSpPr>
        <p:grpSp>
          <p:nvGrpSpPr>
            <p:cNvPr id="9" name="Group 8"/>
            <p:cNvGrpSpPr/>
            <p:nvPr/>
          </p:nvGrpSpPr>
          <p:grpSpPr>
            <a:xfrm>
              <a:off x="743173" y="1610435"/>
              <a:ext cx="2409432" cy="3910945"/>
              <a:chOff x="1220853" y="1610435"/>
              <a:chExt cx="2409432" cy="3910945"/>
            </a:xfrm>
          </p:grpSpPr>
          <p:grpSp>
            <p:nvGrpSpPr>
              <p:cNvPr id="28" name="Group 27"/>
              <p:cNvGrpSpPr>
                <a:grpSpLocks noChangeAspect="1"/>
              </p:cNvGrpSpPr>
              <p:nvPr/>
            </p:nvGrpSpPr>
            <p:grpSpPr>
              <a:xfrm>
                <a:off x="1406024" y="1951630"/>
                <a:ext cx="2224261" cy="3569750"/>
                <a:chOff x="5468607" y="2366664"/>
                <a:chExt cx="835575" cy="1636319"/>
              </a:xfrm>
            </p:grpSpPr>
            <p:sp>
              <p:nvSpPr>
                <p:cNvPr id="22" name="Rounded Rectangle 21"/>
                <p:cNvSpPr/>
                <p:nvPr/>
              </p:nvSpPr>
              <p:spPr>
                <a:xfrm>
                  <a:off x="5468608" y="2366664"/>
                  <a:ext cx="126592" cy="1553206"/>
                </a:xfrm>
                <a:prstGeom prst="roundRect">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CA" dirty="0">
                    <a:solidFill>
                      <a:srgbClr val="FFFFFF"/>
                    </a:solidFill>
                  </a:endParaRPr>
                </a:p>
              </p:txBody>
            </p:sp>
            <p:sp>
              <p:nvSpPr>
                <p:cNvPr id="23" name="Rounded Rectangle 22"/>
                <p:cNvSpPr/>
                <p:nvPr/>
              </p:nvSpPr>
              <p:spPr>
                <a:xfrm>
                  <a:off x="5645286" y="2535574"/>
                  <a:ext cx="126592" cy="1384297"/>
                </a:xfrm>
                <a:prstGeom prst="round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CA" dirty="0">
                    <a:solidFill>
                      <a:srgbClr val="FFFFFF"/>
                    </a:solidFill>
                  </a:endParaRPr>
                </a:p>
              </p:txBody>
            </p:sp>
            <p:sp>
              <p:nvSpPr>
                <p:cNvPr id="24" name="Rounded Rectangle 23"/>
                <p:cNvSpPr/>
                <p:nvPr/>
              </p:nvSpPr>
              <p:spPr>
                <a:xfrm>
                  <a:off x="5822342" y="2766818"/>
                  <a:ext cx="126592" cy="1153053"/>
                </a:xfrm>
                <a:prstGeom prst="round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CA" dirty="0">
                    <a:solidFill>
                      <a:srgbClr val="FFFFFF"/>
                    </a:solidFill>
                  </a:endParaRPr>
                </a:p>
              </p:txBody>
            </p:sp>
            <p:sp>
              <p:nvSpPr>
                <p:cNvPr id="25" name="Rounded Rectangle 24"/>
                <p:cNvSpPr/>
                <p:nvPr/>
              </p:nvSpPr>
              <p:spPr>
                <a:xfrm>
                  <a:off x="6005283" y="3048560"/>
                  <a:ext cx="126592" cy="871310"/>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CA" dirty="0">
                    <a:solidFill>
                      <a:srgbClr val="FFFFFF"/>
                    </a:solidFill>
                  </a:endParaRPr>
                </a:p>
              </p:txBody>
            </p:sp>
            <p:sp>
              <p:nvSpPr>
                <p:cNvPr id="26" name="Rounded Rectangle 25"/>
                <p:cNvSpPr/>
                <p:nvPr/>
              </p:nvSpPr>
              <p:spPr>
                <a:xfrm>
                  <a:off x="6177590" y="3273772"/>
                  <a:ext cx="126592" cy="646098"/>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CA" dirty="0">
                    <a:solidFill>
                      <a:srgbClr val="FFFFFF"/>
                    </a:solidFill>
                  </a:endParaRPr>
                </a:p>
              </p:txBody>
            </p:sp>
            <p:sp>
              <p:nvSpPr>
                <p:cNvPr id="27" name="Rectangle 26"/>
                <p:cNvSpPr/>
                <p:nvPr/>
              </p:nvSpPr>
              <p:spPr>
                <a:xfrm>
                  <a:off x="5468607" y="3954948"/>
                  <a:ext cx="835575" cy="4803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CA" dirty="0">
                    <a:solidFill>
                      <a:srgbClr val="FFFFFF"/>
                    </a:solidFill>
                  </a:endParaRPr>
                </a:p>
              </p:txBody>
            </p:sp>
          </p:grpSp>
          <p:sp>
            <p:nvSpPr>
              <p:cNvPr id="8" name="TextBox 7"/>
              <p:cNvSpPr txBox="1"/>
              <p:nvPr/>
            </p:nvSpPr>
            <p:spPr>
              <a:xfrm>
                <a:off x="1220853" y="1610435"/>
                <a:ext cx="652743" cy="369332"/>
              </a:xfrm>
              <a:prstGeom prst="rect">
                <a:avLst/>
              </a:prstGeom>
              <a:noFill/>
            </p:spPr>
            <p:txBody>
              <a:bodyPr wrap="none" rtlCol="0">
                <a:spAutoFit/>
              </a:bodyPr>
              <a:lstStyle/>
              <a:p>
                <a:r>
                  <a:rPr lang="en-US" dirty="0">
                    <a:solidFill>
                      <a:srgbClr val="5F5F5F"/>
                    </a:solidFill>
                    <a:latin typeface="Calibri"/>
                  </a:rPr>
                  <a:t>$100</a:t>
                </a:r>
                <a:endParaRPr lang="en-CA" dirty="0">
                  <a:solidFill>
                    <a:srgbClr val="5F5F5F"/>
                  </a:solidFill>
                  <a:latin typeface="Calibri"/>
                </a:endParaRPr>
              </a:p>
            </p:txBody>
          </p:sp>
          <p:sp>
            <p:nvSpPr>
              <p:cNvPr id="55" name="TextBox 54"/>
              <p:cNvSpPr txBox="1"/>
              <p:nvPr/>
            </p:nvSpPr>
            <p:spPr>
              <a:xfrm>
                <a:off x="1759398" y="1977072"/>
                <a:ext cx="535724" cy="369332"/>
              </a:xfrm>
              <a:prstGeom prst="rect">
                <a:avLst/>
              </a:prstGeom>
              <a:noFill/>
            </p:spPr>
            <p:txBody>
              <a:bodyPr wrap="none" rtlCol="0">
                <a:spAutoFit/>
              </a:bodyPr>
              <a:lstStyle/>
              <a:p>
                <a:r>
                  <a:rPr lang="en-US" dirty="0">
                    <a:solidFill>
                      <a:srgbClr val="5F5F5F"/>
                    </a:solidFill>
                    <a:latin typeface="Calibri"/>
                  </a:rPr>
                  <a:t>$90</a:t>
                </a:r>
                <a:endParaRPr lang="en-CA" dirty="0">
                  <a:solidFill>
                    <a:srgbClr val="5F5F5F"/>
                  </a:solidFill>
                  <a:latin typeface="Calibri"/>
                </a:endParaRPr>
              </a:p>
            </p:txBody>
          </p:sp>
          <p:sp>
            <p:nvSpPr>
              <p:cNvPr id="56" name="TextBox 55"/>
              <p:cNvSpPr txBox="1"/>
              <p:nvPr/>
            </p:nvSpPr>
            <p:spPr>
              <a:xfrm>
                <a:off x="2254411" y="2455263"/>
                <a:ext cx="535724" cy="369332"/>
              </a:xfrm>
              <a:prstGeom prst="rect">
                <a:avLst/>
              </a:prstGeom>
              <a:noFill/>
            </p:spPr>
            <p:txBody>
              <a:bodyPr wrap="none" rtlCol="0">
                <a:spAutoFit/>
              </a:bodyPr>
              <a:lstStyle/>
              <a:p>
                <a:r>
                  <a:rPr lang="en-US" dirty="0">
                    <a:solidFill>
                      <a:srgbClr val="5F5F5F"/>
                    </a:solidFill>
                    <a:latin typeface="Calibri"/>
                  </a:rPr>
                  <a:t>$70</a:t>
                </a:r>
                <a:endParaRPr lang="en-CA" dirty="0">
                  <a:solidFill>
                    <a:srgbClr val="5F5F5F"/>
                  </a:solidFill>
                  <a:latin typeface="Calibri"/>
                </a:endParaRPr>
              </a:p>
            </p:txBody>
          </p:sp>
        </p:grpSp>
        <p:sp>
          <p:nvSpPr>
            <p:cNvPr id="7" name="TextBox 6"/>
            <p:cNvSpPr txBox="1"/>
            <p:nvPr/>
          </p:nvSpPr>
          <p:spPr>
            <a:xfrm>
              <a:off x="893301" y="4636685"/>
              <a:ext cx="461665" cy="710194"/>
            </a:xfrm>
            <a:prstGeom prst="rect">
              <a:avLst/>
            </a:prstGeom>
            <a:noFill/>
          </p:spPr>
          <p:txBody>
            <a:bodyPr vert="vert270" wrap="none" rtlCol="0">
              <a:spAutoFit/>
            </a:bodyPr>
            <a:lstStyle/>
            <a:p>
              <a:r>
                <a:rPr lang="en-US" dirty="0">
                  <a:solidFill>
                    <a:srgbClr val="FFFFFF"/>
                  </a:solidFill>
                  <a:latin typeface="Calibri"/>
                </a:rPr>
                <a:t>Item A</a:t>
              </a:r>
              <a:endParaRPr lang="en-CA" dirty="0">
                <a:solidFill>
                  <a:srgbClr val="FFFFFF"/>
                </a:solidFill>
                <a:latin typeface="Calibri"/>
              </a:endParaRPr>
            </a:p>
          </p:txBody>
        </p:sp>
        <p:sp>
          <p:nvSpPr>
            <p:cNvPr id="51" name="TextBox 50"/>
            <p:cNvSpPr txBox="1"/>
            <p:nvPr/>
          </p:nvSpPr>
          <p:spPr>
            <a:xfrm>
              <a:off x="1345957" y="4644699"/>
              <a:ext cx="461665" cy="702180"/>
            </a:xfrm>
            <a:prstGeom prst="rect">
              <a:avLst/>
            </a:prstGeom>
            <a:noFill/>
          </p:spPr>
          <p:txBody>
            <a:bodyPr vert="vert270" wrap="none" rtlCol="0">
              <a:spAutoFit/>
            </a:bodyPr>
            <a:lstStyle/>
            <a:p>
              <a:r>
                <a:rPr lang="en-US" dirty="0">
                  <a:solidFill>
                    <a:srgbClr val="FFFFFF"/>
                  </a:solidFill>
                  <a:latin typeface="Calibri"/>
                </a:rPr>
                <a:t>Item B</a:t>
              </a:r>
              <a:endParaRPr lang="en-CA" dirty="0">
                <a:solidFill>
                  <a:srgbClr val="FFFFFF"/>
                </a:solidFill>
                <a:latin typeface="Calibri"/>
              </a:endParaRPr>
            </a:p>
          </p:txBody>
        </p:sp>
        <p:sp>
          <p:nvSpPr>
            <p:cNvPr id="52" name="TextBox 51"/>
            <p:cNvSpPr txBox="1"/>
            <p:nvPr/>
          </p:nvSpPr>
          <p:spPr>
            <a:xfrm>
              <a:off x="1825909" y="4646303"/>
              <a:ext cx="461665" cy="700576"/>
            </a:xfrm>
            <a:prstGeom prst="rect">
              <a:avLst/>
            </a:prstGeom>
            <a:noFill/>
          </p:spPr>
          <p:txBody>
            <a:bodyPr vert="vert270" wrap="none" rtlCol="0">
              <a:spAutoFit/>
            </a:bodyPr>
            <a:lstStyle/>
            <a:p>
              <a:r>
                <a:rPr lang="en-US" dirty="0">
                  <a:solidFill>
                    <a:srgbClr val="FFFFFF"/>
                  </a:solidFill>
                  <a:latin typeface="Calibri"/>
                </a:rPr>
                <a:t>Item C</a:t>
              </a:r>
              <a:endParaRPr lang="en-CA" dirty="0">
                <a:solidFill>
                  <a:srgbClr val="FFFFFF"/>
                </a:solidFill>
                <a:latin typeface="Calibri"/>
              </a:endParaRPr>
            </a:p>
          </p:txBody>
        </p:sp>
        <p:sp>
          <p:nvSpPr>
            <p:cNvPr id="53" name="TextBox 52"/>
            <p:cNvSpPr txBox="1"/>
            <p:nvPr/>
          </p:nvSpPr>
          <p:spPr>
            <a:xfrm>
              <a:off x="2333157" y="4627067"/>
              <a:ext cx="461665" cy="719812"/>
            </a:xfrm>
            <a:prstGeom prst="rect">
              <a:avLst/>
            </a:prstGeom>
            <a:noFill/>
          </p:spPr>
          <p:txBody>
            <a:bodyPr vert="vert270" wrap="none" rtlCol="0">
              <a:spAutoFit/>
            </a:bodyPr>
            <a:lstStyle/>
            <a:p>
              <a:r>
                <a:rPr lang="en-US" dirty="0">
                  <a:solidFill>
                    <a:srgbClr val="FFFFFF"/>
                  </a:solidFill>
                  <a:latin typeface="Calibri"/>
                </a:rPr>
                <a:t>Item D</a:t>
              </a:r>
              <a:endParaRPr lang="en-CA" dirty="0">
                <a:solidFill>
                  <a:srgbClr val="FFFFFF"/>
                </a:solidFill>
                <a:latin typeface="Calibri"/>
              </a:endParaRPr>
            </a:p>
          </p:txBody>
        </p:sp>
        <p:sp>
          <p:nvSpPr>
            <p:cNvPr id="54" name="TextBox 53"/>
            <p:cNvSpPr txBox="1"/>
            <p:nvPr/>
          </p:nvSpPr>
          <p:spPr>
            <a:xfrm>
              <a:off x="2772165" y="4657523"/>
              <a:ext cx="461665" cy="689356"/>
            </a:xfrm>
            <a:prstGeom prst="rect">
              <a:avLst/>
            </a:prstGeom>
            <a:noFill/>
          </p:spPr>
          <p:txBody>
            <a:bodyPr vert="vert270" wrap="none" rtlCol="0">
              <a:spAutoFit/>
            </a:bodyPr>
            <a:lstStyle/>
            <a:p>
              <a:r>
                <a:rPr lang="en-US" dirty="0">
                  <a:solidFill>
                    <a:srgbClr val="FFFFFF"/>
                  </a:solidFill>
                  <a:latin typeface="Calibri"/>
                </a:rPr>
                <a:t>Item E</a:t>
              </a:r>
              <a:endParaRPr lang="en-CA" dirty="0">
                <a:solidFill>
                  <a:srgbClr val="FFFFFF"/>
                </a:solidFill>
                <a:latin typeface="Calibri"/>
              </a:endParaRPr>
            </a:p>
          </p:txBody>
        </p:sp>
      </p:grpSp>
      <p:sp>
        <p:nvSpPr>
          <p:cNvPr id="11" name="Rounded Rectangle 10"/>
          <p:cNvSpPr/>
          <p:nvPr/>
        </p:nvSpPr>
        <p:spPr>
          <a:xfrm>
            <a:off x="2651320" y="1941918"/>
            <a:ext cx="2954176" cy="1768815"/>
          </a:xfrm>
          <a:prstGeom prst="roundRect">
            <a:avLst/>
          </a:prstGeom>
          <a:noFill/>
          <a:ln>
            <a:solidFill>
              <a:schemeClr val="bg1">
                <a:lumMod val="6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CA" dirty="0">
              <a:solidFill>
                <a:srgbClr val="FFFFFF"/>
              </a:solidFill>
            </a:endParaRPr>
          </a:p>
        </p:txBody>
      </p:sp>
      <p:sp>
        <p:nvSpPr>
          <p:cNvPr id="12" name="TextBox 11"/>
          <p:cNvSpPr txBox="1"/>
          <p:nvPr/>
        </p:nvSpPr>
        <p:spPr>
          <a:xfrm>
            <a:off x="4309014" y="2082608"/>
            <a:ext cx="1282852" cy="923330"/>
          </a:xfrm>
          <a:prstGeom prst="rect">
            <a:avLst/>
          </a:prstGeom>
          <a:noFill/>
        </p:spPr>
        <p:txBody>
          <a:bodyPr wrap="none" rtlCol="0">
            <a:spAutoFit/>
          </a:bodyPr>
          <a:lstStyle/>
          <a:p>
            <a:r>
              <a:rPr lang="en-US" dirty="0">
                <a:solidFill>
                  <a:srgbClr val="FFFFFF">
                    <a:lumMod val="50000"/>
                  </a:srgbClr>
                </a:solidFill>
                <a:latin typeface="Calibri"/>
              </a:rPr>
              <a:t>High </a:t>
            </a:r>
          </a:p>
          <a:p>
            <a:r>
              <a:rPr lang="en-US" dirty="0">
                <a:solidFill>
                  <a:srgbClr val="FFFFFF">
                    <a:lumMod val="50000"/>
                  </a:srgbClr>
                </a:solidFill>
                <a:latin typeface="Calibri"/>
              </a:rPr>
              <a:t>Performing </a:t>
            </a:r>
          </a:p>
          <a:p>
            <a:r>
              <a:rPr lang="en-US" dirty="0">
                <a:solidFill>
                  <a:srgbClr val="FFFFFF">
                    <a:lumMod val="50000"/>
                  </a:srgbClr>
                </a:solidFill>
                <a:latin typeface="Calibri"/>
              </a:rPr>
              <a:t>Items</a:t>
            </a:r>
            <a:endParaRPr lang="en-CA" dirty="0">
              <a:solidFill>
                <a:srgbClr val="FFFFFF">
                  <a:lumMod val="50000"/>
                </a:srgbClr>
              </a:solidFill>
              <a:latin typeface="Calibri"/>
            </a:endParaRPr>
          </a:p>
        </p:txBody>
      </p:sp>
      <p:grpSp>
        <p:nvGrpSpPr>
          <p:cNvPr id="17" name="Group 16"/>
          <p:cNvGrpSpPr/>
          <p:nvPr/>
        </p:nvGrpSpPr>
        <p:grpSpPr>
          <a:xfrm>
            <a:off x="6851612" y="2001033"/>
            <a:ext cx="2974383" cy="369332"/>
            <a:chOff x="4970473" y="1449441"/>
            <a:chExt cx="3775288" cy="369332"/>
          </a:xfrm>
        </p:grpSpPr>
        <p:sp>
          <p:nvSpPr>
            <p:cNvPr id="71" name="TextBox 70"/>
            <p:cNvSpPr txBox="1"/>
            <p:nvPr/>
          </p:nvSpPr>
          <p:spPr>
            <a:xfrm>
              <a:off x="5210082" y="1449441"/>
              <a:ext cx="1018621" cy="369332"/>
            </a:xfrm>
            <a:prstGeom prst="rect">
              <a:avLst/>
            </a:prstGeom>
            <a:noFill/>
          </p:spPr>
          <p:txBody>
            <a:bodyPr wrap="none" rtlCol="0">
              <a:spAutoFit/>
            </a:bodyPr>
            <a:lstStyle/>
            <a:p>
              <a:r>
                <a:rPr lang="en-US" dirty="0">
                  <a:solidFill>
                    <a:srgbClr val="5F5F5F"/>
                  </a:solidFill>
                  <a:latin typeface="Calibri"/>
                </a:rPr>
                <a:t>Item A</a:t>
              </a:r>
              <a:endParaRPr lang="en-CA" dirty="0">
                <a:solidFill>
                  <a:srgbClr val="5F5F5F"/>
                </a:solidFill>
                <a:latin typeface="Calibri"/>
              </a:endParaRPr>
            </a:p>
          </p:txBody>
        </p:sp>
        <p:sp>
          <p:nvSpPr>
            <p:cNvPr id="72" name="TextBox 71"/>
            <p:cNvSpPr txBox="1"/>
            <p:nvPr/>
          </p:nvSpPr>
          <p:spPr>
            <a:xfrm>
              <a:off x="6495129" y="1449441"/>
              <a:ext cx="1008450" cy="369332"/>
            </a:xfrm>
            <a:prstGeom prst="rect">
              <a:avLst/>
            </a:prstGeom>
            <a:noFill/>
          </p:spPr>
          <p:txBody>
            <a:bodyPr wrap="none" rtlCol="0">
              <a:spAutoFit/>
            </a:bodyPr>
            <a:lstStyle/>
            <a:p>
              <a:r>
                <a:rPr lang="en-US" dirty="0">
                  <a:solidFill>
                    <a:srgbClr val="5F5F5F"/>
                  </a:solidFill>
                  <a:latin typeface="Calibri"/>
                </a:rPr>
                <a:t>Item B</a:t>
              </a:r>
              <a:endParaRPr lang="en-CA" dirty="0">
                <a:solidFill>
                  <a:srgbClr val="5F5F5F"/>
                </a:solidFill>
                <a:latin typeface="Calibri"/>
              </a:endParaRPr>
            </a:p>
          </p:txBody>
        </p:sp>
        <p:sp>
          <p:nvSpPr>
            <p:cNvPr id="73" name="TextBox 72"/>
            <p:cNvSpPr txBox="1"/>
            <p:nvPr/>
          </p:nvSpPr>
          <p:spPr>
            <a:xfrm>
              <a:off x="7739347" y="1449441"/>
              <a:ext cx="1006414" cy="369332"/>
            </a:xfrm>
            <a:prstGeom prst="rect">
              <a:avLst/>
            </a:prstGeom>
            <a:noFill/>
          </p:spPr>
          <p:txBody>
            <a:bodyPr wrap="none" rtlCol="0">
              <a:spAutoFit/>
            </a:bodyPr>
            <a:lstStyle/>
            <a:p>
              <a:r>
                <a:rPr lang="en-US" dirty="0">
                  <a:solidFill>
                    <a:srgbClr val="5F5F5F"/>
                  </a:solidFill>
                  <a:latin typeface="Calibri"/>
                </a:rPr>
                <a:t>Item C</a:t>
              </a:r>
              <a:endParaRPr lang="en-CA" dirty="0">
                <a:solidFill>
                  <a:srgbClr val="5F5F5F"/>
                </a:solidFill>
                <a:latin typeface="Calibri"/>
              </a:endParaRPr>
            </a:p>
          </p:txBody>
        </p:sp>
        <p:sp>
          <p:nvSpPr>
            <p:cNvPr id="74" name="Rounded Rectangle 73"/>
            <p:cNvSpPr>
              <a:spLocks noChangeAspect="1"/>
            </p:cNvSpPr>
            <p:nvPr/>
          </p:nvSpPr>
          <p:spPr>
            <a:xfrm>
              <a:off x="4970473" y="1522904"/>
              <a:ext cx="219456" cy="222407"/>
            </a:xfrm>
            <a:prstGeom prst="roundRect">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CA" dirty="0">
                <a:solidFill>
                  <a:srgbClr val="FFFFFF"/>
                </a:solidFill>
              </a:endParaRPr>
            </a:p>
          </p:txBody>
        </p:sp>
        <p:sp>
          <p:nvSpPr>
            <p:cNvPr id="75" name="Rounded Rectangle 74"/>
            <p:cNvSpPr>
              <a:spLocks noChangeAspect="1"/>
            </p:cNvSpPr>
            <p:nvPr/>
          </p:nvSpPr>
          <p:spPr>
            <a:xfrm>
              <a:off x="6286777" y="1522904"/>
              <a:ext cx="219456" cy="222407"/>
            </a:xfrm>
            <a:prstGeom prst="round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CA" dirty="0">
                <a:solidFill>
                  <a:srgbClr val="FFFFFF"/>
                </a:solidFill>
              </a:endParaRPr>
            </a:p>
          </p:txBody>
        </p:sp>
        <p:sp>
          <p:nvSpPr>
            <p:cNvPr id="76" name="Rounded Rectangle 75"/>
            <p:cNvSpPr>
              <a:spLocks noChangeAspect="1"/>
            </p:cNvSpPr>
            <p:nvPr/>
          </p:nvSpPr>
          <p:spPr>
            <a:xfrm>
              <a:off x="7554489" y="1522904"/>
              <a:ext cx="219456" cy="222407"/>
            </a:xfrm>
            <a:prstGeom prst="round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CA" dirty="0">
                <a:solidFill>
                  <a:srgbClr val="FFFFFF"/>
                </a:solidFill>
              </a:endParaRPr>
            </a:p>
          </p:txBody>
        </p:sp>
      </p:grpSp>
      <p:grpSp>
        <p:nvGrpSpPr>
          <p:cNvPr id="14" name="Group 13"/>
          <p:cNvGrpSpPr/>
          <p:nvPr/>
        </p:nvGrpSpPr>
        <p:grpSpPr>
          <a:xfrm>
            <a:off x="6111340" y="2598320"/>
            <a:ext cx="2268913" cy="1694816"/>
            <a:chOff x="4822036" y="2599788"/>
            <a:chExt cx="2268913" cy="1694816"/>
          </a:xfrm>
        </p:grpSpPr>
        <p:sp>
          <p:nvSpPr>
            <p:cNvPr id="13" name="Oval 12"/>
            <p:cNvSpPr>
              <a:spLocks noChangeAspect="1"/>
            </p:cNvSpPr>
            <p:nvPr/>
          </p:nvSpPr>
          <p:spPr>
            <a:xfrm>
              <a:off x="4822036" y="2599788"/>
              <a:ext cx="1692323" cy="1694816"/>
            </a:xfrm>
            <a:prstGeom prst="ellipse">
              <a:avLst/>
            </a:prstGeom>
            <a:solidFill>
              <a:schemeClr val="accent3">
                <a:lumMod val="50000"/>
              </a:schemeClr>
            </a:solidFill>
            <a:ln w="635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CA" dirty="0">
                <a:solidFill>
                  <a:srgbClr val="FFFFFF"/>
                </a:solidFill>
              </a:endParaRPr>
            </a:p>
          </p:txBody>
        </p:sp>
        <p:sp>
          <p:nvSpPr>
            <p:cNvPr id="79" name="Oval 78"/>
            <p:cNvSpPr>
              <a:spLocks noChangeAspect="1"/>
            </p:cNvSpPr>
            <p:nvPr/>
          </p:nvSpPr>
          <p:spPr>
            <a:xfrm>
              <a:off x="5562308" y="2681750"/>
              <a:ext cx="1528641" cy="1530893"/>
            </a:xfrm>
            <a:prstGeom prst="ellipse">
              <a:avLst/>
            </a:prstGeom>
            <a:solidFill>
              <a:schemeClr val="accent3"/>
            </a:solidFill>
            <a:ln w="635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CA" dirty="0">
                <a:solidFill>
                  <a:srgbClr val="FFFFFF"/>
                </a:solidFill>
              </a:endParaRPr>
            </a:p>
          </p:txBody>
        </p:sp>
        <p:sp>
          <p:nvSpPr>
            <p:cNvPr id="80" name="Oval 79"/>
            <p:cNvSpPr>
              <a:spLocks noChangeAspect="1"/>
            </p:cNvSpPr>
            <p:nvPr/>
          </p:nvSpPr>
          <p:spPr>
            <a:xfrm>
              <a:off x="4822036" y="2599788"/>
              <a:ext cx="1692323" cy="1694816"/>
            </a:xfrm>
            <a:prstGeom prst="ellipse">
              <a:avLst/>
            </a:prstGeom>
            <a:noFill/>
            <a:ln w="635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CA" dirty="0">
                <a:solidFill>
                  <a:srgbClr val="FFFFFF"/>
                </a:solidFill>
              </a:endParaRPr>
            </a:p>
          </p:txBody>
        </p:sp>
      </p:grpSp>
      <p:grpSp>
        <p:nvGrpSpPr>
          <p:cNvPr id="15" name="Group 14"/>
          <p:cNvGrpSpPr/>
          <p:nvPr/>
        </p:nvGrpSpPr>
        <p:grpSpPr>
          <a:xfrm>
            <a:off x="6078886" y="4378970"/>
            <a:ext cx="2455514" cy="1694816"/>
            <a:chOff x="4921552" y="4591038"/>
            <a:chExt cx="2455514" cy="1694816"/>
          </a:xfrm>
        </p:grpSpPr>
        <p:sp>
          <p:nvSpPr>
            <p:cNvPr id="78" name="Oval 77"/>
            <p:cNvSpPr>
              <a:spLocks noChangeAspect="1"/>
            </p:cNvSpPr>
            <p:nvPr/>
          </p:nvSpPr>
          <p:spPr>
            <a:xfrm>
              <a:off x="4921552" y="4591038"/>
              <a:ext cx="1692323" cy="1694816"/>
            </a:xfrm>
            <a:prstGeom prst="ellipse">
              <a:avLst/>
            </a:prstGeom>
            <a:solidFill>
              <a:schemeClr val="accent3">
                <a:lumMod val="50000"/>
              </a:schemeClr>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CA" dirty="0">
                <a:solidFill>
                  <a:srgbClr val="FFFFFF"/>
                </a:solidFill>
              </a:endParaRPr>
            </a:p>
          </p:txBody>
        </p:sp>
        <p:sp>
          <p:nvSpPr>
            <p:cNvPr id="81" name="Oval 80"/>
            <p:cNvSpPr>
              <a:spLocks noChangeAspect="1"/>
            </p:cNvSpPr>
            <p:nvPr/>
          </p:nvSpPr>
          <p:spPr>
            <a:xfrm>
              <a:off x="6119722" y="4808848"/>
              <a:ext cx="1257344" cy="1259196"/>
            </a:xfrm>
            <a:prstGeom prst="ellipse">
              <a:avLst/>
            </a:prstGeom>
            <a:solidFill>
              <a:schemeClr val="accent3">
                <a:lumMod val="40000"/>
                <a:lumOff val="60000"/>
              </a:schemeClr>
            </a:solidFill>
            <a:ln w="635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CA" dirty="0">
                <a:solidFill>
                  <a:srgbClr val="FFFFFF"/>
                </a:solidFill>
              </a:endParaRPr>
            </a:p>
          </p:txBody>
        </p:sp>
        <p:sp>
          <p:nvSpPr>
            <p:cNvPr id="82" name="Oval 81"/>
            <p:cNvSpPr>
              <a:spLocks noChangeAspect="1"/>
            </p:cNvSpPr>
            <p:nvPr/>
          </p:nvSpPr>
          <p:spPr>
            <a:xfrm>
              <a:off x="4921552" y="4591038"/>
              <a:ext cx="1692323" cy="1694816"/>
            </a:xfrm>
            <a:prstGeom prst="ellipse">
              <a:avLst/>
            </a:prstGeom>
            <a:noFill/>
            <a:ln w="635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CA" dirty="0">
                <a:solidFill>
                  <a:srgbClr val="FFFFFF"/>
                </a:solidFill>
              </a:endParaRPr>
            </a:p>
          </p:txBody>
        </p:sp>
      </p:grpSp>
      <p:sp>
        <p:nvSpPr>
          <p:cNvPr id="83" name="TextBox 82"/>
          <p:cNvSpPr txBox="1"/>
          <p:nvPr/>
        </p:nvSpPr>
        <p:spPr>
          <a:xfrm>
            <a:off x="8633781" y="2948812"/>
            <a:ext cx="1623009" cy="646331"/>
          </a:xfrm>
          <a:prstGeom prst="rect">
            <a:avLst/>
          </a:prstGeom>
          <a:noFill/>
        </p:spPr>
        <p:txBody>
          <a:bodyPr wrap="none" rtlCol="0">
            <a:spAutoFit/>
          </a:bodyPr>
          <a:lstStyle/>
          <a:p>
            <a:r>
              <a:rPr lang="en-US" dirty="0">
                <a:solidFill>
                  <a:srgbClr val="FFFFFF">
                    <a:lumMod val="50000"/>
                  </a:srgbClr>
                </a:solidFill>
                <a:latin typeface="Calibri"/>
              </a:rPr>
              <a:t>High </a:t>
            </a:r>
          </a:p>
          <a:p>
            <a:r>
              <a:rPr lang="en-US" dirty="0">
                <a:solidFill>
                  <a:srgbClr val="FFFFFF">
                    <a:lumMod val="50000"/>
                  </a:srgbClr>
                </a:solidFill>
                <a:latin typeface="Calibri"/>
              </a:rPr>
              <a:t>Cannibalization</a:t>
            </a:r>
            <a:endParaRPr lang="en-CA" dirty="0">
              <a:solidFill>
                <a:srgbClr val="FFFFFF">
                  <a:lumMod val="50000"/>
                </a:srgbClr>
              </a:solidFill>
              <a:latin typeface="Calibri"/>
            </a:endParaRPr>
          </a:p>
        </p:txBody>
      </p:sp>
      <p:sp>
        <p:nvSpPr>
          <p:cNvPr id="84" name="TextBox 83"/>
          <p:cNvSpPr txBox="1"/>
          <p:nvPr/>
        </p:nvSpPr>
        <p:spPr>
          <a:xfrm>
            <a:off x="8633781" y="4903213"/>
            <a:ext cx="1623009" cy="646331"/>
          </a:xfrm>
          <a:prstGeom prst="rect">
            <a:avLst/>
          </a:prstGeom>
          <a:noFill/>
        </p:spPr>
        <p:txBody>
          <a:bodyPr wrap="none" rtlCol="0">
            <a:spAutoFit/>
          </a:bodyPr>
          <a:lstStyle/>
          <a:p>
            <a:r>
              <a:rPr lang="en-US" dirty="0">
                <a:solidFill>
                  <a:srgbClr val="FFFFFF">
                    <a:lumMod val="50000"/>
                  </a:srgbClr>
                </a:solidFill>
                <a:latin typeface="Calibri"/>
              </a:rPr>
              <a:t>Low</a:t>
            </a:r>
          </a:p>
          <a:p>
            <a:r>
              <a:rPr lang="en-US" dirty="0">
                <a:solidFill>
                  <a:srgbClr val="FFFFFF">
                    <a:lumMod val="50000"/>
                  </a:srgbClr>
                </a:solidFill>
                <a:latin typeface="Calibri"/>
              </a:rPr>
              <a:t>Cannibalization</a:t>
            </a:r>
            <a:endParaRPr lang="en-CA" dirty="0">
              <a:solidFill>
                <a:srgbClr val="FFFFFF">
                  <a:lumMod val="50000"/>
                </a:srgbClr>
              </a:solidFill>
              <a:latin typeface="Calibri"/>
            </a:endParaRPr>
          </a:p>
        </p:txBody>
      </p:sp>
      <p:sp>
        <p:nvSpPr>
          <p:cNvPr id="85" name="TextBox 84"/>
          <p:cNvSpPr txBox="1"/>
          <p:nvPr/>
        </p:nvSpPr>
        <p:spPr>
          <a:xfrm>
            <a:off x="6324601" y="6198514"/>
            <a:ext cx="2044149" cy="430887"/>
          </a:xfrm>
          <a:prstGeom prst="rect">
            <a:avLst/>
          </a:prstGeom>
          <a:noFill/>
        </p:spPr>
        <p:txBody>
          <a:bodyPr wrap="none" rtlCol="0">
            <a:spAutoFit/>
          </a:bodyPr>
          <a:lstStyle/>
          <a:p>
            <a:r>
              <a:rPr lang="en-US" sz="1100" dirty="0">
                <a:solidFill>
                  <a:srgbClr val="FFFFFF">
                    <a:lumMod val="50000"/>
                  </a:srgbClr>
                </a:solidFill>
                <a:latin typeface="Calibri"/>
              </a:rPr>
              <a:t>Size of bubble: $ volume</a:t>
            </a:r>
          </a:p>
          <a:p>
            <a:r>
              <a:rPr lang="en-US" sz="1100" dirty="0">
                <a:solidFill>
                  <a:srgbClr val="FFFFFF">
                    <a:lumMod val="50000"/>
                  </a:srgbClr>
                </a:solidFill>
                <a:latin typeface="Calibri"/>
              </a:rPr>
              <a:t>Overlap: Level of cannibalization</a:t>
            </a:r>
            <a:endParaRPr lang="en-CA" sz="1100" dirty="0">
              <a:solidFill>
                <a:srgbClr val="FFFFFF">
                  <a:lumMod val="50000"/>
                </a:srgbClr>
              </a:solidFill>
              <a:latin typeface="Calibri"/>
            </a:endParaRPr>
          </a:p>
        </p:txBody>
      </p:sp>
      <p:sp>
        <p:nvSpPr>
          <p:cNvPr id="16" name="TextBox 15"/>
          <p:cNvSpPr txBox="1"/>
          <p:nvPr/>
        </p:nvSpPr>
        <p:spPr>
          <a:xfrm rot="16200000">
            <a:off x="423870" y="3984194"/>
            <a:ext cx="3758016" cy="338554"/>
          </a:xfrm>
          <a:prstGeom prst="rect">
            <a:avLst/>
          </a:prstGeom>
          <a:noFill/>
        </p:spPr>
        <p:txBody>
          <a:bodyPr wrap="none" rtlCol="0">
            <a:spAutoFit/>
          </a:bodyPr>
          <a:lstStyle/>
          <a:p>
            <a:r>
              <a:rPr lang="en-US" sz="1600" dirty="0">
                <a:solidFill>
                  <a:srgbClr val="FFFFFF">
                    <a:lumMod val="50000"/>
                  </a:srgbClr>
                </a:solidFill>
                <a:latin typeface="Calibri"/>
              </a:rPr>
              <a:t>Sales rate ($ sales per point of distribution)</a:t>
            </a:r>
            <a:endParaRPr lang="en-CA" sz="1600" dirty="0">
              <a:solidFill>
                <a:srgbClr val="FFFFFF">
                  <a:lumMod val="50000"/>
                </a:srgbClr>
              </a:solidFill>
              <a:latin typeface="Calibri"/>
            </a:endParaRPr>
          </a:p>
        </p:txBody>
      </p:sp>
      <p:sp>
        <p:nvSpPr>
          <p:cNvPr id="18" name="Right Arrow 17"/>
          <p:cNvSpPr/>
          <p:nvPr/>
        </p:nvSpPr>
        <p:spPr>
          <a:xfrm>
            <a:off x="5562600" y="3962400"/>
            <a:ext cx="675564" cy="966348"/>
          </a:xfrm>
          <a:prstGeom prst="right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CA" dirty="0">
              <a:solidFill>
                <a:srgbClr val="FFFFFF"/>
              </a:solidFill>
            </a:endParaRPr>
          </a:p>
        </p:txBody>
      </p:sp>
      <p:sp>
        <p:nvSpPr>
          <p:cNvPr id="43" name="Title 1"/>
          <p:cNvSpPr>
            <a:spLocks noGrp="1"/>
          </p:cNvSpPr>
          <p:nvPr>
            <p:ph type="title"/>
          </p:nvPr>
        </p:nvSpPr>
        <p:spPr>
          <a:xfrm>
            <a:off x="2472155" y="913143"/>
            <a:ext cx="8166672" cy="571500"/>
          </a:xfrm>
        </p:spPr>
        <p:txBody>
          <a:bodyPr/>
          <a:lstStyle/>
          <a:p>
            <a:r>
              <a:rPr lang="en-US" sz="2800" dirty="0"/>
              <a:t>Getting your assortment right can improve the Cannibalization effect…and profit</a:t>
            </a:r>
            <a:endParaRPr lang="en-CA" dirty="0"/>
          </a:p>
        </p:txBody>
      </p:sp>
    </p:spTree>
    <p:extLst>
      <p:ext uri="{BB962C8B-B14F-4D97-AF65-F5344CB8AC3E}">
        <p14:creationId xmlns:p14="http://schemas.microsoft.com/office/powerpoint/2010/main" val="25217147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0372016" y="6568281"/>
            <a:ext cx="209382" cy="209382"/>
            <a:chOff x="8848016" y="6568281"/>
            <a:chExt cx="209382" cy="209382"/>
          </a:xfrm>
        </p:grpSpPr>
        <p:sp>
          <p:nvSpPr>
            <p:cNvPr id="10" name="Oval 9"/>
            <p:cNvSpPr/>
            <p:nvPr/>
          </p:nvSpPr>
          <p:spPr>
            <a:xfrm>
              <a:off x="8848016" y="6568281"/>
              <a:ext cx="209382" cy="209382"/>
            </a:xfrm>
            <a:prstGeom prst="ellipse">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12" name="Text Box 17"/>
            <p:cNvSpPr txBox="1">
              <a:spLocks noChangeArrowheads="1"/>
            </p:cNvSpPr>
            <p:nvPr/>
          </p:nvSpPr>
          <p:spPr bwMode="auto">
            <a:xfrm>
              <a:off x="8890378" y="6600342"/>
              <a:ext cx="115416"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FFFFFF"/>
                  </a:solidFill>
                </a:rPr>
                <a:pPr algn="ctr"/>
                <a:t>21</a:t>
              </a:fld>
              <a:endParaRPr lang="en-US" sz="900" dirty="0">
                <a:solidFill>
                  <a:srgbClr val="FFFFFF"/>
                </a:solidFill>
              </a:endParaRPr>
            </a:p>
          </p:txBody>
        </p:sp>
      </p:grpSp>
      <p:sp>
        <p:nvSpPr>
          <p:cNvPr id="5" name="Title 4"/>
          <p:cNvSpPr>
            <a:spLocks noGrp="1"/>
          </p:cNvSpPr>
          <p:nvPr>
            <p:ph type="title"/>
          </p:nvPr>
        </p:nvSpPr>
        <p:spPr>
          <a:xfrm>
            <a:off x="2292097" y="793630"/>
            <a:ext cx="7232904" cy="571500"/>
          </a:xfrm>
        </p:spPr>
        <p:txBody>
          <a:bodyPr/>
          <a:lstStyle/>
          <a:p>
            <a:r>
              <a:rPr lang="en-US" dirty="0" smtClean="0"/>
              <a:t>Maximizing revenue</a:t>
            </a:r>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382001" y="914400"/>
            <a:ext cx="2286000" cy="5943600"/>
          </a:xfrm>
          <a:prstGeom prst="rect">
            <a:avLst/>
          </a:prstGeom>
        </p:spPr>
      </p:pic>
      <p:sp>
        <p:nvSpPr>
          <p:cNvPr id="13" name="Content Placeholder 6"/>
          <p:cNvSpPr txBox="1">
            <a:spLocks/>
          </p:cNvSpPr>
          <p:nvPr/>
        </p:nvSpPr>
        <p:spPr>
          <a:xfrm>
            <a:off x="2177676" y="1736432"/>
            <a:ext cx="6432924" cy="4500499"/>
          </a:xfrm>
          <a:prstGeom prst="rect">
            <a:avLst/>
          </a:prstGeom>
        </p:spPr>
        <p:txBody>
          <a:bodyPr/>
          <a:lstStyle>
            <a:lvl1pPr marL="457200" indent="-457200" algn="l" defTabSz="457200" rtl="0" eaLnBrk="1" latinLnBrk="0" hangingPunct="1">
              <a:lnSpc>
                <a:spcPct val="100000"/>
              </a:lnSpc>
              <a:spcBef>
                <a:spcPts val="800"/>
              </a:spcBef>
              <a:buClr>
                <a:srgbClr val="5F5F5F"/>
              </a:buClr>
              <a:buFont typeface="Arial"/>
              <a:buChar char="•"/>
              <a:defRPr sz="1800" kern="1200" baseline="0">
                <a:solidFill>
                  <a:srgbClr val="5F5F5F"/>
                </a:solidFill>
                <a:latin typeface="+mn-lt"/>
                <a:ea typeface="+mn-ea"/>
                <a:cs typeface="+mn-cs"/>
              </a:defRPr>
            </a:lvl1pPr>
            <a:lvl2pPr marL="908050" indent="-457200" algn="l" defTabSz="457200" rtl="0" eaLnBrk="1" latinLnBrk="0" hangingPunct="1">
              <a:lnSpc>
                <a:spcPct val="100000"/>
              </a:lnSpc>
              <a:spcBef>
                <a:spcPts val="800"/>
              </a:spcBef>
              <a:buClr>
                <a:srgbClr val="5F5F5F"/>
              </a:buClr>
              <a:buFont typeface="Arial" pitchFamily="34" charset="0"/>
              <a:buChar char="•"/>
              <a:defRPr sz="1600" kern="1200" baseline="0">
                <a:solidFill>
                  <a:srgbClr val="5F5F5F"/>
                </a:solidFill>
                <a:latin typeface="+mn-lt"/>
                <a:ea typeface="+mn-ea"/>
                <a:cs typeface="+mn-cs"/>
              </a:defRPr>
            </a:lvl2pPr>
            <a:lvl3pPr marL="1371600" indent="-457200" algn="l" defTabSz="457200" rtl="0" eaLnBrk="1" latinLnBrk="0" hangingPunct="1">
              <a:lnSpc>
                <a:spcPct val="100000"/>
              </a:lnSpc>
              <a:spcBef>
                <a:spcPts val="700"/>
              </a:spcBef>
              <a:buClr>
                <a:srgbClr val="5F5F5F"/>
              </a:buClr>
              <a:buFont typeface="Arial"/>
              <a:buChar char="•"/>
              <a:defRPr sz="1400" kern="1200" baseline="0">
                <a:solidFill>
                  <a:srgbClr val="5F5F5F"/>
                </a:solidFill>
                <a:latin typeface="+mn-lt"/>
                <a:ea typeface="+mn-ea"/>
                <a:cs typeface="+mn-cs"/>
              </a:defRPr>
            </a:lvl3pPr>
            <a:lvl4pPr marL="1825625" indent="-454025" algn="l" defTabSz="457200" rtl="0" eaLnBrk="1" latinLnBrk="0" hangingPunct="1">
              <a:lnSpc>
                <a:spcPct val="100000"/>
              </a:lnSpc>
              <a:spcBef>
                <a:spcPts val="700"/>
              </a:spcBef>
              <a:buClr>
                <a:srgbClr val="5F5F5F"/>
              </a:buClr>
              <a:buFont typeface="Arial" pitchFamily="34" charset="0"/>
              <a:buChar char="•"/>
              <a:defRPr sz="1200" kern="1200" baseline="0">
                <a:solidFill>
                  <a:srgbClr val="5F5F5F"/>
                </a:solidFill>
                <a:latin typeface="+mn-lt"/>
                <a:ea typeface="+mn-ea"/>
                <a:cs typeface="+mn-cs"/>
              </a:defRPr>
            </a:lvl4pPr>
            <a:lvl5pPr marL="2286000" indent="-457200" algn="l" defTabSz="457200" rtl="0" eaLnBrk="1" latinLnBrk="0" hangingPunct="1">
              <a:lnSpc>
                <a:spcPct val="100000"/>
              </a:lnSpc>
              <a:spcBef>
                <a:spcPts val="700"/>
              </a:spcBef>
              <a:buClr>
                <a:srgbClr val="5F5F5F"/>
              </a:buClr>
              <a:buFont typeface="Arial" pitchFamily="34" charset="0"/>
              <a:buChar char="•"/>
              <a:defRPr sz="1200" kern="1200" baseline="0">
                <a:solidFill>
                  <a:srgbClr val="5F5F5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6213" indent="-176213">
              <a:buClr>
                <a:schemeClr val="accent1"/>
              </a:buClr>
            </a:pPr>
            <a:r>
              <a:rPr lang="en-US" sz="2400" b="1" dirty="0">
                <a:solidFill>
                  <a:schemeClr val="accent1"/>
                </a:solidFill>
              </a:rPr>
              <a:t>Promote for Win-Wins:</a:t>
            </a:r>
            <a:r>
              <a:rPr lang="en-US" sz="2400" b="1" dirty="0">
                <a:solidFill>
                  <a:schemeClr val="accent2"/>
                </a:solidFill>
              </a:rPr>
              <a:t>  </a:t>
            </a:r>
            <a:r>
              <a:rPr lang="en-US" sz="2400" dirty="0"/>
              <a:t>It’s not about spending more, it’s about promoting and pricing smarter for sustainable growth and profitability for both the manufacturer and the retailer</a:t>
            </a:r>
          </a:p>
          <a:p>
            <a:pPr marL="176213" indent="-176213">
              <a:buClr>
                <a:schemeClr val="accent2"/>
              </a:buClr>
            </a:pPr>
            <a:endParaRPr lang="en-US" sz="800" dirty="0"/>
          </a:p>
          <a:p>
            <a:pPr marL="176213" indent="-176213">
              <a:buClr>
                <a:schemeClr val="accent1"/>
              </a:buClr>
            </a:pPr>
            <a:r>
              <a:rPr lang="en-US" sz="2400" b="1" dirty="0">
                <a:solidFill>
                  <a:schemeClr val="accent1"/>
                </a:solidFill>
              </a:rPr>
              <a:t>Assortment Management:</a:t>
            </a:r>
            <a:r>
              <a:rPr lang="en-US" sz="2400" b="1" dirty="0">
                <a:solidFill>
                  <a:schemeClr val="accent2"/>
                </a:solidFill>
              </a:rPr>
              <a:t> </a:t>
            </a:r>
            <a:r>
              <a:rPr lang="en-US" sz="2400" dirty="0"/>
              <a:t>Vary assortment based on knowing which items within a category contribute to overall growth. Reducing items with high level of cannibalization will maximize revenue opportunities.</a:t>
            </a:r>
          </a:p>
          <a:p>
            <a:endParaRPr lang="en-US" sz="800" dirty="0"/>
          </a:p>
          <a:p>
            <a:pPr marL="0" indent="0">
              <a:buNone/>
            </a:pPr>
            <a:endParaRPr lang="en-US" dirty="0"/>
          </a:p>
        </p:txBody>
      </p:sp>
    </p:spTree>
    <p:extLst>
      <p:ext uri="{BB962C8B-B14F-4D97-AF65-F5344CB8AC3E}">
        <p14:creationId xmlns:p14="http://schemas.microsoft.com/office/powerpoint/2010/main" val="99568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fade">
                                      <p:cBhvr>
                                        <p:cTn id="12"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50226" y="878579"/>
            <a:ext cx="251777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p:nvGrpSpPr>
        <p:grpSpPr>
          <a:xfrm>
            <a:off x="10372016" y="6568281"/>
            <a:ext cx="209382" cy="209382"/>
            <a:chOff x="8848016" y="6568281"/>
            <a:chExt cx="209382" cy="209382"/>
          </a:xfrm>
        </p:grpSpPr>
        <p:sp>
          <p:nvSpPr>
            <p:cNvPr id="10" name="Oval 9"/>
            <p:cNvSpPr/>
            <p:nvPr/>
          </p:nvSpPr>
          <p:spPr>
            <a:xfrm>
              <a:off x="8848016" y="6568281"/>
              <a:ext cx="209382" cy="209382"/>
            </a:xfrm>
            <a:prstGeom prst="ellipse">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2" name="Text Box 17"/>
            <p:cNvSpPr txBox="1">
              <a:spLocks noChangeArrowheads="1"/>
            </p:cNvSpPr>
            <p:nvPr/>
          </p:nvSpPr>
          <p:spPr bwMode="auto">
            <a:xfrm>
              <a:off x="8890378" y="6600342"/>
              <a:ext cx="115416"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FFFFFF"/>
                  </a:solidFill>
                </a:rPr>
                <a:pPr algn="ctr"/>
                <a:t>22</a:t>
              </a:fld>
              <a:endParaRPr lang="en-US" sz="900" dirty="0">
                <a:solidFill>
                  <a:srgbClr val="FFFFFF"/>
                </a:solidFill>
              </a:endParaRPr>
            </a:p>
          </p:txBody>
        </p:sp>
      </p:grpSp>
      <p:sp>
        <p:nvSpPr>
          <p:cNvPr id="14" name="Oval 13"/>
          <p:cNvSpPr>
            <a:spLocks noChangeAspect="1"/>
          </p:cNvSpPr>
          <p:nvPr/>
        </p:nvSpPr>
        <p:spPr>
          <a:xfrm>
            <a:off x="2538390" y="1974023"/>
            <a:ext cx="1828800" cy="18288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4421782" y="2601100"/>
            <a:ext cx="4142562" cy="1200329"/>
          </a:xfrm>
          <a:prstGeom prst="rect">
            <a:avLst/>
          </a:prstGeom>
          <a:noFill/>
        </p:spPr>
        <p:txBody>
          <a:bodyPr wrap="square" rtlCol="0">
            <a:spAutoFit/>
          </a:bodyPr>
          <a:lstStyle/>
          <a:p>
            <a:r>
              <a:rPr lang="en-US" sz="2400" dirty="0">
                <a:solidFill>
                  <a:schemeClr val="bg2"/>
                </a:solidFill>
              </a:rPr>
              <a:t>Online and Digital is creating new and exciting touch points along the shopper journey</a:t>
            </a:r>
            <a:endParaRPr lang="en-CA" sz="2400" dirty="0">
              <a:solidFill>
                <a:schemeClr val="bg2"/>
              </a:solidFill>
            </a:endParaRPr>
          </a:p>
        </p:txBody>
      </p:sp>
      <p:pic>
        <p:nvPicPr>
          <p:cNvPr id="15" name="Picture 14" descr="OnlineShopping.emf"/>
          <p:cNvPicPr>
            <a:picLocks noChangeAspect="1"/>
          </p:cNvPicPr>
          <p:nvPr/>
        </p:nvPicPr>
        <p:blipFill>
          <a:blip r:embed="rId4" cstate="print"/>
          <a:stretch>
            <a:fillRect/>
          </a:stretch>
        </p:blipFill>
        <p:spPr>
          <a:xfrm>
            <a:off x="2800982" y="2468894"/>
            <a:ext cx="1215372" cy="792916"/>
          </a:xfrm>
          <a:prstGeom prst="rect">
            <a:avLst/>
          </a:prstGeom>
          <a:noFill/>
        </p:spPr>
      </p:pic>
      <p:sp>
        <p:nvSpPr>
          <p:cNvPr id="11" name="TextBox 10"/>
          <p:cNvSpPr txBox="1"/>
          <p:nvPr/>
        </p:nvSpPr>
        <p:spPr>
          <a:xfrm>
            <a:off x="4367190" y="1770103"/>
            <a:ext cx="2635658" cy="830997"/>
          </a:xfrm>
          <a:prstGeom prst="rect">
            <a:avLst/>
          </a:prstGeom>
          <a:noFill/>
        </p:spPr>
        <p:txBody>
          <a:bodyPr wrap="none" rtlCol="0">
            <a:spAutoFit/>
          </a:bodyPr>
          <a:lstStyle/>
          <a:p>
            <a:r>
              <a:rPr lang="en-US" sz="4800" dirty="0">
                <a:solidFill>
                  <a:schemeClr val="accent1"/>
                </a:solidFill>
              </a:rPr>
              <a:t>CONNECT</a:t>
            </a:r>
            <a:endParaRPr lang="en-US" sz="4800" dirty="0">
              <a:solidFill>
                <a:schemeClr val="accent1"/>
              </a:solidFill>
            </a:endParaRPr>
          </a:p>
        </p:txBody>
      </p:sp>
    </p:spTree>
    <p:extLst>
      <p:ext uri="{BB962C8B-B14F-4D97-AF65-F5344CB8AC3E}">
        <p14:creationId xmlns:p14="http://schemas.microsoft.com/office/powerpoint/2010/main" val="7594414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1137662556"/>
              </p:ext>
            </p:extLst>
          </p:nvPr>
        </p:nvGraphicFramePr>
        <p:xfrm>
          <a:off x="2256430" y="2065741"/>
          <a:ext cx="4385481"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1"/>
          <p:cNvSpPr>
            <a:spLocks noGrp="1"/>
          </p:cNvSpPr>
          <p:nvPr>
            <p:ph type="title"/>
          </p:nvPr>
        </p:nvSpPr>
        <p:spPr>
          <a:xfrm>
            <a:off x="2501328" y="855795"/>
            <a:ext cx="8166672" cy="428625"/>
          </a:xfrm>
        </p:spPr>
        <p:txBody>
          <a:bodyPr anchor="t"/>
          <a:lstStyle/>
          <a:p>
            <a:r>
              <a:rPr lang="en-US" dirty="0" smtClean="0"/>
              <a:t>WEST STORE TRAFFIC IS IN DECLINE</a:t>
            </a:r>
            <a:endParaRPr lang="en-US" dirty="0"/>
          </a:p>
        </p:txBody>
      </p:sp>
      <p:sp>
        <p:nvSpPr>
          <p:cNvPr id="11" name="TextBox 10"/>
          <p:cNvSpPr txBox="1"/>
          <p:nvPr/>
        </p:nvSpPr>
        <p:spPr>
          <a:xfrm>
            <a:off x="2602154" y="1774887"/>
            <a:ext cx="3257302" cy="338554"/>
          </a:xfrm>
          <a:prstGeom prst="rect">
            <a:avLst/>
          </a:prstGeom>
          <a:noFill/>
        </p:spPr>
        <p:txBody>
          <a:bodyPr wrap="none" rtlCol="0">
            <a:spAutoFit/>
          </a:bodyPr>
          <a:lstStyle/>
          <a:p>
            <a:r>
              <a:rPr lang="en-US" sz="1600" dirty="0"/>
              <a:t>TOTAL WEST OUTLET TRIPS (Millions)</a:t>
            </a:r>
            <a:endParaRPr lang="en-US" sz="1600" dirty="0"/>
          </a:p>
        </p:txBody>
      </p:sp>
      <p:graphicFrame>
        <p:nvGraphicFramePr>
          <p:cNvPr id="16" name="Content Placeholder 4"/>
          <p:cNvGraphicFramePr>
            <a:graphicFrameLocks/>
          </p:cNvGraphicFramePr>
          <p:nvPr>
            <p:extLst/>
          </p:nvPr>
        </p:nvGraphicFramePr>
        <p:xfrm>
          <a:off x="6205181" y="2072111"/>
          <a:ext cx="3902430" cy="4088409"/>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7012686" y="1698681"/>
            <a:ext cx="2892458" cy="338554"/>
          </a:xfrm>
          <a:prstGeom prst="rect">
            <a:avLst/>
          </a:prstGeom>
          <a:noFill/>
        </p:spPr>
        <p:txBody>
          <a:bodyPr wrap="none" rtlCol="0">
            <a:spAutoFit/>
          </a:bodyPr>
          <a:lstStyle/>
          <a:p>
            <a:r>
              <a:rPr lang="en-US" sz="1600" dirty="0"/>
              <a:t>ANNUAL TRIPS PER HOUSEHOLD</a:t>
            </a:r>
            <a:endParaRPr lang="en-US" sz="1600" dirty="0"/>
          </a:p>
        </p:txBody>
      </p:sp>
      <p:sp>
        <p:nvSpPr>
          <p:cNvPr id="18" name="Text Placeholder 3"/>
          <p:cNvSpPr txBox="1">
            <a:spLocks/>
          </p:cNvSpPr>
          <p:nvPr/>
        </p:nvSpPr>
        <p:spPr>
          <a:xfrm>
            <a:off x="1942147" y="6492240"/>
            <a:ext cx="8165465" cy="236106"/>
          </a:xfrm>
          <a:prstGeom prst="rect">
            <a:avLst/>
          </a:prstGeom>
        </p:spPr>
        <p:txBody>
          <a:bodyPr anchor="t" anchorCtr="0"/>
          <a:lstStyle>
            <a:lvl1pPr marL="457200" indent="-457200" algn="l" defTabSz="457200" rtl="0" eaLnBrk="1" latinLnBrk="0" hangingPunct="1">
              <a:lnSpc>
                <a:spcPct val="100000"/>
              </a:lnSpc>
              <a:spcBef>
                <a:spcPts val="800"/>
              </a:spcBef>
              <a:buClr>
                <a:srgbClr val="5F5F5F"/>
              </a:buClr>
              <a:buFont typeface="Arial"/>
              <a:buChar char="•"/>
              <a:defRPr sz="1800" kern="1200" baseline="0">
                <a:solidFill>
                  <a:srgbClr val="5F5F5F"/>
                </a:solidFill>
                <a:latin typeface="+mn-lt"/>
                <a:ea typeface="+mn-ea"/>
                <a:cs typeface="+mn-cs"/>
              </a:defRPr>
            </a:lvl1pPr>
            <a:lvl2pPr marL="908050" indent="-457200" algn="l" defTabSz="457200" rtl="0" eaLnBrk="1" latinLnBrk="0" hangingPunct="1">
              <a:lnSpc>
                <a:spcPct val="100000"/>
              </a:lnSpc>
              <a:spcBef>
                <a:spcPts val="800"/>
              </a:spcBef>
              <a:buClr>
                <a:srgbClr val="5F5F5F"/>
              </a:buClr>
              <a:buFont typeface="Arial" pitchFamily="34" charset="0"/>
              <a:buChar char="•"/>
              <a:defRPr sz="1600" kern="1200" baseline="0">
                <a:solidFill>
                  <a:srgbClr val="5F5F5F"/>
                </a:solidFill>
                <a:latin typeface="+mn-lt"/>
                <a:ea typeface="+mn-ea"/>
                <a:cs typeface="+mn-cs"/>
              </a:defRPr>
            </a:lvl2pPr>
            <a:lvl3pPr marL="1371600" indent="-457200" algn="l" defTabSz="457200" rtl="0" eaLnBrk="1" latinLnBrk="0" hangingPunct="1">
              <a:lnSpc>
                <a:spcPct val="100000"/>
              </a:lnSpc>
              <a:spcBef>
                <a:spcPts val="700"/>
              </a:spcBef>
              <a:buClr>
                <a:srgbClr val="5F5F5F"/>
              </a:buClr>
              <a:buFont typeface="Arial"/>
              <a:buChar char="•"/>
              <a:defRPr sz="1400" kern="1200" baseline="0">
                <a:solidFill>
                  <a:srgbClr val="5F5F5F"/>
                </a:solidFill>
                <a:latin typeface="+mn-lt"/>
                <a:ea typeface="+mn-ea"/>
                <a:cs typeface="+mn-cs"/>
              </a:defRPr>
            </a:lvl3pPr>
            <a:lvl4pPr marL="1825625" indent="-454025" algn="l" defTabSz="457200" rtl="0" eaLnBrk="1" latinLnBrk="0" hangingPunct="1">
              <a:lnSpc>
                <a:spcPct val="100000"/>
              </a:lnSpc>
              <a:spcBef>
                <a:spcPts val="700"/>
              </a:spcBef>
              <a:buClr>
                <a:srgbClr val="5F5F5F"/>
              </a:buClr>
              <a:buFont typeface="Arial" pitchFamily="34" charset="0"/>
              <a:buChar char="•"/>
              <a:defRPr sz="1200" kern="1200" baseline="0">
                <a:solidFill>
                  <a:srgbClr val="5F5F5F"/>
                </a:solidFill>
                <a:latin typeface="+mn-lt"/>
                <a:ea typeface="+mn-ea"/>
                <a:cs typeface="+mn-cs"/>
              </a:defRPr>
            </a:lvl4pPr>
            <a:lvl5pPr marL="2286000" indent="-457200" algn="l" defTabSz="457200" rtl="0" eaLnBrk="1" latinLnBrk="0" hangingPunct="1">
              <a:lnSpc>
                <a:spcPct val="100000"/>
              </a:lnSpc>
              <a:spcBef>
                <a:spcPts val="700"/>
              </a:spcBef>
              <a:buClr>
                <a:srgbClr val="5F5F5F"/>
              </a:buClr>
              <a:buFont typeface="Arial" pitchFamily="34" charset="0"/>
              <a:buChar char="•"/>
              <a:defRPr sz="1200" kern="1200" baseline="0">
                <a:solidFill>
                  <a:srgbClr val="5F5F5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800" dirty="0"/>
              <a:t>Nielsen Homescan Cross Outlet Facts: 52 weeks to October 1, 2016 Total West, Trips/ HH National All Channels 52 weeks ending April 19,  2016 </a:t>
            </a:r>
            <a:endParaRPr lang="en-CA" sz="800" dirty="0"/>
          </a:p>
        </p:txBody>
      </p:sp>
      <p:sp>
        <p:nvSpPr>
          <p:cNvPr id="8" name="TextBox 7"/>
          <p:cNvSpPr txBox="1"/>
          <p:nvPr/>
        </p:nvSpPr>
        <p:spPr>
          <a:xfrm>
            <a:off x="2776316" y="3212500"/>
            <a:ext cx="3384644" cy="2769989"/>
          </a:xfrm>
          <a:prstGeom prst="rect">
            <a:avLst/>
          </a:prstGeom>
          <a:noFill/>
        </p:spPr>
        <p:txBody>
          <a:bodyPr wrap="square" rtlCol="0">
            <a:spAutoFit/>
          </a:bodyPr>
          <a:lstStyle/>
          <a:p>
            <a:r>
              <a:rPr lang="en-US" sz="2800" dirty="0">
                <a:solidFill>
                  <a:schemeClr val="bg1"/>
                </a:solidFill>
                <a:latin typeface="+mj-lt"/>
              </a:rPr>
              <a:t>In 2016 </a:t>
            </a:r>
          </a:p>
          <a:p>
            <a:r>
              <a:rPr lang="en-US" sz="4400" dirty="0">
                <a:solidFill>
                  <a:schemeClr val="bg1"/>
                </a:solidFill>
                <a:latin typeface="+mj-lt"/>
              </a:rPr>
              <a:t>668.4 </a:t>
            </a:r>
            <a:r>
              <a:rPr lang="en-US" sz="2800" dirty="0">
                <a:solidFill>
                  <a:schemeClr val="bg1"/>
                </a:solidFill>
                <a:latin typeface="+mj-lt"/>
              </a:rPr>
              <a:t>M</a:t>
            </a:r>
            <a:r>
              <a:rPr lang="en-US" sz="2800" dirty="0">
                <a:solidFill>
                  <a:schemeClr val="bg1"/>
                </a:solidFill>
                <a:latin typeface="+mj-lt"/>
              </a:rPr>
              <a:t>illion Trips</a:t>
            </a:r>
            <a:endParaRPr lang="en-US" sz="4400" dirty="0">
              <a:solidFill>
                <a:schemeClr val="bg1"/>
              </a:solidFill>
              <a:latin typeface="+mj-lt"/>
            </a:endParaRPr>
          </a:p>
          <a:p>
            <a:endParaRPr lang="en-US" sz="1050" dirty="0">
              <a:solidFill>
                <a:schemeClr val="bg1"/>
              </a:solidFill>
              <a:latin typeface="+mj-lt"/>
            </a:endParaRPr>
          </a:p>
          <a:p>
            <a:r>
              <a:rPr lang="en-US" sz="3600" dirty="0">
                <a:solidFill>
                  <a:schemeClr val="bg1"/>
                </a:solidFill>
                <a:latin typeface="+mj-lt"/>
              </a:rPr>
              <a:t>-7% </a:t>
            </a:r>
            <a:r>
              <a:rPr lang="en-US" sz="2800" dirty="0">
                <a:solidFill>
                  <a:schemeClr val="bg1"/>
                </a:solidFill>
                <a:latin typeface="+mj-lt"/>
              </a:rPr>
              <a:t>Since 2012</a:t>
            </a:r>
            <a:endParaRPr lang="en-US" sz="3600" dirty="0">
              <a:solidFill>
                <a:schemeClr val="bg1"/>
              </a:solidFill>
              <a:latin typeface="+mj-lt"/>
            </a:endParaRPr>
          </a:p>
          <a:p>
            <a:r>
              <a:rPr lang="en-US" dirty="0">
                <a:solidFill>
                  <a:schemeClr val="bg1"/>
                </a:solidFill>
                <a:latin typeface="+mj-lt"/>
              </a:rPr>
              <a:t> (53 million fewer trips) </a:t>
            </a:r>
            <a:endParaRPr lang="en-US" dirty="0">
              <a:solidFill>
                <a:schemeClr val="bg1"/>
              </a:solidFill>
              <a:latin typeface="+mj-lt"/>
            </a:endParaRPr>
          </a:p>
          <a:p>
            <a:endParaRPr lang="en-US" sz="3600" dirty="0">
              <a:solidFill>
                <a:schemeClr val="bg1"/>
              </a:solidFill>
              <a:latin typeface="+mj-lt"/>
            </a:endParaRPr>
          </a:p>
        </p:txBody>
      </p:sp>
    </p:spTree>
    <p:extLst>
      <p:ext uri="{BB962C8B-B14F-4D97-AF65-F5344CB8AC3E}">
        <p14:creationId xmlns:p14="http://schemas.microsoft.com/office/powerpoint/2010/main" val="68163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300"/>
                                        <p:tgtEl>
                                          <p:spTgt spid="1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355194" y="1001384"/>
            <a:ext cx="8166672" cy="571500"/>
          </a:xfrm>
        </p:spPr>
        <p:txBody>
          <a:bodyPr/>
          <a:lstStyle/>
          <a:p>
            <a:r>
              <a:rPr lang="en-US" dirty="0" smtClean="0"/>
              <a:t>THE FRAGMENTED PATH TO PURCHASE</a:t>
            </a:r>
            <a:endParaRPr lang="en-US" dirty="0"/>
          </a:p>
        </p:txBody>
      </p:sp>
      <p:sp>
        <p:nvSpPr>
          <p:cNvPr id="7" name="Freeform 6"/>
          <p:cNvSpPr/>
          <p:nvPr/>
        </p:nvSpPr>
        <p:spPr>
          <a:xfrm>
            <a:off x="2758799" y="2633191"/>
            <a:ext cx="6050696" cy="1777717"/>
          </a:xfrm>
          <a:custGeom>
            <a:avLst/>
            <a:gdLst>
              <a:gd name="connsiteX0" fmla="*/ 0 w 7124700"/>
              <a:gd name="connsiteY0" fmla="*/ 2124039 h 2124039"/>
              <a:gd name="connsiteX1" fmla="*/ 1206500 w 7124700"/>
              <a:gd name="connsiteY1" fmla="*/ 561939 h 2124039"/>
              <a:gd name="connsiteX2" fmla="*/ 2679700 w 7124700"/>
              <a:gd name="connsiteY2" fmla="*/ 1908139 h 2124039"/>
              <a:gd name="connsiteX3" fmla="*/ 4165600 w 7124700"/>
              <a:gd name="connsiteY3" fmla="*/ 955639 h 2124039"/>
              <a:gd name="connsiteX4" fmla="*/ 5702300 w 7124700"/>
              <a:gd name="connsiteY4" fmla="*/ 1057239 h 2124039"/>
              <a:gd name="connsiteX5" fmla="*/ 5753100 w 7124700"/>
              <a:gd name="connsiteY5" fmla="*/ 28539 h 2124039"/>
              <a:gd name="connsiteX6" fmla="*/ 4292600 w 7124700"/>
              <a:gd name="connsiteY6" fmla="*/ 409539 h 2124039"/>
              <a:gd name="connsiteX7" fmla="*/ 5638800 w 7124700"/>
              <a:gd name="connsiteY7" fmla="*/ 1679539 h 2124039"/>
              <a:gd name="connsiteX8" fmla="*/ 7124700 w 7124700"/>
              <a:gd name="connsiteY8" fmla="*/ 1679539 h 2124039"/>
              <a:gd name="connsiteX9" fmla="*/ 7124700 w 7124700"/>
              <a:gd name="connsiteY9" fmla="*/ 1679539 h 2124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24700" h="2124039">
                <a:moveTo>
                  <a:pt x="0" y="2124039"/>
                </a:moveTo>
                <a:cubicBezTo>
                  <a:pt x="379941" y="1360980"/>
                  <a:pt x="759883" y="597922"/>
                  <a:pt x="1206500" y="561939"/>
                </a:cubicBezTo>
                <a:cubicBezTo>
                  <a:pt x="1653117" y="525956"/>
                  <a:pt x="2186517" y="1842522"/>
                  <a:pt x="2679700" y="1908139"/>
                </a:cubicBezTo>
                <a:cubicBezTo>
                  <a:pt x="3172883" y="1973756"/>
                  <a:pt x="3661833" y="1097456"/>
                  <a:pt x="4165600" y="955639"/>
                </a:cubicBezTo>
                <a:cubicBezTo>
                  <a:pt x="4669367" y="813822"/>
                  <a:pt x="5437717" y="1211756"/>
                  <a:pt x="5702300" y="1057239"/>
                </a:cubicBezTo>
                <a:cubicBezTo>
                  <a:pt x="5966883" y="902722"/>
                  <a:pt x="5988050" y="136489"/>
                  <a:pt x="5753100" y="28539"/>
                </a:cubicBezTo>
                <a:cubicBezTo>
                  <a:pt x="5518150" y="-79411"/>
                  <a:pt x="4311650" y="134372"/>
                  <a:pt x="4292600" y="409539"/>
                </a:cubicBezTo>
                <a:cubicBezTo>
                  <a:pt x="4273550" y="684706"/>
                  <a:pt x="5166783" y="1467872"/>
                  <a:pt x="5638800" y="1679539"/>
                </a:cubicBezTo>
                <a:cubicBezTo>
                  <a:pt x="6110817" y="1891206"/>
                  <a:pt x="7124700" y="1679539"/>
                  <a:pt x="7124700" y="1679539"/>
                </a:cubicBezTo>
                <a:lnTo>
                  <a:pt x="7124700" y="1679539"/>
                </a:lnTo>
              </a:path>
            </a:pathLst>
          </a:custGeom>
          <a:ln w="152400" cmpd="sng">
            <a:solidFill>
              <a:schemeClr val="bg1">
                <a:lumMod val="6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685800"/>
            <a:endParaRPr lang="en-US" sz="1350" dirty="0">
              <a:solidFill>
                <a:schemeClr val="bg2">
                  <a:lumMod val="40000"/>
                  <a:lumOff val="60000"/>
                </a:schemeClr>
              </a:solidFill>
            </a:endParaRPr>
          </a:p>
        </p:txBody>
      </p:sp>
      <p:grpSp>
        <p:nvGrpSpPr>
          <p:cNvPr id="8" name="Group 60"/>
          <p:cNvGrpSpPr/>
          <p:nvPr/>
        </p:nvGrpSpPr>
        <p:grpSpPr>
          <a:xfrm>
            <a:off x="8731924" y="3486493"/>
            <a:ext cx="968111" cy="970440"/>
            <a:chOff x="747239" y="1021018"/>
            <a:chExt cx="1271016" cy="1271016"/>
          </a:xfrm>
          <a:solidFill>
            <a:schemeClr val="accent2"/>
          </a:solidFill>
        </p:grpSpPr>
        <p:sp>
          <p:nvSpPr>
            <p:cNvPr id="9" name="Oval 8"/>
            <p:cNvSpPr/>
            <p:nvPr/>
          </p:nvSpPr>
          <p:spPr>
            <a:xfrm>
              <a:off x="747239" y="1021018"/>
              <a:ext cx="1271016" cy="127101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dirty="0">
                <a:solidFill>
                  <a:srgbClr val="FFFFFF"/>
                </a:solidFill>
              </a:endParaRPr>
            </a:p>
          </p:txBody>
        </p:sp>
        <p:pic>
          <p:nvPicPr>
            <p:cNvPr id="10" name="Picture 9" descr="Retail_CPG.em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2916" y="1309054"/>
              <a:ext cx="799662" cy="694944"/>
            </a:xfrm>
            <a:prstGeom prst="rect">
              <a:avLst/>
            </a:prstGeom>
            <a:grpFill/>
          </p:spPr>
        </p:pic>
      </p:grpSp>
      <p:sp>
        <p:nvSpPr>
          <p:cNvPr id="11" name="TextBox 10"/>
          <p:cNvSpPr txBox="1"/>
          <p:nvPr/>
        </p:nvSpPr>
        <p:spPr>
          <a:xfrm>
            <a:off x="8776254" y="5171123"/>
            <a:ext cx="971741" cy="307777"/>
          </a:xfrm>
          <a:prstGeom prst="rect">
            <a:avLst/>
          </a:prstGeom>
          <a:noFill/>
        </p:spPr>
        <p:txBody>
          <a:bodyPr wrap="none" rtlCol="0">
            <a:spAutoFit/>
          </a:bodyPr>
          <a:lstStyle/>
          <a:p>
            <a:pPr defTabSz="685800"/>
            <a:r>
              <a:rPr lang="en-US" sz="1400" dirty="0"/>
              <a:t>PURCHASE</a:t>
            </a:r>
          </a:p>
        </p:txBody>
      </p:sp>
      <p:grpSp>
        <p:nvGrpSpPr>
          <p:cNvPr id="12" name="Group 87"/>
          <p:cNvGrpSpPr/>
          <p:nvPr/>
        </p:nvGrpSpPr>
        <p:grpSpPr>
          <a:xfrm>
            <a:off x="4698127" y="3486493"/>
            <a:ext cx="968111" cy="970440"/>
            <a:chOff x="747239" y="1021018"/>
            <a:chExt cx="1271016" cy="1271016"/>
          </a:xfrm>
          <a:solidFill>
            <a:schemeClr val="accent2"/>
          </a:solidFill>
        </p:grpSpPr>
        <p:sp>
          <p:nvSpPr>
            <p:cNvPr id="13" name="Oval 12"/>
            <p:cNvSpPr/>
            <p:nvPr/>
          </p:nvSpPr>
          <p:spPr>
            <a:xfrm>
              <a:off x="747239" y="1021018"/>
              <a:ext cx="1271016" cy="127101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dirty="0">
                <a:solidFill>
                  <a:srgbClr val="FFFFFF"/>
                </a:solidFill>
              </a:endParaRPr>
            </a:p>
          </p:txBody>
        </p:sp>
        <p:pic>
          <p:nvPicPr>
            <p:cNvPr id="14" name="Picture 13" descr="TV.em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7769" y="1312080"/>
              <a:ext cx="890588" cy="685800"/>
            </a:xfrm>
            <a:prstGeom prst="rect">
              <a:avLst/>
            </a:prstGeom>
            <a:grpFill/>
          </p:spPr>
        </p:pic>
      </p:grpSp>
      <p:grpSp>
        <p:nvGrpSpPr>
          <p:cNvPr id="15" name="Group 14"/>
          <p:cNvGrpSpPr/>
          <p:nvPr/>
        </p:nvGrpSpPr>
        <p:grpSpPr>
          <a:xfrm>
            <a:off x="6947743" y="3654570"/>
            <a:ext cx="866232" cy="866233"/>
            <a:chOff x="5029200" y="2419350"/>
            <a:chExt cx="914400" cy="914400"/>
          </a:xfrm>
          <a:solidFill>
            <a:schemeClr val="accent2"/>
          </a:solidFill>
        </p:grpSpPr>
        <p:sp>
          <p:nvSpPr>
            <p:cNvPr id="16" name="Oval 15"/>
            <p:cNvSpPr/>
            <p:nvPr/>
          </p:nvSpPr>
          <p:spPr>
            <a:xfrm>
              <a:off x="5029200" y="2419350"/>
              <a:ext cx="914400" cy="9144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dirty="0">
                <a:solidFill>
                  <a:srgbClr val="FFFFFF"/>
                </a:solidFill>
              </a:endParaRPr>
            </a:p>
          </p:txBody>
        </p:sp>
        <p:sp>
          <p:nvSpPr>
            <p:cNvPr id="17" name="8-Point Star 16"/>
            <p:cNvSpPr/>
            <p:nvPr/>
          </p:nvSpPr>
          <p:spPr>
            <a:xfrm rot="20689951">
              <a:off x="5166722" y="2536205"/>
              <a:ext cx="633763" cy="633763"/>
            </a:xfrm>
            <a:prstGeom prst="star8">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dirty="0">
                <a:solidFill>
                  <a:srgbClr val="FFFFFF"/>
                </a:solidFill>
              </a:endParaRPr>
            </a:p>
          </p:txBody>
        </p:sp>
        <p:sp>
          <p:nvSpPr>
            <p:cNvPr id="18" name="TextBox 17"/>
            <p:cNvSpPr txBox="1"/>
            <p:nvPr/>
          </p:nvSpPr>
          <p:spPr>
            <a:xfrm rot="20015566">
              <a:off x="5253073" y="2696048"/>
              <a:ext cx="479214" cy="268035"/>
            </a:xfrm>
            <a:prstGeom prst="rect">
              <a:avLst/>
            </a:prstGeom>
            <a:noFill/>
          </p:spPr>
          <p:txBody>
            <a:bodyPr wrap="none" rtlCol="0">
              <a:spAutoFit/>
            </a:bodyPr>
            <a:lstStyle/>
            <a:p>
              <a:pPr defTabSz="685800"/>
              <a:r>
                <a:rPr lang="en-US" sz="1050" b="1" dirty="0">
                  <a:solidFill>
                    <a:srgbClr val="FF8300"/>
                  </a:solidFill>
                </a:rPr>
                <a:t>SALE</a:t>
              </a:r>
            </a:p>
          </p:txBody>
        </p:sp>
      </p:grpSp>
      <p:sp>
        <p:nvSpPr>
          <p:cNvPr id="19" name="Oval 18"/>
          <p:cNvSpPr/>
          <p:nvPr/>
        </p:nvSpPr>
        <p:spPr>
          <a:xfrm>
            <a:off x="2370936" y="3486493"/>
            <a:ext cx="968111" cy="97044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dirty="0">
              <a:solidFill>
                <a:srgbClr val="FFFFFF"/>
              </a:solidFill>
            </a:endParaRPr>
          </a:p>
        </p:txBody>
      </p:sp>
      <p:sp>
        <p:nvSpPr>
          <p:cNvPr id="20" name="TextBox 19"/>
          <p:cNvSpPr txBox="1"/>
          <p:nvPr/>
        </p:nvSpPr>
        <p:spPr>
          <a:xfrm>
            <a:off x="2400847" y="5171123"/>
            <a:ext cx="867545" cy="307777"/>
          </a:xfrm>
          <a:prstGeom prst="rect">
            <a:avLst/>
          </a:prstGeom>
          <a:noFill/>
        </p:spPr>
        <p:txBody>
          <a:bodyPr wrap="none" rtlCol="0">
            <a:spAutoFit/>
          </a:bodyPr>
          <a:lstStyle/>
          <a:p>
            <a:pPr defTabSz="685800"/>
            <a:r>
              <a:rPr lang="en-US" sz="1400" dirty="0"/>
              <a:t>DEMAND</a:t>
            </a:r>
          </a:p>
        </p:txBody>
      </p:sp>
      <p:grpSp>
        <p:nvGrpSpPr>
          <p:cNvPr id="21" name="Group 75"/>
          <p:cNvGrpSpPr/>
          <p:nvPr/>
        </p:nvGrpSpPr>
        <p:grpSpPr>
          <a:xfrm>
            <a:off x="3999970" y="4262223"/>
            <a:ext cx="681733" cy="683372"/>
            <a:chOff x="4024613" y="1021018"/>
            <a:chExt cx="1271016" cy="1271016"/>
          </a:xfrm>
          <a:solidFill>
            <a:schemeClr val="accent3"/>
          </a:solidFill>
        </p:grpSpPr>
        <p:sp>
          <p:nvSpPr>
            <p:cNvPr id="22" name="Oval 21"/>
            <p:cNvSpPr/>
            <p:nvPr/>
          </p:nvSpPr>
          <p:spPr>
            <a:xfrm>
              <a:off x="4024613" y="1021018"/>
              <a:ext cx="1271016" cy="127101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dirty="0">
                <a:solidFill>
                  <a:srgbClr val="FFFFFF"/>
                </a:solidFill>
              </a:endParaRPr>
            </a:p>
          </p:txBody>
        </p:sp>
        <p:pic>
          <p:nvPicPr>
            <p:cNvPr id="23" name="Picture 22" descr="Mobile.em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8536" y="1222186"/>
              <a:ext cx="503170" cy="868680"/>
            </a:xfrm>
            <a:prstGeom prst="rect">
              <a:avLst/>
            </a:prstGeom>
            <a:grpFill/>
          </p:spPr>
        </p:pic>
      </p:grpSp>
      <p:grpSp>
        <p:nvGrpSpPr>
          <p:cNvPr id="24" name="Group 89"/>
          <p:cNvGrpSpPr/>
          <p:nvPr/>
        </p:nvGrpSpPr>
        <p:grpSpPr>
          <a:xfrm>
            <a:off x="4788627" y="2542687"/>
            <a:ext cx="735950" cy="737720"/>
            <a:chOff x="2385926" y="1021018"/>
            <a:chExt cx="1271016" cy="1271016"/>
          </a:xfrm>
          <a:solidFill>
            <a:schemeClr val="accent3"/>
          </a:solidFill>
        </p:grpSpPr>
        <p:sp>
          <p:nvSpPr>
            <p:cNvPr id="25" name="Oval 24"/>
            <p:cNvSpPr/>
            <p:nvPr/>
          </p:nvSpPr>
          <p:spPr>
            <a:xfrm>
              <a:off x="2385926" y="1021018"/>
              <a:ext cx="1271016" cy="127101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dirty="0">
                <a:solidFill>
                  <a:srgbClr val="FFFFFF"/>
                </a:solidFill>
              </a:endParaRPr>
            </a:p>
          </p:txBody>
        </p:sp>
        <p:pic>
          <p:nvPicPr>
            <p:cNvPr id="26" name="Picture 25" descr="Online.em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81184" y="1368490"/>
              <a:ext cx="880500" cy="576072"/>
            </a:xfrm>
            <a:prstGeom prst="rect">
              <a:avLst/>
            </a:prstGeom>
            <a:grpFill/>
          </p:spPr>
        </p:pic>
      </p:grpSp>
      <p:grpSp>
        <p:nvGrpSpPr>
          <p:cNvPr id="27" name="Group 100"/>
          <p:cNvGrpSpPr/>
          <p:nvPr/>
        </p:nvGrpSpPr>
        <p:grpSpPr>
          <a:xfrm>
            <a:off x="6107370" y="2413399"/>
            <a:ext cx="813337" cy="815294"/>
            <a:chOff x="4024613" y="4805622"/>
            <a:chExt cx="1271016" cy="1271016"/>
          </a:xfrm>
          <a:solidFill>
            <a:schemeClr val="accent2"/>
          </a:solidFill>
        </p:grpSpPr>
        <p:sp>
          <p:nvSpPr>
            <p:cNvPr id="28" name="Oval 27"/>
            <p:cNvSpPr/>
            <p:nvPr/>
          </p:nvSpPr>
          <p:spPr>
            <a:xfrm>
              <a:off x="4024613" y="4805622"/>
              <a:ext cx="1271016" cy="127101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dirty="0">
                <a:solidFill>
                  <a:srgbClr val="FFFFFF"/>
                </a:solidFill>
              </a:endParaRPr>
            </a:p>
          </p:txBody>
        </p:sp>
        <p:pic>
          <p:nvPicPr>
            <p:cNvPr id="29" name="Picture 28" descr="Brand_Portfolio.emf"/>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06733" y="5070798"/>
              <a:ext cx="706777" cy="740664"/>
            </a:xfrm>
            <a:prstGeom prst="rect">
              <a:avLst/>
            </a:prstGeom>
            <a:grpFill/>
          </p:spPr>
        </p:pic>
      </p:grpSp>
      <p:grpSp>
        <p:nvGrpSpPr>
          <p:cNvPr id="30" name="Group 88"/>
          <p:cNvGrpSpPr/>
          <p:nvPr/>
        </p:nvGrpSpPr>
        <p:grpSpPr>
          <a:xfrm>
            <a:off x="6094439" y="3796787"/>
            <a:ext cx="688182" cy="689837"/>
            <a:chOff x="4828946" y="2858285"/>
            <a:chExt cx="1271016" cy="1271016"/>
          </a:xfrm>
          <a:solidFill>
            <a:schemeClr val="accent2"/>
          </a:solidFill>
        </p:grpSpPr>
        <p:sp>
          <p:nvSpPr>
            <p:cNvPr id="31" name="Oval 30"/>
            <p:cNvSpPr/>
            <p:nvPr/>
          </p:nvSpPr>
          <p:spPr>
            <a:xfrm>
              <a:off x="4828946" y="2858285"/>
              <a:ext cx="1271016" cy="127101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dirty="0">
                <a:solidFill>
                  <a:srgbClr val="FFFFFF"/>
                </a:solidFill>
              </a:endParaRPr>
            </a:p>
          </p:txBody>
        </p:sp>
        <p:pic>
          <p:nvPicPr>
            <p:cNvPr id="32" name="Picture 31" descr="ProductCategory.emf"/>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46413" y="3059453"/>
              <a:ext cx="636083" cy="868680"/>
            </a:xfrm>
            <a:prstGeom prst="rect">
              <a:avLst/>
            </a:prstGeom>
            <a:grpFill/>
          </p:spPr>
        </p:pic>
      </p:grpSp>
      <p:grpSp>
        <p:nvGrpSpPr>
          <p:cNvPr id="33" name="Group 75"/>
          <p:cNvGrpSpPr/>
          <p:nvPr/>
        </p:nvGrpSpPr>
        <p:grpSpPr>
          <a:xfrm>
            <a:off x="8033767" y="3796787"/>
            <a:ext cx="543011" cy="544317"/>
            <a:chOff x="4024613" y="1021018"/>
            <a:chExt cx="1271016" cy="1271016"/>
          </a:xfrm>
          <a:solidFill>
            <a:schemeClr val="accent3"/>
          </a:solidFill>
        </p:grpSpPr>
        <p:sp>
          <p:nvSpPr>
            <p:cNvPr id="34" name="Oval 33"/>
            <p:cNvSpPr/>
            <p:nvPr/>
          </p:nvSpPr>
          <p:spPr>
            <a:xfrm>
              <a:off x="4024613" y="1021018"/>
              <a:ext cx="1271016" cy="127101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dirty="0">
                <a:solidFill>
                  <a:srgbClr val="FFFFFF"/>
                </a:solidFill>
              </a:endParaRPr>
            </a:p>
          </p:txBody>
        </p:sp>
        <p:pic>
          <p:nvPicPr>
            <p:cNvPr id="35" name="Picture 34" descr="Mobile.em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8536" y="1222186"/>
              <a:ext cx="503170" cy="868680"/>
            </a:xfrm>
            <a:prstGeom prst="rect">
              <a:avLst/>
            </a:prstGeom>
            <a:grpFill/>
          </p:spPr>
        </p:pic>
      </p:grpSp>
      <p:grpSp>
        <p:nvGrpSpPr>
          <p:cNvPr id="36" name="Group 35"/>
          <p:cNvGrpSpPr/>
          <p:nvPr/>
        </p:nvGrpSpPr>
        <p:grpSpPr>
          <a:xfrm>
            <a:off x="5758292" y="3202060"/>
            <a:ext cx="630583" cy="630583"/>
            <a:chOff x="1285579" y="1021018"/>
            <a:chExt cx="1271016" cy="1271016"/>
          </a:xfrm>
          <a:solidFill>
            <a:schemeClr val="accent3"/>
          </a:solidFill>
        </p:grpSpPr>
        <p:sp>
          <p:nvSpPr>
            <p:cNvPr id="37" name="Oval 36"/>
            <p:cNvSpPr/>
            <p:nvPr/>
          </p:nvSpPr>
          <p:spPr>
            <a:xfrm>
              <a:off x="1285579" y="1021018"/>
              <a:ext cx="1271016" cy="127101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dirty="0">
                <a:solidFill>
                  <a:srgbClr val="FFFFFF"/>
                </a:solidFill>
              </a:endParaRPr>
            </a:p>
          </p:txBody>
        </p:sp>
        <p:pic>
          <p:nvPicPr>
            <p:cNvPr id="38" name="Picture 37" descr="SocialMedia.emf"/>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53498" y="1350202"/>
              <a:ext cx="735178" cy="612648"/>
            </a:xfrm>
            <a:prstGeom prst="rect">
              <a:avLst/>
            </a:prstGeom>
            <a:grpFill/>
          </p:spPr>
        </p:pic>
      </p:grpSp>
      <p:grpSp>
        <p:nvGrpSpPr>
          <p:cNvPr id="39" name="Group 38"/>
          <p:cNvGrpSpPr/>
          <p:nvPr/>
        </p:nvGrpSpPr>
        <p:grpSpPr>
          <a:xfrm>
            <a:off x="7374394" y="2400472"/>
            <a:ext cx="688182" cy="689837"/>
            <a:chOff x="1551572" y="2858285"/>
            <a:chExt cx="1271016" cy="1271016"/>
          </a:xfrm>
          <a:solidFill>
            <a:schemeClr val="accent2"/>
          </a:solidFill>
        </p:grpSpPr>
        <p:sp>
          <p:nvSpPr>
            <p:cNvPr id="40" name="Oval 39"/>
            <p:cNvSpPr/>
            <p:nvPr/>
          </p:nvSpPr>
          <p:spPr>
            <a:xfrm>
              <a:off x="1551572" y="2858285"/>
              <a:ext cx="1271016" cy="127101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dirty="0">
                <a:solidFill>
                  <a:srgbClr val="FFFFFF"/>
                </a:solidFill>
              </a:endParaRPr>
            </a:p>
          </p:txBody>
        </p:sp>
        <p:pic>
          <p:nvPicPr>
            <p:cNvPr id="41" name="Picture 40" descr="ROI.emf"/>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43596" y="3050309"/>
              <a:ext cx="886968" cy="886968"/>
            </a:xfrm>
            <a:prstGeom prst="rect">
              <a:avLst/>
            </a:prstGeom>
            <a:grpFill/>
          </p:spPr>
        </p:pic>
      </p:grpSp>
      <p:grpSp>
        <p:nvGrpSpPr>
          <p:cNvPr id="42" name="Group 171"/>
          <p:cNvGrpSpPr/>
          <p:nvPr/>
        </p:nvGrpSpPr>
        <p:grpSpPr>
          <a:xfrm>
            <a:off x="5551430" y="4417370"/>
            <a:ext cx="610795" cy="612264"/>
            <a:chOff x="4828946" y="2858285"/>
            <a:chExt cx="1271016" cy="1271016"/>
          </a:xfrm>
          <a:solidFill>
            <a:schemeClr val="accent2"/>
          </a:solidFill>
        </p:grpSpPr>
        <p:sp>
          <p:nvSpPr>
            <p:cNvPr id="43" name="Oval 42"/>
            <p:cNvSpPr/>
            <p:nvPr/>
          </p:nvSpPr>
          <p:spPr>
            <a:xfrm>
              <a:off x="4828946" y="2858285"/>
              <a:ext cx="1271016" cy="127101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dirty="0">
                <a:solidFill>
                  <a:srgbClr val="FFFFFF"/>
                </a:solidFill>
              </a:endParaRPr>
            </a:p>
          </p:txBody>
        </p:sp>
        <p:pic>
          <p:nvPicPr>
            <p:cNvPr id="44" name="Picture 43" descr="Radio.emf"/>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075868" y="3169181"/>
              <a:ext cx="777173" cy="649224"/>
            </a:xfrm>
            <a:prstGeom prst="rect">
              <a:avLst/>
            </a:prstGeom>
            <a:grpFill/>
          </p:spPr>
        </p:pic>
      </p:grpSp>
      <p:grpSp>
        <p:nvGrpSpPr>
          <p:cNvPr id="45" name="Group 177"/>
          <p:cNvGrpSpPr/>
          <p:nvPr/>
        </p:nvGrpSpPr>
        <p:grpSpPr>
          <a:xfrm>
            <a:off x="3612104" y="2322897"/>
            <a:ext cx="610795" cy="612264"/>
            <a:chOff x="2385926" y="4805622"/>
            <a:chExt cx="1271016" cy="1271016"/>
          </a:xfrm>
          <a:solidFill>
            <a:schemeClr val="accent2"/>
          </a:solidFill>
        </p:grpSpPr>
        <p:sp>
          <p:nvSpPr>
            <p:cNvPr id="46" name="Oval 45"/>
            <p:cNvSpPr/>
            <p:nvPr/>
          </p:nvSpPr>
          <p:spPr>
            <a:xfrm>
              <a:off x="2385926" y="4805622"/>
              <a:ext cx="1271016" cy="127101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dirty="0">
                <a:solidFill>
                  <a:srgbClr val="FFFFFF"/>
                </a:solidFill>
              </a:endParaRPr>
            </a:p>
          </p:txBody>
        </p:sp>
        <p:pic>
          <p:nvPicPr>
            <p:cNvPr id="47" name="Picture 46" descr="Magazine.emf"/>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577383" y="5134806"/>
              <a:ext cx="888102" cy="612648"/>
            </a:xfrm>
            <a:prstGeom prst="rect">
              <a:avLst/>
            </a:prstGeom>
            <a:grpFill/>
          </p:spPr>
        </p:pic>
      </p:grpSp>
      <p:grpSp>
        <p:nvGrpSpPr>
          <p:cNvPr id="48" name="Group 47"/>
          <p:cNvGrpSpPr/>
          <p:nvPr/>
        </p:nvGrpSpPr>
        <p:grpSpPr>
          <a:xfrm>
            <a:off x="3694932" y="2954645"/>
            <a:ext cx="798011" cy="788077"/>
            <a:chOff x="7301987" y="1021018"/>
            <a:chExt cx="1271016" cy="1271016"/>
          </a:xfrm>
          <a:solidFill>
            <a:schemeClr val="accent3"/>
          </a:solidFill>
        </p:grpSpPr>
        <p:sp>
          <p:nvSpPr>
            <p:cNvPr id="49" name="Oval 48"/>
            <p:cNvSpPr/>
            <p:nvPr/>
          </p:nvSpPr>
          <p:spPr>
            <a:xfrm>
              <a:off x="7301987" y="1021018"/>
              <a:ext cx="1271016" cy="127101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dirty="0">
                <a:solidFill>
                  <a:srgbClr val="FFFFFF"/>
                </a:solidFill>
              </a:endParaRPr>
            </a:p>
          </p:txBody>
        </p:sp>
        <p:pic>
          <p:nvPicPr>
            <p:cNvPr id="50" name="Picture 49" descr="Tablet.emf"/>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11969" y="1249618"/>
              <a:ext cx="651053" cy="813816"/>
            </a:xfrm>
            <a:prstGeom prst="rect">
              <a:avLst/>
            </a:prstGeom>
            <a:grpFill/>
          </p:spPr>
        </p:pic>
      </p:grpSp>
      <p:grpSp>
        <p:nvGrpSpPr>
          <p:cNvPr id="51" name="Group 50"/>
          <p:cNvGrpSpPr/>
          <p:nvPr/>
        </p:nvGrpSpPr>
        <p:grpSpPr>
          <a:xfrm>
            <a:off x="3411944" y="3742722"/>
            <a:ext cx="744701" cy="744701"/>
            <a:chOff x="2514598" y="1066800"/>
            <a:chExt cx="1158502" cy="1327634"/>
          </a:xfrm>
          <a:solidFill>
            <a:schemeClr val="accent2"/>
          </a:solidFill>
        </p:grpSpPr>
        <p:sp>
          <p:nvSpPr>
            <p:cNvPr id="52" name="Oval 51"/>
            <p:cNvSpPr/>
            <p:nvPr/>
          </p:nvSpPr>
          <p:spPr>
            <a:xfrm>
              <a:off x="2514598" y="1066800"/>
              <a:ext cx="1158502" cy="132763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dirty="0">
                <a:solidFill>
                  <a:srgbClr val="FFFFFF"/>
                </a:solidFill>
              </a:endParaRPr>
            </a:p>
          </p:txBody>
        </p:sp>
        <p:pic>
          <p:nvPicPr>
            <p:cNvPr id="53" name="Picture 52" descr="newspaper.emf"/>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712849" y="1415732"/>
              <a:ext cx="761999" cy="724729"/>
            </a:xfrm>
            <a:prstGeom prst="rect">
              <a:avLst/>
            </a:prstGeom>
            <a:grpFill/>
          </p:spPr>
        </p:pic>
      </p:grpSp>
      <p:sp>
        <p:nvSpPr>
          <p:cNvPr id="54" name="Oval 53"/>
          <p:cNvSpPr/>
          <p:nvPr/>
        </p:nvSpPr>
        <p:spPr>
          <a:xfrm>
            <a:off x="4243258" y="5234697"/>
            <a:ext cx="186175" cy="18617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342900" rtlCol="0" anchor="ctr"/>
          <a:lstStyle/>
          <a:p>
            <a:pPr defTabSz="685800"/>
            <a:r>
              <a:rPr lang="en-US" sz="1400" dirty="0">
                <a:solidFill>
                  <a:schemeClr val="tx1"/>
                </a:solidFill>
              </a:rPr>
              <a:t>PRE-STORE</a:t>
            </a:r>
          </a:p>
        </p:txBody>
      </p:sp>
      <p:sp>
        <p:nvSpPr>
          <p:cNvPr id="55" name="Oval 54"/>
          <p:cNvSpPr/>
          <p:nvPr/>
        </p:nvSpPr>
        <p:spPr>
          <a:xfrm>
            <a:off x="6940925" y="5234697"/>
            <a:ext cx="186175" cy="18617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342900" rtlCol="0" anchor="ctr"/>
          <a:lstStyle/>
          <a:p>
            <a:pPr defTabSz="685800"/>
            <a:r>
              <a:rPr lang="en-US" sz="1400" dirty="0">
                <a:solidFill>
                  <a:schemeClr val="tx1"/>
                </a:solidFill>
              </a:rPr>
              <a:t>IN-STORE</a:t>
            </a:r>
          </a:p>
        </p:txBody>
      </p:sp>
      <p:sp>
        <p:nvSpPr>
          <p:cNvPr id="56" name="Oval 55"/>
          <p:cNvSpPr/>
          <p:nvPr/>
        </p:nvSpPr>
        <p:spPr>
          <a:xfrm>
            <a:off x="5661908" y="5234697"/>
            <a:ext cx="186175" cy="18617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342900" rtlCol="0" anchor="ctr"/>
          <a:lstStyle/>
          <a:p>
            <a:pPr defTabSz="685800"/>
            <a:r>
              <a:rPr lang="en-US" sz="1400" dirty="0">
                <a:solidFill>
                  <a:schemeClr val="tx1"/>
                </a:solidFill>
              </a:rPr>
              <a:t>DIGITAL</a:t>
            </a:r>
          </a:p>
        </p:txBody>
      </p:sp>
      <p:pic>
        <p:nvPicPr>
          <p:cNvPr id="57" name="Picture 56" descr="People.emf"/>
          <p:cNvPicPr>
            <a:picLocks noChangeAspect="1"/>
          </p:cNvPicPr>
          <p:nvPr/>
        </p:nvPicPr>
        <p:blipFill>
          <a:blip r:embed="rId14" cstate="print"/>
          <a:stretch>
            <a:fillRect/>
          </a:stretch>
        </p:blipFill>
        <p:spPr>
          <a:xfrm>
            <a:off x="2551334" y="3656466"/>
            <a:ext cx="581154" cy="597527"/>
          </a:xfrm>
          <a:prstGeom prst="rect">
            <a:avLst/>
          </a:prstGeom>
          <a:noFill/>
        </p:spPr>
      </p:pic>
    </p:spTree>
    <p:extLst>
      <p:ext uri="{BB962C8B-B14F-4D97-AF65-F5344CB8AC3E}">
        <p14:creationId xmlns:p14="http://schemas.microsoft.com/office/powerpoint/2010/main" val="253976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7415" y="777878"/>
            <a:ext cx="8166672" cy="571500"/>
          </a:xfrm>
        </p:spPr>
        <p:txBody>
          <a:bodyPr anchor="t"/>
          <a:lstStyle/>
          <a:p>
            <a:r>
              <a:rPr lang="en-US" dirty="0" smtClean="0"/>
              <a:t>THE DIGITAL FUTURE FOR CPG IS HERE AND NOW</a:t>
            </a:r>
            <a:endParaRPr lang="en-US" dirty="0"/>
          </a:p>
        </p:txBody>
      </p:sp>
      <p:sp>
        <p:nvSpPr>
          <p:cNvPr id="3" name="Rectangle 2"/>
          <p:cNvSpPr/>
          <p:nvPr/>
        </p:nvSpPr>
        <p:spPr>
          <a:xfrm>
            <a:off x="7543800" y="2337693"/>
            <a:ext cx="2011680" cy="2633472"/>
          </a:xfrm>
          <a:prstGeom prst="rect">
            <a:avLst/>
          </a:prstGeom>
          <a:solidFill>
            <a:schemeClr val="accent4"/>
          </a:solidFill>
          <a:ln w="38100" cap="rnd">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rgbClr val="FFFFFF"/>
              </a:solidFill>
            </a:endParaRPr>
          </a:p>
        </p:txBody>
      </p:sp>
      <p:sp>
        <p:nvSpPr>
          <p:cNvPr id="4" name="Rectangle 3"/>
          <p:cNvSpPr/>
          <p:nvPr/>
        </p:nvSpPr>
        <p:spPr>
          <a:xfrm>
            <a:off x="5108679" y="2337693"/>
            <a:ext cx="2011680" cy="2633472"/>
          </a:xfrm>
          <a:prstGeom prst="rect">
            <a:avLst/>
          </a:prstGeom>
          <a:solidFill>
            <a:schemeClr val="accent3"/>
          </a:solidFill>
          <a:ln w="38100" cap="rnd">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rgbClr val="FFFFFF"/>
              </a:solidFill>
            </a:endParaRPr>
          </a:p>
        </p:txBody>
      </p:sp>
      <p:graphicFrame>
        <p:nvGraphicFramePr>
          <p:cNvPr id="5" name="Chart 4"/>
          <p:cNvGraphicFramePr/>
          <p:nvPr>
            <p:extLst/>
          </p:nvPr>
        </p:nvGraphicFramePr>
        <p:xfrm>
          <a:off x="5123368" y="2713008"/>
          <a:ext cx="1971100" cy="228525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5197885" y="2482176"/>
            <a:ext cx="2045732" cy="523220"/>
          </a:xfrm>
          <a:prstGeom prst="rect">
            <a:avLst/>
          </a:prstGeom>
          <a:noFill/>
        </p:spPr>
        <p:txBody>
          <a:bodyPr wrap="square" rtlCol="0">
            <a:spAutoFit/>
          </a:bodyPr>
          <a:lstStyle/>
          <a:p>
            <a:r>
              <a:rPr lang="en-US" sz="1400" dirty="0">
                <a:solidFill>
                  <a:srgbClr val="FFFFFF">
                    <a:lumMod val="95000"/>
                  </a:srgbClr>
                </a:solidFill>
              </a:rPr>
              <a:t>CPG online </a:t>
            </a:r>
            <a:r>
              <a:rPr lang="en-US" sz="1400" dirty="0">
                <a:solidFill>
                  <a:srgbClr val="FFFFFF">
                    <a:lumMod val="95000"/>
                  </a:srgbClr>
                </a:solidFill>
              </a:rPr>
              <a:t>sales are </a:t>
            </a:r>
            <a:r>
              <a:rPr lang="en-US" sz="1400" dirty="0">
                <a:solidFill>
                  <a:srgbClr val="FFFFFF">
                    <a:lumMod val="95000"/>
                  </a:srgbClr>
                </a:solidFill>
              </a:rPr>
              <a:t>projected to grow</a:t>
            </a:r>
            <a:endParaRPr lang="en-US" sz="1400" dirty="0">
              <a:solidFill>
                <a:srgbClr val="FFFFFF">
                  <a:lumMod val="95000"/>
                </a:srgbClr>
              </a:solidFill>
            </a:endParaRPr>
          </a:p>
        </p:txBody>
      </p:sp>
      <p:sp>
        <p:nvSpPr>
          <p:cNvPr id="7" name="Rectangle 6"/>
          <p:cNvSpPr/>
          <p:nvPr/>
        </p:nvSpPr>
        <p:spPr>
          <a:xfrm>
            <a:off x="5205611" y="2820976"/>
            <a:ext cx="1371600" cy="715581"/>
          </a:xfrm>
          <a:prstGeom prst="rect">
            <a:avLst/>
          </a:prstGeom>
        </p:spPr>
        <p:txBody>
          <a:bodyPr wrap="square">
            <a:spAutoFit/>
          </a:bodyPr>
          <a:lstStyle/>
          <a:p>
            <a:r>
              <a:rPr lang="en-US" sz="3900" b="1" dirty="0">
                <a:solidFill>
                  <a:srgbClr val="FFFFFF"/>
                </a:solidFill>
              </a:rPr>
              <a:t>20%</a:t>
            </a:r>
            <a:r>
              <a:rPr lang="en-US" sz="4050" b="1" dirty="0">
                <a:solidFill>
                  <a:srgbClr val="FFFFFF"/>
                </a:solidFill>
              </a:rPr>
              <a:t> </a:t>
            </a:r>
            <a:endParaRPr lang="en-US" sz="4050" dirty="0">
              <a:solidFill>
                <a:srgbClr val="FFFFFF"/>
              </a:solidFill>
            </a:endParaRPr>
          </a:p>
        </p:txBody>
      </p:sp>
      <p:sp>
        <p:nvSpPr>
          <p:cNvPr id="8" name="Rectangle 7"/>
          <p:cNvSpPr/>
          <p:nvPr/>
        </p:nvSpPr>
        <p:spPr>
          <a:xfrm>
            <a:off x="5202851" y="3380765"/>
            <a:ext cx="1490252" cy="523220"/>
          </a:xfrm>
          <a:prstGeom prst="rect">
            <a:avLst/>
          </a:prstGeom>
        </p:spPr>
        <p:txBody>
          <a:bodyPr wrap="square">
            <a:spAutoFit/>
          </a:bodyPr>
          <a:lstStyle/>
          <a:p>
            <a:r>
              <a:rPr lang="en-US" sz="1400" dirty="0">
                <a:solidFill>
                  <a:srgbClr val="FFFFFF">
                    <a:lumMod val="95000"/>
                  </a:srgbClr>
                </a:solidFill>
              </a:rPr>
              <a:t>year over</a:t>
            </a:r>
          </a:p>
          <a:p>
            <a:r>
              <a:rPr lang="en-US" sz="1400" dirty="0">
                <a:solidFill>
                  <a:srgbClr val="FFFFFF">
                    <a:lumMod val="95000"/>
                  </a:srgbClr>
                </a:solidFill>
              </a:rPr>
              <a:t>year</a:t>
            </a:r>
          </a:p>
        </p:txBody>
      </p:sp>
      <p:sp>
        <p:nvSpPr>
          <p:cNvPr id="9" name="TextBox 8"/>
          <p:cNvSpPr txBox="1"/>
          <p:nvPr/>
        </p:nvSpPr>
        <p:spPr>
          <a:xfrm>
            <a:off x="7594419" y="3632784"/>
            <a:ext cx="1922856" cy="1182375"/>
          </a:xfrm>
          <a:prstGeom prst="rect">
            <a:avLst/>
          </a:prstGeom>
          <a:noFill/>
        </p:spPr>
        <p:txBody>
          <a:bodyPr wrap="square" rtlCol="0">
            <a:spAutoFit/>
          </a:bodyPr>
          <a:lstStyle/>
          <a:p>
            <a:pPr algn="ctr">
              <a:lnSpc>
                <a:spcPts val="1650"/>
              </a:lnSpc>
            </a:pPr>
            <a:r>
              <a:rPr lang="en-US" sz="1400" dirty="0">
                <a:solidFill>
                  <a:srgbClr val="FFFFFF">
                    <a:lumMod val="95000"/>
                  </a:srgbClr>
                </a:solidFill>
              </a:rPr>
              <a:t>Margin</a:t>
            </a:r>
            <a:r>
              <a:rPr lang="en-US" sz="1400" dirty="0">
                <a:solidFill>
                  <a:srgbClr val="5F5F5F"/>
                </a:solidFill>
              </a:rPr>
              <a:t> </a:t>
            </a:r>
            <a:r>
              <a:rPr lang="en-US" sz="1400" dirty="0">
                <a:solidFill>
                  <a:srgbClr val="FFFFFF">
                    <a:lumMod val="95000"/>
                  </a:srgbClr>
                </a:solidFill>
              </a:rPr>
              <a:t>by which retail</a:t>
            </a:r>
          </a:p>
          <a:p>
            <a:pPr algn="ctr">
              <a:lnSpc>
                <a:spcPts val="1650"/>
              </a:lnSpc>
            </a:pPr>
            <a:r>
              <a:rPr lang="en-US" sz="1400" dirty="0">
                <a:solidFill>
                  <a:srgbClr val="FFFFFF">
                    <a:lumMod val="95000"/>
                  </a:srgbClr>
                </a:solidFill>
              </a:rPr>
              <a:t> e-commerce sales growth will outpace brick &amp; mortar sales growth by </a:t>
            </a:r>
            <a:r>
              <a:rPr lang="en-US" sz="1400" dirty="0">
                <a:solidFill>
                  <a:srgbClr val="FFFFFF">
                    <a:lumMod val="95000"/>
                  </a:srgbClr>
                </a:solidFill>
              </a:rPr>
              <a:t>2020</a:t>
            </a:r>
            <a:endParaRPr lang="en-US" sz="1400" dirty="0">
              <a:solidFill>
                <a:srgbClr val="FFFFFF">
                  <a:lumMod val="95000"/>
                </a:srgbClr>
              </a:solidFill>
            </a:endParaRPr>
          </a:p>
        </p:txBody>
      </p:sp>
      <p:sp>
        <p:nvSpPr>
          <p:cNvPr id="10" name="Rectangle 9"/>
          <p:cNvSpPr/>
          <p:nvPr/>
        </p:nvSpPr>
        <p:spPr>
          <a:xfrm>
            <a:off x="8607887" y="2448006"/>
            <a:ext cx="1085554" cy="1015663"/>
          </a:xfrm>
          <a:prstGeom prst="rect">
            <a:avLst/>
          </a:prstGeom>
        </p:spPr>
        <p:txBody>
          <a:bodyPr wrap="none">
            <a:spAutoFit/>
          </a:bodyPr>
          <a:lstStyle/>
          <a:p>
            <a:r>
              <a:rPr lang="en-US" sz="4400" b="1" dirty="0">
                <a:solidFill>
                  <a:srgbClr val="FFFFFF"/>
                </a:solidFill>
              </a:rPr>
              <a:t>7:1</a:t>
            </a:r>
            <a:r>
              <a:rPr lang="en-US" sz="6000" b="1" dirty="0">
                <a:solidFill>
                  <a:srgbClr val="FFFFFF"/>
                </a:solidFill>
              </a:rPr>
              <a:t> </a:t>
            </a:r>
            <a:endParaRPr lang="en-US" sz="6000" b="1" dirty="0">
              <a:solidFill>
                <a:srgbClr val="FFFFFF"/>
              </a:solidFill>
            </a:endParaRPr>
          </a:p>
        </p:txBody>
      </p:sp>
      <p:pic>
        <p:nvPicPr>
          <p:cNvPr id="11" name="Picture 10" descr="OnlineShopping.emf"/>
          <p:cNvPicPr>
            <a:picLocks noChangeAspect="1"/>
          </p:cNvPicPr>
          <p:nvPr/>
        </p:nvPicPr>
        <p:blipFill>
          <a:blip r:embed="rId3" cstate="print"/>
          <a:stretch>
            <a:fillRect/>
          </a:stretch>
        </p:blipFill>
        <p:spPr>
          <a:xfrm>
            <a:off x="7704162" y="2750638"/>
            <a:ext cx="843489" cy="630129"/>
          </a:xfrm>
          <a:prstGeom prst="rect">
            <a:avLst/>
          </a:prstGeom>
          <a:noFill/>
        </p:spPr>
      </p:pic>
      <p:sp>
        <p:nvSpPr>
          <p:cNvPr id="12" name="Rectangle 11"/>
          <p:cNvSpPr/>
          <p:nvPr/>
        </p:nvSpPr>
        <p:spPr>
          <a:xfrm>
            <a:off x="2658139" y="2339212"/>
            <a:ext cx="2011680" cy="2633472"/>
          </a:xfrm>
          <a:prstGeom prst="rect">
            <a:avLst/>
          </a:prstGeom>
          <a:solidFill>
            <a:schemeClr val="accent1"/>
          </a:solidFill>
          <a:ln w="38100" cap="rnd">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rgbClr val="FFFFFF"/>
              </a:solidFill>
            </a:endParaRPr>
          </a:p>
        </p:txBody>
      </p:sp>
      <p:sp>
        <p:nvSpPr>
          <p:cNvPr id="13" name="TextBox 12"/>
          <p:cNvSpPr txBox="1"/>
          <p:nvPr/>
        </p:nvSpPr>
        <p:spPr>
          <a:xfrm>
            <a:off x="2784423" y="2416559"/>
            <a:ext cx="1908145" cy="915635"/>
          </a:xfrm>
          <a:prstGeom prst="rect">
            <a:avLst/>
          </a:prstGeom>
          <a:noFill/>
        </p:spPr>
        <p:txBody>
          <a:bodyPr wrap="square" lIns="0" rIns="0" rtlCol="0">
            <a:spAutoFit/>
          </a:bodyPr>
          <a:lstStyle/>
          <a:p>
            <a:r>
              <a:rPr lang="en-US" sz="1400" dirty="0">
                <a:solidFill>
                  <a:schemeClr val="bg1"/>
                </a:solidFill>
              </a:rPr>
              <a:t>Online shopping </a:t>
            </a:r>
            <a:r>
              <a:rPr lang="en-US" sz="1400" dirty="0">
                <a:solidFill>
                  <a:schemeClr val="bg1"/>
                </a:solidFill>
              </a:rPr>
              <a:t>for </a:t>
            </a:r>
            <a:r>
              <a:rPr lang="en-US" sz="1400" dirty="0">
                <a:solidFill>
                  <a:schemeClr val="bg1"/>
                </a:solidFill>
              </a:rPr>
              <a:t>CPG </a:t>
            </a:r>
            <a:r>
              <a:rPr lang="en-US" sz="1400" dirty="0">
                <a:solidFill>
                  <a:schemeClr val="bg1"/>
                </a:solidFill>
              </a:rPr>
              <a:t>in forecasted to almost </a:t>
            </a:r>
            <a:r>
              <a:rPr lang="en-US" sz="2550" b="1" u="sng" dirty="0">
                <a:solidFill>
                  <a:schemeClr val="bg1"/>
                </a:solidFill>
              </a:rPr>
              <a:t>triple</a:t>
            </a:r>
            <a:r>
              <a:rPr lang="en-US" sz="2550" dirty="0">
                <a:solidFill>
                  <a:schemeClr val="bg1"/>
                </a:solidFill>
              </a:rPr>
              <a:t> by 2020</a:t>
            </a:r>
            <a:endParaRPr lang="en-US" sz="2550" dirty="0">
              <a:solidFill>
                <a:schemeClr val="bg1"/>
              </a:solidFill>
            </a:endParaRPr>
          </a:p>
        </p:txBody>
      </p:sp>
      <p:sp>
        <p:nvSpPr>
          <p:cNvPr id="14" name="Oval 13"/>
          <p:cNvSpPr>
            <a:spLocks noChangeAspect="1"/>
          </p:cNvSpPr>
          <p:nvPr/>
        </p:nvSpPr>
        <p:spPr>
          <a:xfrm>
            <a:off x="2754463" y="3879470"/>
            <a:ext cx="457200" cy="4572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5" name="TextBox 14"/>
          <p:cNvSpPr txBox="1"/>
          <p:nvPr/>
        </p:nvSpPr>
        <p:spPr>
          <a:xfrm>
            <a:off x="2656438" y="3955603"/>
            <a:ext cx="636633" cy="307777"/>
          </a:xfrm>
          <a:prstGeom prst="rect">
            <a:avLst/>
          </a:prstGeom>
          <a:noFill/>
        </p:spPr>
        <p:txBody>
          <a:bodyPr wrap="square" rtlCol="0" anchor="ctr" anchorCtr="0">
            <a:spAutoFit/>
          </a:bodyPr>
          <a:lstStyle/>
          <a:p>
            <a:pPr algn="ctr"/>
            <a:r>
              <a:rPr lang="en-US" sz="1400" b="1" dirty="0">
                <a:solidFill>
                  <a:schemeClr val="accent1"/>
                </a:solidFill>
              </a:rPr>
              <a:t>1.8%</a:t>
            </a:r>
            <a:endParaRPr lang="en-US" sz="1400" b="1" dirty="0">
              <a:solidFill>
                <a:schemeClr val="accent1"/>
              </a:solidFill>
            </a:endParaRPr>
          </a:p>
        </p:txBody>
      </p:sp>
      <p:sp>
        <p:nvSpPr>
          <p:cNvPr id="16" name="Oval 15"/>
          <p:cNvSpPr/>
          <p:nvPr/>
        </p:nvSpPr>
        <p:spPr>
          <a:xfrm>
            <a:off x="3460682" y="3544934"/>
            <a:ext cx="1096118" cy="109672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dirty="0">
              <a:solidFill>
                <a:schemeClr val="accent1"/>
              </a:solidFill>
            </a:endParaRPr>
          </a:p>
        </p:txBody>
      </p:sp>
      <p:sp>
        <p:nvSpPr>
          <p:cNvPr id="17" name="Isosceles Triangle 1"/>
          <p:cNvSpPr/>
          <p:nvPr/>
        </p:nvSpPr>
        <p:spPr>
          <a:xfrm rot="5400000">
            <a:off x="3239063" y="4042337"/>
            <a:ext cx="212499" cy="151696"/>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3496342" y="3770132"/>
            <a:ext cx="1112805" cy="646331"/>
          </a:xfrm>
          <a:prstGeom prst="rect">
            <a:avLst/>
          </a:prstGeom>
          <a:noFill/>
        </p:spPr>
        <p:txBody>
          <a:bodyPr wrap="none" rtlCol="0">
            <a:spAutoFit/>
          </a:bodyPr>
          <a:lstStyle/>
          <a:p>
            <a:r>
              <a:rPr lang="en-US" sz="3600" b="1" dirty="0">
                <a:solidFill>
                  <a:schemeClr val="accent1"/>
                </a:solidFill>
              </a:rPr>
              <a:t>5.3%</a:t>
            </a:r>
            <a:endParaRPr lang="en-US" sz="3600" b="1" dirty="0">
              <a:solidFill>
                <a:schemeClr val="accent1"/>
              </a:solidFill>
            </a:endParaRPr>
          </a:p>
        </p:txBody>
      </p:sp>
    </p:spTree>
    <p:extLst>
      <p:ext uri="{BB962C8B-B14F-4D97-AF65-F5344CB8AC3E}">
        <p14:creationId xmlns:p14="http://schemas.microsoft.com/office/powerpoint/2010/main" val="22139856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WHICH CPG DEPARTMENTS ARE TRENDING ONLINE?</a:t>
            </a:r>
            <a:endParaRPr lang="en-CA" sz="2800" dirty="0"/>
          </a:p>
        </p:txBody>
      </p:sp>
      <p:sp>
        <p:nvSpPr>
          <p:cNvPr id="5" name="Text Placeholder 2"/>
          <p:cNvSpPr>
            <a:spLocks noGrp="1"/>
          </p:cNvSpPr>
          <p:nvPr>
            <p:ph type="body" idx="15"/>
          </p:nvPr>
        </p:nvSpPr>
        <p:spPr>
          <a:xfrm>
            <a:off x="2118361" y="6373368"/>
            <a:ext cx="8165465" cy="365760"/>
          </a:xfrm>
        </p:spPr>
        <p:txBody>
          <a:bodyPr/>
          <a:lstStyle/>
          <a:p>
            <a:r>
              <a:rPr lang="en-US" sz="900" dirty="0"/>
              <a:t>Source: Nielsen, Cross Outlet Facts, 52 weeks ending October 1, 2016 – E-Commerce $ share – Total West</a:t>
            </a:r>
            <a:endParaRPr lang="en-CA" sz="900" dirty="0"/>
          </a:p>
        </p:txBody>
      </p:sp>
      <p:sp>
        <p:nvSpPr>
          <p:cNvPr id="6" name="TextBox 5"/>
          <p:cNvSpPr txBox="1"/>
          <p:nvPr/>
        </p:nvSpPr>
        <p:spPr>
          <a:xfrm>
            <a:off x="2238975" y="3638973"/>
            <a:ext cx="2811625" cy="2169825"/>
          </a:xfrm>
          <a:prstGeom prst="rect">
            <a:avLst/>
          </a:prstGeom>
          <a:noFill/>
        </p:spPr>
        <p:txBody>
          <a:bodyPr wrap="square" rtlCol="0">
            <a:spAutoFit/>
          </a:bodyPr>
          <a:lstStyle/>
          <a:p>
            <a:pPr>
              <a:lnSpc>
                <a:spcPct val="150000"/>
              </a:lnSpc>
              <a:tabLst>
                <a:tab pos="1427163" algn="l"/>
                <a:tab pos="1997075" algn="l"/>
              </a:tabLst>
            </a:pPr>
            <a:r>
              <a:rPr lang="en-US" dirty="0"/>
              <a:t>Beverages	  0.7%</a:t>
            </a:r>
          </a:p>
          <a:p>
            <a:pPr>
              <a:lnSpc>
                <a:spcPct val="150000"/>
              </a:lnSpc>
              <a:tabLst>
                <a:tab pos="1427163" algn="l"/>
                <a:tab pos="1997075" algn="l"/>
              </a:tabLst>
            </a:pPr>
            <a:r>
              <a:rPr lang="en-US" dirty="0"/>
              <a:t>Condiments	  0.7% Baking Needs 	  0.6%</a:t>
            </a:r>
          </a:p>
          <a:p>
            <a:pPr>
              <a:lnSpc>
                <a:spcPct val="150000"/>
              </a:lnSpc>
              <a:tabLst>
                <a:tab pos="1427163" algn="l"/>
                <a:tab pos="1997075" algn="l"/>
              </a:tabLst>
            </a:pPr>
            <a:r>
              <a:rPr lang="en-US" dirty="0"/>
              <a:t>Confectionery	  0.5%	</a:t>
            </a:r>
          </a:p>
          <a:p>
            <a:pPr>
              <a:lnSpc>
                <a:spcPct val="150000"/>
              </a:lnSpc>
              <a:tabLst>
                <a:tab pos="1427163" algn="l"/>
                <a:tab pos="1997075" algn="l"/>
              </a:tabLst>
            </a:pPr>
            <a:r>
              <a:rPr lang="en-US" dirty="0"/>
              <a:t>Prepared Foods  0.5%</a:t>
            </a:r>
          </a:p>
        </p:txBody>
      </p:sp>
      <p:sp>
        <p:nvSpPr>
          <p:cNvPr id="7" name="TextBox 6"/>
          <p:cNvSpPr txBox="1"/>
          <p:nvPr/>
        </p:nvSpPr>
        <p:spPr>
          <a:xfrm>
            <a:off x="5132488" y="3638973"/>
            <a:ext cx="2659225" cy="2169825"/>
          </a:xfrm>
          <a:prstGeom prst="rect">
            <a:avLst/>
          </a:prstGeom>
          <a:noFill/>
        </p:spPr>
        <p:txBody>
          <a:bodyPr wrap="square" rtlCol="0">
            <a:spAutoFit/>
          </a:bodyPr>
          <a:lstStyle/>
          <a:p>
            <a:pPr>
              <a:lnSpc>
                <a:spcPct val="150000"/>
              </a:lnSpc>
              <a:tabLst>
                <a:tab pos="1427163" algn="l"/>
                <a:tab pos="1997075" algn="l"/>
              </a:tabLst>
            </a:pPr>
            <a:r>
              <a:rPr lang="en-US" dirty="0"/>
              <a:t>Cosmetics         2.7%</a:t>
            </a:r>
          </a:p>
          <a:p>
            <a:pPr>
              <a:lnSpc>
                <a:spcPct val="150000"/>
              </a:lnSpc>
              <a:tabLst>
                <a:tab pos="1427163" algn="l"/>
                <a:tab pos="1997075" algn="l"/>
              </a:tabLst>
            </a:pPr>
            <a:r>
              <a:rPr lang="en-US" dirty="0"/>
              <a:t> Baby Care	2.3%	</a:t>
            </a:r>
          </a:p>
          <a:p>
            <a:pPr>
              <a:lnSpc>
                <a:spcPct val="150000"/>
              </a:lnSpc>
              <a:tabLst>
                <a:tab pos="1427163" algn="l"/>
                <a:tab pos="1997075" algn="l"/>
              </a:tabLst>
            </a:pPr>
            <a:r>
              <a:rPr lang="en-US" dirty="0"/>
              <a:t> Body Care	1.9%	</a:t>
            </a:r>
          </a:p>
          <a:p>
            <a:pPr>
              <a:lnSpc>
                <a:spcPct val="150000"/>
              </a:lnSpc>
              <a:tabLst>
                <a:tab pos="1427163" algn="l"/>
                <a:tab pos="1997075" algn="l"/>
              </a:tabLst>
            </a:pPr>
            <a:r>
              <a:rPr lang="en-US" dirty="0"/>
              <a:t> Oral Hygiene	1.5%	</a:t>
            </a:r>
          </a:p>
          <a:p>
            <a:pPr>
              <a:lnSpc>
                <a:spcPct val="150000"/>
              </a:lnSpc>
              <a:tabLst>
                <a:tab pos="1427163" algn="l"/>
                <a:tab pos="1997075" algn="l"/>
              </a:tabLst>
            </a:pPr>
            <a:r>
              <a:rPr lang="en-US" dirty="0"/>
              <a:t> OTC	1.3%	</a:t>
            </a:r>
            <a:endParaRPr lang="en-CA" dirty="0"/>
          </a:p>
        </p:txBody>
      </p:sp>
      <p:sp>
        <p:nvSpPr>
          <p:cNvPr id="8" name="TextBox 7"/>
          <p:cNvSpPr txBox="1"/>
          <p:nvPr/>
        </p:nvSpPr>
        <p:spPr>
          <a:xfrm>
            <a:off x="7931671" y="3638973"/>
            <a:ext cx="2659225" cy="2169825"/>
          </a:xfrm>
          <a:prstGeom prst="rect">
            <a:avLst/>
          </a:prstGeom>
          <a:noFill/>
        </p:spPr>
        <p:txBody>
          <a:bodyPr wrap="square" rtlCol="0">
            <a:spAutoFit/>
          </a:bodyPr>
          <a:lstStyle/>
          <a:p>
            <a:pPr>
              <a:lnSpc>
                <a:spcPct val="150000"/>
              </a:lnSpc>
              <a:tabLst>
                <a:tab pos="1427163" algn="l"/>
                <a:tab pos="1997075" algn="l"/>
              </a:tabLst>
            </a:pPr>
            <a:r>
              <a:rPr lang="en-US" dirty="0"/>
              <a:t>Gen </a:t>
            </a:r>
            <a:r>
              <a:rPr lang="en-US" dirty="0" err="1"/>
              <a:t>Merch</a:t>
            </a:r>
            <a:r>
              <a:rPr lang="en-US" dirty="0"/>
              <a:t>	3.5%	</a:t>
            </a:r>
          </a:p>
          <a:p>
            <a:pPr>
              <a:lnSpc>
                <a:spcPct val="150000"/>
              </a:lnSpc>
              <a:tabLst>
                <a:tab pos="1427163" algn="l"/>
                <a:tab pos="1997075" algn="l"/>
              </a:tabLst>
            </a:pPr>
            <a:r>
              <a:rPr lang="en-US" dirty="0"/>
              <a:t>Pet Needs	1.1%	</a:t>
            </a:r>
          </a:p>
          <a:p>
            <a:pPr>
              <a:lnSpc>
                <a:spcPct val="150000"/>
              </a:lnSpc>
              <a:tabLst>
                <a:tab pos="1427163" algn="l"/>
                <a:tab pos="1997075" algn="l"/>
              </a:tabLst>
            </a:pPr>
            <a:r>
              <a:rPr lang="en-US" dirty="0"/>
              <a:t>Household	1.0%	</a:t>
            </a:r>
          </a:p>
          <a:p>
            <a:pPr>
              <a:lnSpc>
                <a:spcPct val="150000"/>
              </a:lnSpc>
              <a:tabLst>
                <a:tab pos="1427163" algn="l"/>
                <a:tab pos="1997075" algn="l"/>
              </a:tabLst>
            </a:pPr>
            <a:r>
              <a:rPr lang="en-US" dirty="0"/>
              <a:t>Paper	0.8%	</a:t>
            </a:r>
          </a:p>
          <a:p>
            <a:pPr algn="ctr">
              <a:lnSpc>
                <a:spcPct val="150000"/>
              </a:lnSpc>
              <a:tabLst>
                <a:tab pos="1427163" algn="l"/>
                <a:tab pos="1997075" algn="l"/>
              </a:tabLst>
            </a:pPr>
            <a:r>
              <a:rPr lang="en-US" dirty="0"/>
              <a:t>	</a:t>
            </a:r>
            <a:endParaRPr lang="en-CA" dirty="0"/>
          </a:p>
        </p:txBody>
      </p:sp>
      <p:sp>
        <p:nvSpPr>
          <p:cNvPr id="9" name="Rounded Rectangle 8"/>
          <p:cNvSpPr/>
          <p:nvPr/>
        </p:nvSpPr>
        <p:spPr>
          <a:xfrm>
            <a:off x="2102495" y="3041813"/>
            <a:ext cx="2659225" cy="522514"/>
          </a:xfrm>
          <a:prstGeom prst="roundRect">
            <a:avLst/>
          </a:prstGeom>
          <a:solidFill>
            <a:srgbClr val="8DC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FOOD </a:t>
            </a:r>
            <a:endParaRPr lang="en-CA" dirty="0"/>
          </a:p>
        </p:txBody>
      </p:sp>
      <p:sp>
        <p:nvSpPr>
          <p:cNvPr id="11" name="Rounded Rectangle 10"/>
          <p:cNvSpPr/>
          <p:nvPr/>
        </p:nvSpPr>
        <p:spPr>
          <a:xfrm>
            <a:off x="4914230" y="3044917"/>
            <a:ext cx="2659225" cy="522514"/>
          </a:xfrm>
          <a:prstGeom prst="round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HEALTH &amp; BEAUTY </a:t>
            </a:r>
            <a:endParaRPr lang="en-CA" dirty="0"/>
          </a:p>
        </p:txBody>
      </p:sp>
      <p:sp>
        <p:nvSpPr>
          <p:cNvPr id="12" name="Rounded Rectangle 11"/>
          <p:cNvSpPr/>
          <p:nvPr/>
        </p:nvSpPr>
        <p:spPr>
          <a:xfrm>
            <a:off x="7713302" y="3044917"/>
            <a:ext cx="2659225" cy="522514"/>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NON GROCERY</a:t>
            </a:r>
            <a:endParaRPr lang="en-CA" dirty="0"/>
          </a:p>
        </p:txBody>
      </p:sp>
      <p:grpSp>
        <p:nvGrpSpPr>
          <p:cNvPr id="29" name="Group 28"/>
          <p:cNvGrpSpPr/>
          <p:nvPr/>
        </p:nvGrpSpPr>
        <p:grpSpPr>
          <a:xfrm>
            <a:off x="2796598" y="1580483"/>
            <a:ext cx="1271016" cy="1271016"/>
            <a:chOff x="3883985" y="356985"/>
            <a:chExt cx="1271016" cy="1271016"/>
          </a:xfrm>
          <a:solidFill>
            <a:srgbClr val="8DC63F"/>
          </a:solidFill>
        </p:grpSpPr>
        <p:sp>
          <p:nvSpPr>
            <p:cNvPr id="30" name="Oval 29"/>
            <p:cNvSpPr/>
            <p:nvPr/>
          </p:nvSpPr>
          <p:spPr>
            <a:xfrm>
              <a:off x="3883985" y="356985"/>
              <a:ext cx="1271016" cy="127101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7153" y="785653"/>
              <a:ext cx="764680" cy="413680"/>
            </a:xfrm>
            <a:prstGeom prst="rect">
              <a:avLst/>
            </a:prstGeom>
            <a:grpFill/>
          </p:spPr>
        </p:pic>
      </p:grpSp>
      <p:grpSp>
        <p:nvGrpSpPr>
          <p:cNvPr id="32" name="Group 31"/>
          <p:cNvGrpSpPr/>
          <p:nvPr/>
        </p:nvGrpSpPr>
        <p:grpSpPr>
          <a:xfrm>
            <a:off x="5608223" y="1574762"/>
            <a:ext cx="1271016" cy="1271016"/>
            <a:chOff x="4114800" y="4953000"/>
            <a:chExt cx="1271016" cy="1271016"/>
          </a:xfrm>
          <a:solidFill>
            <a:srgbClr val="7030A0"/>
          </a:solidFill>
        </p:grpSpPr>
        <p:sp>
          <p:nvSpPr>
            <p:cNvPr id="33" name="Oval 32"/>
            <p:cNvSpPr/>
            <p:nvPr/>
          </p:nvSpPr>
          <p:spPr>
            <a:xfrm>
              <a:off x="4114800" y="4953000"/>
              <a:ext cx="1271016" cy="127101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4" name="Picture 33" descr="pills2.em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2041" y="5257800"/>
              <a:ext cx="716534" cy="661416"/>
            </a:xfrm>
            <a:prstGeom prst="rect">
              <a:avLst/>
            </a:prstGeom>
            <a:grpFill/>
          </p:spPr>
        </p:pic>
      </p:grpSp>
      <p:grpSp>
        <p:nvGrpSpPr>
          <p:cNvPr id="35" name="Group 34"/>
          <p:cNvGrpSpPr/>
          <p:nvPr/>
        </p:nvGrpSpPr>
        <p:grpSpPr>
          <a:xfrm>
            <a:off x="8407406" y="1580483"/>
            <a:ext cx="1271016" cy="1271016"/>
            <a:chOff x="7407510" y="349103"/>
            <a:chExt cx="1271016" cy="1271016"/>
          </a:xfrm>
          <a:solidFill>
            <a:schemeClr val="accent2"/>
          </a:solidFill>
        </p:grpSpPr>
        <p:sp>
          <p:nvSpPr>
            <p:cNvPr id="36" name="Oval 35"/>
            <p:cNvSpPr/>
            <p:nvPr/>
          </p:nvSpPr>
          <p:spPr>
            <a:xfrm>
              <a:off x="7407510" y="349103"/>
              <a:ext cx="1271016" cy="127101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46887" y="594527"/>
              <a:ext cx="392263" cy="780168"/>
            </a:xfrm>
            <a:prstGeom prst="rect">
              <a:avLst/>
            </a:prstGeom>
            <a:grpFill/>
          </p:spPr>
        </p:pic>
      </p:grpSp>
    </p:spTree>
    <p:extLst>
      <p:ext uri="{BB962C8B-B14F-4D97-AF65-F5344CB8AC3E}">
        <p14:creationId xmlns:p14="http://schemas.microsoft.com/office/powerpoint/2010/main" val="36456924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933704" y="583314"/>
            <a:ext cx="7051908" cy="428625"/>
          </a:xfrm>
          <a:prstGeom prst="rect">
            <a:avLst/>
          </a:prstGeom>
        </p:spPr>
        <p:txBody>
          <a:bodyPr/>
          <a:lstStyle>
            <a:lvl1pPr algn="l" defTabSz="457200" rtl="0" fontAlgn="base">
              <a:spcBef>
                <a:spcPct val="0"/>
              </a:spcBef>
              <a:spcAft>
                <a:spcPct val="0"/>
              </a:spcAft>
              <a:defRPr sz="2400" kern="1200" cap="all">
                <a:solidFill>
                  <a:srgbClr val="009DD9"/>
                </a:solidFill>
                <a:latin typeface="+mj-lt"/>
                <a:ea typeface="+mj-ea"/>
                <a:cs typeface="+mj-cs"/>
              </a:defRPr>
            </a:lvl1pPr>
            <a:lvl2pPr algn="l" defTabSz="457200" rtl="0" fontAlgn="base">
              <a:spcBef>
                <a:spcPct val="0"/>
              </a:spcBef>
              <a:spcAft>
                <a:spcPct val="0"/>
              </a:spcAft>
              <a:defRPr sz="2400">
                <a:solidFill>
                  <a:srgbClr val="009DD9"/>
                </a:solidFill>
                <a:latin typeface="Calibri" pitchFamily="34" charset="0"/>
              </a:defRPr>
            </a:lvl2pPr>
            <a:lvl3pPr algn="l" defTabSz="457200" rtl="0" fontAlgn="base">
              <a:spcBef>
                <a:spcPct val="0"/>
              </a:spcBef>
              <a:spcAft>
                <a:spcPct val="0"/>
              </a:spcAft>
              <a:defRPr sz="2400">
                <a:solidFill>
                  <a:srgbClr val="009DD9"/>
                </a:solidFill>
                <a:latin typeface="Calibri" pitchFamily="34" charset="0"/>
              </a:defRPr>
            </a:lvl3pPr>
            <a:lvl4pPr algn="l" defTabSz="457200" rtl="0" fontAlgn="base">
              <a:spcBef>
                <a:spcPct val="0"/>
              </a:spcBef>
              <a:spcAft>
                <a:spcPct val="0"/>
              </a:spcAft>
              <a:defRPr sz="2400">
                <a:solidFill>
                  <a:srgbClr val="009DD9"/>
                </a:solidFill>
                <a:latin typeface="Calibri" pitchFamily="34" charset="0"/>
              </a:defRPr>
            </a:lvl4pPr>
            <a:lvl5pPr algn="l" defTabSz="457200" rtl="0" fontAlgn="base">
              <a:spcBef>
                <a:spcPct val="0"/>
              </a:spcBef>
              <a:spcAft>
                <a:spcPct val="0"/>
              </a:spcAft>
              <a:defRPr sz="2400">
                <a:solidFill>
                  <a:srgbClr val="009DD9"/>
                </a:solidFill>
                <a:latin typeface="Calibri" pitchFamily="34" charset="0"/>
              </a:defRPr>
            </a:lvl5pPr>
            <a:lvl6pPr marL="457200" algn="l" defTabSz="457200" rtl="0" fontAlgn="base">
              <a:spcBef>
                <a:spcPct val="0"/>
              </a:spcBef>
              <a:spcAft>
                <a:spcPct val="0"/>
              </a:spcAft>
              <a:defRPr sz="2400">
                <a:solidFill>
                  <a:srgbClr val="009DD9"/>
                </a:solidFill>
                <a:latin typeface="Calibri" pitchFamily="34" charset="0"/>
              </a:defRPr>
            </a:lvl6pPr>
            <a:lvl7pPr marL="914400" algn="l" defTabSz="457200" rtl="0" fontAlgn="base">
              <a:spcBef>
                <a:spcPct val="0"/>
              </a:spcBef>
              <a:spcAft>
                <a:spcPct val="0"/>
              </a:spcAft>
              <a:defRPr sz="2400">
                <a:solidFill>
                  <a:srgbClr val="009DD9"/>
                </a:solidFill>
                <a:latin typeface="Calibri" pitchFamily="34" charset="0"/>
              </a:defRPr>
            </a:lvl7pPr>
            <a:lvl8pPr marL="1371600" algn="l" defTabSz="457200" rtl="0" fontAlgn="base">
              <a:spcBef>
                <a:spcPct val="0"/>
              </a:spcBef>
              <a:spcAft>
                <a:spcPct val="0"/>
              </a:spcAft>
              <a:defRPr sz="2400">
                <a:solidFill>
                  <a:srgbClr val="009DD9"/>
                </a:solidFill>
                <a:latin typeface="Calibri" pitchFamily="34" charset="0"/>
              </a:defRPr>
            </a:lvl8pPr>
            <a:lvl9pPr marL="1828800" algn="l" defTabSz="457200" rtl="0" fontAlgn="base">
              <a:spcBef>
                <a:spcPct val="0"/>
              </a:spcBef>
              <a:spcAft>
                <a:spcPct val="0"/>
              </a:spcAft>
              <a:defRPr sz="2400">
                <a:solidFill>
                  <a:srgbClr val="009DD9"/>
                </a:solidFill>
                <a:latin typeface="Calibri" pitchFamily="34" charset="0"/>
              </a:defRPr>
            </a:lvl9pPr>
          </a:lstStyle>
          <a:p>
            <a:r>
              <a:rPr lang="en-CA" sz="3000" dirty="0"/>
              <a:t>BARRIERs </a:t>
            </a:r>
            <a:r>
              <a:rPr lang="en-CA" sz="3000" dirty="0"/>
              <a:t>TO ONLINE grocery </a:t>
            </a:r>
            <a:r>
              <a:rPr lang="en-CA" sz="3000" dirty="0"/>
              <a:t>SHOPPING</a:t>
            </a:r>
            <a:endParaRPr lang="en-CA" sz="3000" dirty="0"/>
          </a:p>
        </p:txBody>
      </p:sp>
      <p:sp>
        <p:nvSpPr>
          <p:cNvPr id="9" name="TextBox 8"/>
          <p:cNvSpPr txBox="1"/>
          <p:nvPr/>
        </p:nvSpPr>
        <p:spPr>
          <a:xfrm>
            <a:off x="8540794" y="6216134"/>
            <a:ext cx="1444819" cy="369332"/>
          </a:xfrm>
          <a:prstGeom prst="rect">
            <a:avLst/>
          </a:prstGeom>
          <a:noFill/>
        </p:spPr>
        <p:txBody>
          <a:bodyPr wrap="none" rtlCol="0">
            <a:spAutoFit/>
          </a:bodyPr>
          <a:lstStyle/>
          <a:p>
            <a:r>
              <a:rPr lang="en-CA" dirty="0">
                <a:solidFill>
                  <a:schemeClr val="bg2"/>
                </a:solidFill>
              </a:rPr>
              <a:t>% who agree </a:t>
            </a:r>
          </a:p>
        </p:txBody>
      </p:sp>
      <p:sp>
        <p:nvSpPr>
          <p:cNvPr id="10" name="Title 1"/>
          <p:cNvSpPr txBox="1">
            <a:spLocks/>
          </p:cNvSpPr>
          <p:nvPr/>
        </p:nvSpPr>
        <p:spPr>
          <a:xfrm>
            <a:off x="2483991" y="1853565"/>
            <a:ext cx="1510250" cy="428625"/>
          </a:xfrm>
          <a:prstGeom prst="rect">
            <a:avLst/>
          </a:prstGeom>
        </p:spPr>
        <p:txBody>
          <a:bodyPr anchor="ctr"/>
          <a:lstStyle>
            <a:lvl1pPr algn="l" defTabSz="457200" rtl="0" fontAlgn="base">
              <a:spcBef>
                <a:spcPct val="0"/>
              </a:spcBef>
              <a:spcAft>
                <a:spcPct val="0"/>
              </a:spcAft>
              <a:defRPr sz="2400" kern="1200" cap="all">
                <a:solidFill>
                  <a:srgbClr val="009DD9"/>
                </a:solidFill>
                <a:latin typeface="+mj-lt"/>
                <a:ea typeface="+mj-ea"/>
                <a:cs typeface="+mj-cs"/>
              </a:defRPr>
            </a:lvl1pPr>
            <a:lvl2pPr algn="l" defTabSz="457200" rtl="0" fontAlgn="base">
              <a:spcBef>
                <a:spcPct val="0"/>
              </a:spcBef>
              <a:spcAft>
                <a:spcPct val="0"/>
              </a:spcAft>
              <a:defRPr sz="2400">
                <a:solidFill>
                  <a:srgbClr val="009DD9"/>
                </a:solidFill>
                <a:latin typeface="Calibri" pitchFamily="34" charset="0"/>
              </a:defRPr>
            </a:lvl2pPr>
            <a:lvl3pPr algn="l" defTabSz="457200" rtl="0" fontAlgn="base">
              <a:spcBef>
                <a:spcPct val="0"/>
              </a:spcBef>
              <a:spcAft>
                <a:spcPct val="0"/>
              </a:spcAft>
              <a:defRPr sz="2400">
                <a:solidFill>
                  <a:srgbClr val="009DD9"/>
                </a:solidFill>
                <a:latin typeface="Calibri" pitchFamily="34" charset="0"/>
              </a:defRPr>
            </a:lvl3pPr>
            <a:lvl4pPr algn="l" defTabSz="457200" rtl="0" fontAlgn="base">
              <a:spcBef>
                <a:spcPct val="0"/>
              </a:spcBef>
              <a:spcAft>
                <a:spcPct val="0"/>
              </a:spcAft>
              <a:defRPr sz="2400">
                <a:solidFill>
                  <a:srgbClr val="009DD9"/>
                </a:solidFill>
                <a:latin typeface="Calibri" pitchFamily="34" charset="0"/>
              </a:defRPr>
            </a:lvl4pPr>
            <a:lvl5pPr algn="l" defTabSz="457200" rtl="0" fontAlgn="base">
              <a:spcBef>
                <a:spcPct val="0"/>
              </a:spcBef>
              <a:spcAft>
                <a:spcPct val="0"/>
              </a:spcAft>
              <a:defRPr sz="2400">
                <a:solidFill>
                  <a:srgbClr val="009DD9"/>
                </a:solidFill>
                <a:latin typeface="Calibri" pitchFamily="34" charset="0"/>
              </a:defRPr>
            </a:lvl5pPr>
            <a:lvl6pPr marL="457200" algn="l" defTabSz="457200" rtl="0" fontAlgn="base">
              <a:spcBef>
                <a:spcPct val="0"/>
              </a:spcBef>
              <a:spcAft>
                <a:spcPct val="0"/>
              </a:spcAft>
              <a:defRPr sz="2400">
                <a:solidFill>
                  <a:srgbClr val="009DD9"/>
                </a:solidFill>
                <a:latin typeface="Calibri" pitchFamily="34" charset="0"/>
              </a:defRPr>
            </a:lvl6pPr>
            <a:lvl7pPr marL="914400" algn="l" defTabSz="457200" rtl="0" fontAlgn="base">
              <a:spcBef>
                <a:spcPct val="0"/>
              </a:spcBef>
              <a:spcAft>
                <a:spcPct val="0"/>
              </a:spcAft>
              <a:defRPr sz="2400">
                <a:solidFill>
                  <a:srgbClr val="009DD9"/>
                </a:solidFill>
                <a:latin typeface="Calibri" pitchFamily="34" charset="0"/>
              </a:defRPr>
            </a:lvl7pPr>
            <a:lvl8pPr marL="1371600" algn="l" defTabSz="457200" rtl="0" fontAlgn="base">
              <a:spcBef>
                <a:spcPct val="0"/>
              </a:spcBef>
              <a:spcAft>
                <a:spcPct val="0"/>
              </a:spcAft>
              <a:defRPr sz="2400">
                <a:solidFill>
                  <a:srgbClr val="009DD9"/>
                </a:solidFill>
                <a:latin typeface="Calibri" pitchFamily="34" charset="0"/>
              </a:defRPr>
            </a:lvl8pPr>
            <a:lvl9pPr marL="1828800" algn="l" defTabSz="457200" rtl="0" fontAlgn="base">
              <a:spcBef>
                <a:spcPct val="0"/>
              </a:spcBef>
              <a:spcAft>
                <a:spcPct val="0"/>
              </a:spcAft>
              <a:defRPr sz="2400">
                <a:solidFill>
                  <a:srgbClr val="009DD9"/>
                </a:solidFill>
                <a:latin typeface="Calibri" pitchFamily="34" charset="0"/>
              </a:defRPr>
            </a:lvl9pPr>
          </a:lstStyle>
          <a:p>
            <a:pPr algn="ctr"/>
            <a:r>
              <a:rPr lang="en-CA" sz="1800" dirty="0">
                <a:solidFill>
                  <a:schemeClr val="accent2"/>
                </a:solidFill>
              </a:rPr>
              <a:t>In-person</a:t>
            </a:r>
            <a:r>
              <a:rPr lang="en-CA" sz="1800" b="1" dirty="0">
                <a:solidFill>
                  <a:schemeClr val="accent2"/>
                </a:solidFill>
              </a:rPr>
              <a:t> </a:t>
            </a:r>
            <a:r>
              <a:rPr lang="en-CA" sz="1800" dirty="0">
                <a:solidFill>
                  <a:schemeClr val="accent2"/>
                </a:solidFill>
              </a:rPr>
              <a:t>experience</a:t>
            </a:r>
          </a:p>
        </p:txBody>
      </p:sp>
      <p:grpSp>
        <p:nvGrpSpPr>
          <p:cNvPr id="13" name="Group 12"/>
          <p:cNvGrpSpPr/>
          <p:nvPr/>
        </p:nvGrpSpPr>
        <p:grpSpPr>
          <a:xfrm>
            <a:off x="2533936" y="2498272"/>
            <a:ext cx="1371600" cy="1371600"/>
            <a:chOff x="941697" y="2279908"/>
            <a:chExt cx="1371600" cy="1371600"/>
          </a:xfrm>
        </p:grpSpPr>
        <p:sp>
          <p:nvSpPr>
            <p:cNvPr id="11" name="Oval 10"/>
            <p:cNvSpPr>
              <a:spLocks noChangeAspect="1"/>
            </p:cNvSpPr>
            <p:nvPr/>
          </p:nvSpPr>
          <p:spPr>
            <a:xfrm>
              <a:off x="941697" y="2279908"/>
              <a:ext cx="1371600" cy="13716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1091933" y="2579428"/>
              <a:ext cx="1071127" cy="707886"/>
            </a:xfrm>
            <a:prstGeom prst="rect">
              <a:avLst/>
            </a:prstGeom>
            <a:noFill/>
          </p:spPr>
          <p:txBody>
            <a:bodyPr wrap="none" rtlCol="0">
              <a:spAutoFit/>
            </a:bodyPr>
            <a:lstStyle/>
            <a:p>
              <a:r>
                <a:rPr lang="en-US" sz="4000" dirty="0">
                  <a:solidFill>
                    <a:schemeClr val="bg1"/>
                  </a:solidFill>
                </a:rPr>
                <a:t>75%</a:t>
              </a:r>
              <a:endParaRPr lang="en-US" sz="4000" dirty="0">
                <a:solidFill>
                  <a:schemeClr val="bg1"/>
                </a:solidFill>
              </a:endParaRPr>
            </a:p>
          </p:txBody>
        </p:sp>
      </p:grpSp>
      <p:sp>
        <p:nvSpPr>
          <p:cNvPr id="14" name="TextBox 13"/>
          <p:cNvSpPr txBox="1"/>
          <p:nvPr/>
        </p:nvSpPr>
        <p:spPr>
          <a:xfrm>
            <a:off x="2424750" y="4085955"/>
            <a:ext cx="1692323" cy="1077218"/>
          </a:xfrm>
          <a:prstGeom prst="rect">
            <a:avLst/>
          </a:prstGeom>
          <a:noFill/>
        </p:spPr>
        <p:txBody>
          <a:bodyPr wrap="square" rtlCol="0">
            <a:spAutoFit/>
          </a:bodyPr>
          <a:lstStyle/>
          <a:p>
            <a:pPr algn="ctr"/>
            <a:r>
              <a:rPr lang="en-US" sz="1600" dirty="0"/>
              <a:t>Prefer to examine the products before purchasing</a:t>
            </a:r>
          </a:p>
          <a:p>
            <a:pPr algn="ctr"/>
            <a:endParaRPr lang="en-US" sz="1600" dirty="0"/>
          </a:p>
        </p:txBody>
      </p:sp>
      <p:sp>
        <p:nvSpPr>
          <p:cNvPr id="15" name="Title 1"/>
          <p:cNvSpPr txBox="1">
            <a:spLocks/>
          </p:cNvSpPr>
          <p:nvPr/>
        </p:nvSpPr>
        <p:spPr>
          <a:xfrm>
            <a:off x="4369663" y="1842189"/>
            <a:ext cx="1510250" cy="428625"/>
          </a:xfrm>
          <a:prstGeom prst="rect">
            <a:avLst/>
          </a:prstGeom>
        </p:spPr>
        <p:txBody>
          <a:bodyPr anchor="ctr"/>
          <a:lstStyle>
            <a:lvl1pPr algn="l" defTabSz="457200" rtl="0" fontAlgn="base">
              <a:spcBef>
                <a:spcPct val="0"/>
              </a:spcBef>
              <a:spcAft>
                <a:spcPct val="0"/>
              </a:spcAft>
              <a:defRPr sz="2400" kern="1200" cap="all">
                <a:solidFill>
                  <a:srgbClr val="009DD9"/>
                </a:solidFill>
                <a:latin typeface="+mj-lt"/>
                <a:ea typeface="+mj-ea"/>
                <a:cs typeface="+mj-cs"/>
              </a:defRPr>
            </a:lvl1pPr>
            <a:lvl2pPr algn="l" defTabSz="457200" rtl="0" fontAlgn="base">
              <a:spcBef>
                <a:spcPct val="0"/>
              </a:spcBef>
              <a:spcAft>
                <a:spcPct val="0"/>
              </a:spcAft>
              <a:defRPr sz="2400">
                <a:solidFill>
                  <a:srgbClr val="009DD9"/>
                </a:solidFill>
                <a:latin typeface="Calibri" pitchFamily="34" charset="0"/>
              </a:defRPr>
            </a:lvl2pPr>
            <a:lvl3pPr algn="l" defTabSz="457200" rtl="0" fontAlgn="base">
              <a:spcBef>
                <a:spcPct val="0"/>
              </a:spcBef>
              <a:spcAft>
                <a:spcPct val="0"/>
              </a:spcAft>
              <a:defRPr sz="2400">
                <a:solidFill>
                  <a:srgbClr val="009DD9"/>
                </a:solidFill>
                <a:latin typeface="Calibri" pitchFamily="34" charset="0"/>
              </a:defRPr>
            </a:lvl3pPr>
            <a:lvl4pPr algn="l" defTabSz="457200" rtl="0" fontAlgn="base">
              <a:spcBef>
                <a:spcPct val="0"/>
              </a:spcBef>
              <a:spcAft>
                <a:spcPct val="0"/>
              </a:spcAft>
              <a:defRPr sz="2400">
                <a:solidFill>
                  <a:srgbClr val="009DD9"/>
                </a:solidFill>
                <a:latin typeface="Calibri" pitchFamily="34" charset="0"/>
              </a:defRPr>
            </a:lvl4pPr>
            <a:lvl5pPr algn="l" defTabSz="457200" rtl="0" fontAlgn="base">
              <a:spcBef>
                <a:spcPct val="0"/>
              </a:spcBef>
              <a:spcAft>
                <a:spcPct val="0"/>
              </a:spcAft>
              <a:defRPr sz="2400">
                <a:solidFill>
                  <a:srgbClr val="009DD9"/>
                </a:solidFill>
                <a:latin typeface="Calibri" pitchFamily="34" charset="0"/>
              </a:defRPr>
            </a:lvl5pPr>
            <a:lvl6pPr marL="457200" algn="l" defTabSz="457200" rtl="0" fontAlgn="base">
              <a:spcBef>
                <a:spcPct val="0"/>
              </a:spcBef>
              <a:spcAft>
                <a:spcPct val="0"/>
              </a:spcAft>
              <a:defRPr sz="2400">
                <a:solidFill>
                  <a:srgbClr val="009DD9"/>
                </a:solidFill>
                <a:latin typeface="Calibri" pitchFamily="34" charset="0"/>
              </a:defRPr>
            </a:lvl6pPr>
            <a:lvl7pPr marL="914400" algn="l" defTabSz="457200" rtl="0" fontAlgn="base">
              <a:spcBef>
                <a:spcPct val="0"/>
              </a:spcBef>
              <a:spcAft>
                <a:spcPct val="0"/>
              </a:spcAft>
              <a:defRPr sz="2400">
                <a:solidFill>
                  <a:srgbClr val="009DD9"/>
                </a:solidFill>
                <a:latin typeface="Calibri" pitchFamily="34" charset="0"/>
              </a:defRPr>
            </a:lvl7pPr>
            <a:lvl8pPr marL="1371600" algn="l" defTabSz="457200" rtl="0" fontAlgn="base">
              <a:spcBef>
                <a:spcPct val="0"/>
              </a:spcBef>
              <a:spcAft>
                <a:spcPct val="0"/>
              </a:spcAft>
              <a:defRPr sz="2400">
                <a:solidFill>
                  <a:srgbClr val="009DD9"/>
                </a:solidFill>
                <a:latin typeface="Calibri" pitchFamily="34" charset="0"/>
              </a:defRPr>
            </a:lvl8pPr>
            <a:lvl9pPr marL="1828800" algn="l" defTabSz="457200" rtl="0" fontAlgn="base">
              <a:spcBef>
                <a:spcPct val="0"/>
              </a:spcBef>
              <a:spcAft>
                <a:spcPct val="0"/>
              </a:spcAft>
              <a:defRPr sz="2400">
                <a:solidFill>
                  <a:srgbClr val="009DD9"/>
                </a:solidFill>
                <a:latin typeface="Calibri" pitchFamily="34" charset="0"/>
              </a:defRPr>
            </a:lvl9pPr>
          </a:lstStyle>
          <a:p>
            <a:pPr algn="ctr"/>
            <a:r>
              <a:rPr lang="en-CA" sz="1800" dirty="0">
                <a:solidFill>
                  <a:srgbClr val="8DC63F"/>
                </a:solidFill>
              </a:rPr>
              <a:t>QUALITY AND freshness</a:t>
            </a:r>
            <a:endParaRPr lang="en-CA" sz="1800" dirty="0">
              <a:solidFill>
                <a:srgbClr val="8DC63F"/>
              </a:solidFill>
            </a:endParaRPr>
          </a:p>
        </p:txBody>
      </p:sp>
      <p:grpSp>
        <p:nvGrpSpPr>
          <p:cNvPr id="16" name="Group 15"/>
          <p:cNvGrpSpPr/>
          <p:nvPr/>
        </p:nvGrpSpPr>
        <p:grpSpPr>
          <a:xfrm>
            <a:off x="4419608" y="2486896"/>
            <a:ext cx="1371600" cy="1371600"/>
            <a:chOff x="941697" y="2279908"/>
            <a:chExt cx="1371600" cy="1371600"/>
          </a:xfrm>
        </p:grpSpPr>
        <p:sp>
          <p:nvSpPr>
            <p:cNvPr id="17" name="Oval 16"/>
            <p:cNvSpPr>
              <a:spLocks noChangeAspect="1"/>
            </p:cNvSpPr>
            <p:nvPr/>
          </p:nvSpPr>
          <p:spPr>
            <a:xfrm>
              <a:off x="941697" y="2279908"/>
              <a:ext cx="1371600" cy="1371600"/>
            </a:xfrm>
            <a:prstGeom prst="ellipse">
              <a:avLst/>
            </a:prstGeom>
            <a:solidFill>
              <a:srgbClr val="8DC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DC63F"/>
                </a:solidFill>
              </a:endParaRPr>
            </a:p>
          </p:txBody>
        </p:sp>
        <p:sp>
          <p:nvSpPr>
            <p:cNvPr id="18" name="TextBox 17"/>
            <p:cNvSpPr txBox="1"/>
            <p:nvPr/>
          </p:nvSpPr>
          <p:spPr>
            <a:xfrm>
              <a:off x="1091933" y="2579428"/>
              <a:ext cx="1071127" cy="707886"/>
            </a:xfrm>
            <a:prstGeom prst="rect">
              <a:avLst/>
            </a:prstGeom>
            <a:noFill/>
          </p:spPr>
          <p:txBody>
            <a:bodyPr wrap="none" rtlCol="0">
              <a:spAutoFit/>
            </a:bodyPr>
            <a:lstStyle/>
            <a:p>
              <a:r>
                <a:rPr lang="en-US" sz="4000" dirty="0">
                  <a:solidFill>
                    <a:schemeClr val="bg1"/>
                  </a:solidFill>
                </a:rPr>
                <a:t>63%</a:t>
              </a:r>
              <a:endParaRPr lang="en-US" sz="4000" dirty="0">
                <a:solidFill>
                  <a:schemeClr val="bg1"/>
                </a:solidFill>
              </a:endParaRPr>
            </a:p>
          </p:txBody>
        </p:sp>
      </p:grpSp>
      <p:sp>
        <p:nvSpPr>
          <p:cNvPr id="19" name="TextBox 18"/>
          <p:cNvSpPr txBox="1"/>
          <p:nvPr/>
        </p:nvSpPr>
        <p:spPr>
          <a:xfrm>
            <a:off x="4310422" y="4074579"/>
            <a:ext cx="1692323" cy="1077218"/>
          </a:xfrm>
          <a:prstGeom prst="rect">
            <a:avLst/>
          </a:prstGeom>
          <a:noFill/>
        </p:spPr>
        <p:txBody>
          <a:bodyPr wrap="square" rtlCol="0">
            <a:spAutoFit/>
          </a:bodyPr>
          <a:lstStyle/>
          <a:p>
            <a:pPr algn="ctr"/>
            <a:r>
              <a:rPr lang="en-US" sz="1600" dirty="0"/>
              <a:t>Concerned over </a:t>
            </a:r>
            <a:r>
              <a:rPr lang="en-US" sz="1600"/>
              <a:t>freshness and </a:t>
            </a:r>
            <a:r>
              <a:rPr lang="en-US" sz="1600" dirty="0"/>
              <a:t>expiration dates</a:t>
            </a:r>
          </a:p>
          <a:p>
            <a:pPr algn="ctr"/>
            <a:endParaRPr lang="en-US" sz="1600" dirty="0"/>
          </a:p>
        </p:txBody>
      </p:sp>
      <p:sp>
        <p:nvSpPr>
          <p:cNvPr id="20" name="Title 1"/>
          <p:cNvSpPr txBox="1">
            <a:spLocks/>
          </p:cNvSpPr>
          <p:nvPr/>
        </p:nvSpPr>
        <p:spPr>
          <a:xfrm>
            <a:off x="6193811" y="1855842"/>
            <a:ext cx="1569492" cy="428625"/>
          </a:xfrm>
          <a:prstGeom prst="rect">
            <a:avLst/>
          </a:prstGeom>
        </p:spPr>
        <p:txBody>
          <a:bodyPr anchor="ctr"/>
          <a:lstStyle>
            <a:lvl1pPr algn="l" defTabSz="457200" rtl="0" fontAlgn="base">
              <a:spcBef>
                <a:spcPct val="0"/>
              </a:spcBef>
              <a:spcAft>
                <a:spcPct val="0"/>
              </a:spcAft>
              <a:defRPr sz="2400" kern="1200" cap="all">
                <a:solidFill>
                  <a:srgbClr val="009DD9"/>
                </a:solidFill>
                <a:latin typeface="+mj-lt"/>
                <a:ea typeface="+mj-ea"/>
                <a:cs typeface="+mj-cs"/>
              </a:defRPr>
            </a:lvl1pPr>
            <a:lvl2pPr algn="l" defTabSz="457200" rtl="0" fontAlgn="base">
              <a:spcBef>
                <a:spcPct val="0"/>
              </a:spcBef>
              <a:spcAft>
                <a:spcPct val="0"/>
              </a:spcAft>
              <a:defRPr sz="2400">
                <a:solidFill>
                  <a:srgbClr val="009DD9"/>
                </a:solidFill>
                <a:latin typeface="Calibri" pitchFamily="34" charset="0"/>
              </a:defRPr>
            </a:lvl2pPr>
            <a:lvl3pPr algn="l" defTabSz="457200" rtl="0" fontAlgn="base">
              <a:spcBef>
                <a:spcPct val="0"/>
              </a:spcBef>
              <a:spcAft>
                <a:spcPct val="0"/>
              </a:spcAft>
              <a:defRPr sz="2400">
                <a:solidFill>
                  <a:srgbClr val="009DD9"/>
                </a:solidFill>
                <a:latin typeface="Calibri" pitchFamily="34" charset="0"/>
              </a:defRPr>
            </a:lvl3pPr>
            <a:lvl4pPr algn="l" defTabSz="457200" rtl="0" fontAlgn="base">
              <a:spcBef>
                <a:spcPct val="0"/>
              </a:spcBef>
              <a:spcAft>
                <a:spcPct val="0"/>
              </a:spcAft>
              <a:defRPr sz="2400">
                <a:solidFill>
                  <a:srgbClr val="009DD9"/>
                </a:solidFill>
                <a:latin typeface="Calibri" pitchFamily="34" charset="0"/>
              </a:defRPr>
            </a:lvl4pPr>
            <a:lvl5pPr algn="l" defTabSz="457200" rtl="0" fontAlgn="base">
              <a:spcBef>
                <a:spcPct val="0"/>
              </a:spcBef>
              <a:spcAft>
                <a:spcPct val="0"/>
              </a:spcAft>
              <a:defRPr sz="2400">
                <a:solidFill>
                  <a:srgbClr val="009DD9"/>
                </a:solidFill>
                <a:latin typeface="Calibri" pitchFamily="34" charset="0"/>
              </a:defRPr>
            </a:lvl5pPr>
            <a:lvl6pPr marL="457200" algn="l" defTabSz="457200" rtl="0" fontAlgn="base">
              <a:spcBef>
                <a:spcPct val="0"/>
              </a:spcBef>
              <a:spcAft>
                <a:spcPct val="0"/>
              </a:spcAft>
              <a:defRPr sz="2400">
                <a:solidFill>
                  <a:srgbClr val="009DD9"/>
                </a:solidFill>
                <a:latin typeface="Calibri" pitchFamily="34" charset="0"/>
              </a:defRPr>
            </a:lvl6pPr>
            <a:lvl7pPr marL="914400" algn="l" defTabSz="457200" rtl="0" fontAlgn="base">
              <a:spcBef>
                <a:spcPct val="0"/>
              </a:spcBef>
              <a:spcAft>
                <a:spcPct val="0"/>
              </a:spcAft>
              <a:defRPr sz="2400">
                <a:solidFill>
                  <a:srgbClr val="009DD9"/>
                </a:solidFill>
                <a:latin typeface="Calibri" pitchFamily="34" charset="0"/>
              </a:defRPr>
            </a:lvl7pPr>
            <a:lvl8pPr marL="1371600" algn="l" defTabSz="457200" rtl="0" fontAlgn="base">
              <a:spcBef>
                <a:spcPct val="0"/>
              </a:spcBef>
              <a:spcAft>
                <a:spcPct val="0"/>
              </a:spcAft>
              <a:defRPr sz="2400">
                <a:solidFill>
                  <a:srgbClr val="009DD9"/>
                </a:solidFill>
                <a:latin typeface="Calibri" pitchFamily="34" charset="0"/>
              </a:defRPr>
            </a:lvl8pPr>
            <a:lvl9pPr marL="1828800" algn="l" defTabSz="457200" rtl="0" fontAlgn="base">
              <a:spcBef>
                <a:spcPct val="0"/>
              </a:spcBef>
              <a:spcAft>
                <a:spcPct val="0"/>
              </a:spcAft>
              <a:defRPr sz="2400">
                <a:solidFill>
                  <a:srgbClr val="009DD9"/>
                </a:solidFill>
                <a:latin typeface="Calibri" pitchFamily="34" charset="0"/>
              </a:defRPr>
            </a:lvl9pPr>
          </a:lstStyle>
          <a:p>
            <a:pPr algn="ctr"/>
            <a:r>
              <a:rPr lang="en-CA" sz="1800" dirty="0">
                <a:solidFill>
                  <a:schemeClr val="accent3"/>
                </a:solidFill>
              </a:rPr>
              <a:t>Fulfillment and delivery</a:t>
            </a:r>
            <a:endParaRPr lang="en-CA" sz="1800" dirty="0">
              <a:solidFill>
                <a:schemeClr val="accent3"/>
              </a:solidFill>
            </a:endParaRPr>
          </a:p>
        </p:txBody>
      </p:sp>
      <p:grpSp>
        <p:nvGrpSpPr>
          <p:cNvPr id="21" name="Group 20"/>
          <p:cNvGrpSpPr/>
          <p:nvPr/>
        </p:nvGrpSpPr>
        <p:grpSpPr>
          <a:xfrm>
            <a:off x="6302998" y="2500549"/>
            <a:ext cx="1371600" cy="1371600"/>
            <a:chOff x="941697" y="2279908"/>
            <a:chExt cx="1371600" cy="1371600"/>
          </a:xfrm>
        </p:grpSpPr>
        <p:sp>
          <p:nvSpPr>
            <p:cNvPr id="22" name="Oval 21"/>
            <p:cNvSpPr>
              <a:spLocks noChangeAspect="1"/>
            </p:cNvSpPr>
            <p:nvPr/>
          </p:nvSpPr>
          <p:spPr>
            <a:xfrm>
              <a:off x="941697" y="2279908"/>
              <a:ext cx="1371600" cy="13716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1091933" y="2579428"/>
              <a:ext cx="1071127" cy="707886"/>
            </a:xfrm>
            <a:prstGeom prst="rect">
              <a:avLst/>
            </a:prstGeom>
            <a:noFill/>
          </p:spPr>
          <p:txBody>
            <a:bodyPr wrap="none" rtlCol="0">
              <a:spAutoFit/>
            </a:bodyPr>
            <a:lstStyle/>
            <a:p>
              <a:r>
                <a:rPr lang="en-US" sz="4000" dirty="0">
                  <a:solidFill>
                    <a:schemeClr val="bg1"/>
                  </a:solidFill>
                </a:rPr>
                <a:t>48%</a:t>
              </a:r>
              <a:endParaRPr lang="en-US" sz="4000" dirty="0">
                <a:solidFill>
                  <a:schemeClr val="bg1"/>
                </a:solidFill>
              </a:endParaRPr>
            </a:p>
          </p:txBody>
        </p:sp>
      </p:grpSp>
      <p:sp>
        <p:nvSpPr>
          <p:cNvPr id="24" name="TextBox 23"/>
          <p:cNvSpPr txBox="1"/>
          <p:nvPr/>
        </p:nvSpPr>
        <p:spPr>
          <a:xfrm>
            <a:off x="6139220" y="4088232"/>
            <a:ext cx="1730989" cy="1077218"/>
          </a:xfrm>
          <a:prstGeom prst="rect">
            <a:avLst/>
          </a:prstGeom>
          <a:noFill/>
        </p:spPr>
        <p:txBody>
          <a:bodyPr wrap="square" rtlCol="0">
            <a:spAutoFit/>
          </a:bodyPr>
          <a:lstStyle/>
          <a:p>
            <a:pPr algn="ctr"/>
            <a:r>
              <a:rPr lang="en-US" sz="1600" dirty="0"/>
              <a:t>Concerned deliveries happen when not at home</a:t>
            </a:r>
          </a:p>
          <a:p>
            <a:pPr algn="ctr"/>
            <a:endParaRPr lang="en-US" sz="1600" dirty="0"/>
          </a:p>
        </p:txBody>
      </p:sp>
      <p:sp>
        <p:nvSpPr>
          <p:cNvPr id="25" name="Title 1"/>
          <p:cNvSpPr txBox="1">
            <a:spLocks/>
          </p:cNvSpPr>
          <p:nvPr/>
        </p:nvSpPr>
        <p:spPr>
          <a:xfrm>
            <a:off x="8138725" y="1844466"/>
            <a:ext cx="1510250" cy="428625"/>
          </a:xfrm>
          <a:prstGeom prst="rect">
            <a:avLst/>
          </a:prstGeom>
        </p:spPr>
        <p:txBody>
          <a:bodyPr anchor="ctr"/>
          <a:lstStyle>
            <a:lvl1pPr algn="l" defTabSz="457200" rtl="0" fontAlgn="base">
              <a:spcBef>
                <a:spcPct val="0"/>
              </a:spcBef>
              <a:spcAft>
                <a:spcPct val="0"/>
              </a:spcAft>
              <a:defRPr sz="2400" kern="1200" cap="all">
                <a:solidFill>
                  <a:srgbClr val="009DD9"/>
                </a:solidFill>
                <a:latin typeface="+mj-lt"/>
                <a:ea typeface="+mj-ea"/>
                <a:cs typeface="+mj-cs"/>
              </a:defRPr>
            </a:lvl1pPr>
            <a:lvl2pPr algn="l" defTabSz="457200" rtl="0" fontAlgn="base">
              <a:spcBef>
                <a:spcPct val="0"/>
              </a:spcBef>
              <a:spcAft>
                <a:spcPct val="0"/>
              </a:spcAft>
              <a:defRPr sz="2400">
                <a:solidFill>
                  <a:srgbClr val="009DD9"/>
                </a:solidFill>
                <a:latin typeface="Calibri" pitchFamily="34" charset="0"/>
              </a:defRPr>
            </a:lvl2pPr>
            <a:lvl3pPr algn="l" defTabSz="457200" rtl="0" fontAlgn="base">
              <a:spcBef>
                <a:spcPct val="0"/>
              </a:spcBef>
              <a:spcAft>
                <a:spcPct val="0"/>
              </a:spcAft>
              <a:defRPr sz="2400">
                <a:solidFill>
                  <a:srgbClr val="009DD9"/>
                </a:solidFill>
                <a:latin typeface="Calibri" pitchFamily="34" charset="0"/>
              </a:defRPr>
            </a:lvl3pPr>
            <a:lvl4pPr algn="l" defTabSz="457200" rtl="0" fontAlgn="base">
              <a:spcBef>
                <a:spcPct val="0"/>
              </a:spcBef>
              <a:spcAft>
                <a:spcPct val="0"/>
              </a:spcAft>
              <a:defRPr sz="2400">
                <a:solidFill>
                  <a:srgbClr val="009DD9"/>
                </a:solidFill>
                <a:latin typeface="Calibri" pitchFamily="34" charset="0"/>
              </a:defRPr>
            </a:lvl4pPr>
            <a:lvl5pPr algn="l" defTabSz="457200" rtl="0" fontAlgn="base">
              <a:spcBef>
                <a:spcPct val="0"/>
              </a:spcBef>
              <a:spcAft>
                <a:spcPct val="0"/>
              </a:spcAft>
              <a:defRPr sz="2400">
                <a:solidFill>
                  <a:srgbClr val="009DD9"/>
                </a:solidFill>
                <a:latin typeface="Calibri" pitchFamily="34" charset="0"/>
              </a:defRPr>
            </a:lvl5pPr>
            <a:lvl6pPr marL="457200" algn="l" defTabSz="457200" rtl="0" fontAlgn="base">
              <a:spcBef>
                <a:spcPct val="0"/>
              </a:spcBef>
              <a:spcAft>
                <a:spcPct val="0"/>
              </a:spcAft>
              <a:defRPr sz="2400">
                <a:solidFill>
                  <a:srgbClr val="009DD9"/>
                </a:solidFill>
                <a:latin typeface="Calibri" pitchFamily="34" charset="0"/>
              </a:defRPr>
            </a:lvl6pPr>
            <a:lvl7pPr marL="914400" algn="l" defTabSz="457200" rtl="0" fontAlgn="base">
              <a:spcBef>
                <a:spcPct val="0"/>
              </a:spcBef>
              <a:spcAft>
                <a:spcPct val="0"/>
              </a:spcAft>
              <a:defRPr sz="2400">
                <a:solidFill>
                  <a:srgbClr val="009DD9"/>
                </a:solidFill>
                <a:latin typeface="Calibri" pitchFamily="34" charset="0"/>
              </a:defRPr>
            </a:lvl7pPr>
            <a:lvl8pPr marL="1371600" algn="l" defTabSz="457200" rtl="0" fontAlgn="base">
              <a:spcBef>
                <a:spcPct val="0"/>
              </a:spcBef>
              <a:spcAft>
                <a:spcPct val="0"/>
              </a:spcAft>
              <a:defRPr sz="2400">
                <a:solidFill>
                  <a:srgbClr val="009DD9"/>
                </a:solidFill>
                <a:latin typeface="Calibri" pitchFamily="34" charset="0"/>
              </a:defRPr>
            </a:lvl8pPr>
            <a:lvl9pPr marL="1828800" algn="l" defTabSz="457200" rtl="0" fontAlgn="base">
              <a:spcBef>
                <a:spcPct val="0"/>
              </a:spcBef>
              <a:spcAft>
                <a:spcPct val="0"/>
              </a:spcAft>
              <a:defRPr sz="2400">
                <a:solidFill>
                  <a:srgbClr val="009DD9"/>
                </a:solidFill>
                <a:latin typeface="Calibri" pitchFamily="34" charset="0"/>
              </a:defRPr>
            </a:lvl9pPr>
          </a:lstStyle>
          <a:p>
            <a:pPr algn="ctr"/>
            <a:r>
              <a:rPr lang="en-CA" sz="1800" dirty="0">
                <a:solidFill>
                  <a:schemeClr val="bg1">
                    <a:lumMod val="50000"/>
                  </a:schemeClr>
                </a:solidFill>
              </a:rPr>
              <a:t>Ease of site usage</a:t>
            </a:r>
            <a:endParaRPr lang="en-CA" sz="1800" dirty="0">
              <a:solidFill>
                <a:schemeClr val="bg1">
                  <a:lumMod val="50000"/>
                </a:schemeClr>
              </a:solidFill>
            </a:endParaRPr>
          </a:p>
        </p:txBody>
      </p:sp>
      <p:grpSp>
        <p:nvGrpSpPr>
          <p:cNvPr id="26" name="Group 25"/>
          <p:cNvGrpSpPr/>
          <p:nvPr/>
        </p:nvGrpSpPr>
        <p:grpSpPr>
          <a:xfrm>
            <a:off x="8188670" y="2489173"/>
            <a:ext cx="1371600" cy="1371600"/>
            <a:chOff x="941697" y="2279908"/>
            <a:chExt cx="1371600" cy="1371600"/>
          </a:xfrm>
        </p:grpSpPr>
        <p:sp>
          <p:nvSpPr>
            <p:cNvPr id="27" name="Oval 26"/>
            <p:cNvSpPr>
              <a:spLocks noChangeAspect="1"/>
            </p:cNvSpPr>
            <p:nvPr/>
          </p:nvSpPr>
          <p:spPr>
            <a:xfrm>
              <a:off x="941697" y="2279908"/>
              <a:ext cx="1371600" cy="1371600"/>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1091933" y="2579428"/>
              <a:ext cx="1071127" cy="707886"/>
            </a:xfrm>
            <a:prstGeom prst="rect">
              <a:avLst/>
            </a:prstGeom>
            <a:noFill/>
          </p:spPr>
          <p:txBody>
            <a:bodyPr wrap="none" rtlCol="0">
              <a:spAutoFit/>
            </a:bodyPr>
            <a:lstStyle/>
            <a:p>
              <a:r>
                <a:rPr lang="en-US" sz="4000" dirty="0">
                  <a:solidFill>
                    <a:schemeClr val="bg1"/>
                  </a:solidFill>
                </a:rPr>
                <a:t>48%</a:t>
              </a:r>
              <a:endParaRPr lang="en-US" sz="4000" dirty="0">
                <a:solidFill>
                  <a:schemeClr val="bg1"/>
                </a:solidFill>
              </a:endParaRPr>
            </a:p>
          </p:txBody>
        </p:sp>
      </p:grpSp>
      <p:sp>
        <p:nvSpPr>
          <p:cNvPr id="29" name="TextBox 28"/>
          <p:cNvSpPr txBox="1"/>
          <p:nvPr/>
        </p:nvSpPr>
        <p:spPr>
          <a:xfrm>
            <a:off x="8097782" y="4076857"/>
            <a:ext cx="1633081" cy="830997"/>
          </a:xfrm>
          <a:prstGeom prst="rect">
            <a:avLst/>
          </a:prstGeom>
          <a:noFill/>
        </p:spPr>
        <p:txBody>
          <a:bodyPr wrap="square" rtlCol="0">
            <a:spAutoFit/>
          </a:bodyPr>
          <a:lstStyle/>
          <a:p>
            <a:pPr algn="ctr"/>
            <a:r>
              <a:rPr lang="en-US" sz="1600" dirty="0"/>
              <a:t>Browsing to find products too time consuming</a:t>
            </a:r>
          </a:p>
        </p:txBody>
      </p:sp>
      <p:sp>
        <p:nvSpPr>
          <p:cNvPr id="30" name="Rectangle 29"/>
          <p:cNvSpPr/>
          <p:nvPr/>
        </p:nvSpPr>
        <p:spPr>
          <a:xfrm>
            <a:off x="1999491" y="6400800"/>
            <a:ext cx="4572000" cy="230832"/>
          </a:xfrm>
          <a:prstGeom prst="rect">
            <a:avLst/>
          </a:prstGeom>
        </p:spPr>
        <p:txBody>
          <a:bodyPr>
            <a:spAutoFit/>
          </a:bodyPr>
          <a:lstStyle/>
          <a:p>
            <a:r>
              <a:rPr lang="en-CA" sz="900" dirty="0">
                <a:solidFill>
                  <a:schemeClr val="bg1">
                    <a:lumMod val="50000"/>
                  </a:schemeClr>
                </a:solidFill>
              </a:rPr>
              <a:t>Source: Nielsen Global Connected Commerce Survey, Q3 2015 - Canada</a:t>
            </a:r>
          </a:p>
        </p:txBody>
      </p:sp>
    </p:spTree>
    <p:extLst>
      <p:ext uri="{BB962C8B-B14F-4D97-AF65-F5344CB8AC3E}">
        <p14:creationId xmlns:p14="http://schemas.microsoft.com/office/powerpoint/2010/main" val="11787294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a:grpSpLocks noChangeAspect="1"/>
          </p:cNvGrpSpPr>
          <p:nvPr/>
        </p:nvGrpSpPr>
        <p:grpSpPr>
          <a:xfrm>
            <a:off x="3093720" y="2568388"/>
            <a:ext cx="640080" cy="640080"/>
            <a:chOff x="4024613" y="1021018"/>
            <a:chExt cx="1271016" cy="1271016"/>
          </a:xfrm>
          <a:solidFill>
            <a:srgbClr val="002060"/>
          </a:solidFill>
        </p:grpSpPr>
        <p:sp>
          <p:nvSpPr>
            <p:cNvPr id="7" name="Oval 6"/>
            <p:cNvSpPr/>
            <p:nvPr/>
          </p:nvSpPr>
          <p:spPr>
            <a:xfrm>
              <a:off x="4024613" y="1021018"/>
              <a:ext cx="1271016" cy="1271016"/>
            </a:xfrm>
            <a:prstGeom prst="ellipse">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8" name="Picture 7" descr="Store.emf"/>
            <p:cNvPicPr>
              <a:picLocks noChangeAspect="1"/>
            </p:cNvPicPr>
            <p:nvPr/>
          </p:nvPicPr>
          <p:blipFill>
            <a:blip r:embed="rId2" cstate="print"/>
            <a:stretch>
              <a:fillRect/>
            </a:stretch>
          </p:blipFill>
          <p:spPr>
            <a:xfrm>
              <a:off x="4176614" y="1359346"/>
              <a:ext cx="967014" cy="594360"/>
            </a:xfrm>
            <a:prstGeom prst="rect">
              <a:avLst/>
            </a:prstGeom>
            <a:noFill/>
          </p:spPr>
        </p:pic>
      </p:grpSp>
      <p:grpSp>
        <p:nvGrpSpPr>
          <p:cNvPr id="9" name="Group 8"/>
          <p:cNvGrpSpPr>
            <a:grpSpLocks noChangeAspect="1"/>
          </p:cNvGrpSpPr>
          <p:nvPr/>
        </p:nvGrpSpPr>
        <p:grpSpPr>
          <a:xfrm>
            <a:off x="4160520" y="2560320"/>
            <a:ext cx="640080" cy="640080"/>
            <a:chOff x="2385926" y="1021018"/>
            <a:chExt cx="1271016" cy="1271016"/>
          </a:xfrm>
        </p:grpSpPr>
        <p:sp>
          <p:nvSpPr>
            <p:cNvPr id="10" name="Oval 9"/>
            <p:cNvSpPr/>
            <p:nvPr/>
          </p:nvSpPr>
          <p:spPr>
            <a:xfrm>
              <a:off x="2385926" y="1021018"/>
              <a:ext cx="1271016" cy="1271016"/>
            </a:xfrm>
            <a:prstGeom prst="ellipse">
              <a:avLst/>
            </a:prstGeom>
            <a:solidFill>
              <a:srgbClr val="009D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1" name="Picture 10" descr="Comparison.emf"/>
            <p:cNvPicPr>
              <a:picLocks noChangeAspect="1"/>
            </p:cNvPicPr>
            <p:nvPr/>
          </p:nvPicPr>
          <p:blipFill>
            <a:blip r:embed="rId3" cstate="print"/>
            <a:stretch>
              <a:fillRect/>
            </a:stretch>
          </p:blipFill>
          <p:spPr>
            <a:xfrm>
              <a:off x="2575162" y="1222186"/>
              <a:ext cx="892545" cy="868680"/>
            </a:xfrm>
            <a:prstGeom prst="rect">
              <a:avLst/>
            </a:prstGeom>
          </p:spPr>
        </p:pic>
      </p:grpSp>
      <p:grpSp>
        <p:nvGrpSpPr>
          <p:cNvPr id="12" name="Group 11"/>
          <p:cNvGrpSpPr>
            <a:grpSpLocks noChangeAspect="1"/>
          </p:cNvGrpSpPr>
          <p:nvPr/>
        </p:nvGrpSpPr>
        <p:grpSpPr>
          <a:xfrm>
            <a:off x="7360920" y="2541687"/>
            <a:ext cx="640080" cy="640080"/>
            <a:chOff x="3190259" y="2858285"/>
            <a:chExt cx="1271016" cy="1271016"/>
          </a:xfrm>
          <a:solidFill>
            <a:schemeClr val="accent3">
              <a:lumMod val="75000"/>
            </a:schemeClr>
          </a:solidFill>
        </p:grpSpPr>
        <p:sp>
          <p:nvSpPr>
            <p:cNvPr id="13" name="Oval 12"/>
            <p:cNvSpPr/>
            <p:nvPr/>
          </p:nvSpPr>
          <p:spPr>
            <a:xfrm>
              <a:off x="3190259" y="2858285"/>
              <a:ext cx="1271016" cy="127101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4" name="Picture 13" descr="Financials.emf"/>
            <p:cNvPicPr>
              <a:picLocks noChangeAspect="1"/>
            </p:cNvPicPr>
            <p:nvPr/>
          </p:nvPicPr>
          <p:blipFill>
            <a:blip r:embed="rId4" cstate="print"/>
            <a:stretch>
              <a:fillRect/>
            </a:stretch>
          </p:blipFill>
          <p:spPr>
            <a:xfrm>
              <a:off x="3383338" y="3155465"/>
              <a:ext cx="884858" cy="676656"/>
            </a:xfrm>
            <a:prstGeom prst="rect">
              <a:avLst/>
            </a:prstGeom>
            <a:grpFill/>
          </p:spPr>
        </p:pic>
      </p:grpSp>
      <p:grpSp>
        <p:nvGrpSpPr>
          <p:cNvPr id="15" name="Group 14"/>
          <p:cNvGrpSpPr>
            <a:grpSpLocks noChangeAspect="1"/>
          </p:cNvGrpSpPr>
          <p:nvPr/>
        </p:nvGrpSpPr>
        <p:grpSpPr>
          <a:xfrm>
            <a:off x="5181600" y="2541687"/>
            <a:ext cx="640080" cy="640080"/>
            <a:chOff x="2385926" y="1021018"/>
            <a:chExt cx="1271016" cy="1271016"/>
          </a:xfrm>
          <a:solidFill>
            <a:schemeClr val="accent2"/>
          </a:solidFill>
        </p:grpSpPr>
        <p:sp>
          <p:nvSpPr>
            <p:cNvPr id="16" name="Oval 15"/>
            <p:cNvSpPr/>
            <p:nvPr/>
          </p:nvSpPr>
          <p:spPr>
            <a:xfrm>
              <a:off x="2385926" y="1021018"/>
              <a:ext cx="1271016" cy="127101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7" name="Picture 16" descr="Real_Time.emf"/>
            <p:cNvPicPr>
              <a:picLocks noChangeAspect="1"/>
            </p:cNvPicPr>
            <p:nvPr/>
          </p:nvPicPr>
          <p:blipFill>
            <a:blip r:embed="rId5" cstate="print"/>
            <a:stretch>
              <a:fillRect/>
            </a:stretch>
          </p:blipFill>
          <p:spPr>
            <a:xfrm>
              <a:off x="2566386" y="1203898"/>
              <a:ext cx="910097" cy="905256"/>
            </a:xfrm>
            <a:prstGeom prst="rect">
              <a:avLst/>
            </a:prstGeom>
            <a:grpFill/>
          </p:spPr>
        </p:pic>
      </p:grpSp>
      <p:grpSp>
        <p:nvGrpSpPr>
          <p:cNvPr id="18" name="Group 17"/>
          <p:cNvGrpSpPr>
            <a:grpSpLocks noChangeAspect="1"/>
          </p:cNvGrpSpPr>
          <p:nvPr/>
        </p:nvGrpSpPr>
        <p:grpSpPr>
          <a:xfrm>
            <a:off x="8427720" y="2531521"/>
            <a:ext cx="640080" cy="640080"/>
            <a:chOff x="747239" y="1021018"/>
            <a:chExt cx="1271016" cy="1271016"/>
          </a:xfrm>
          <a:solidFill>
            <a:schemeClr val="accent3">
              <a:lumMod val="60000"/>
              <a:lumOff val="40000"/>
            </a:schemeClr>
          </a:solidFill>
        </p:grpSpPr>
        <p:sp>
          <p:nvSpPr>
            <p:cNvPr id="19" name="Oval 18"/>
            <p:cNvSpPr/>
            <p:nvPr/>
          </p:nvSpPr>
          <p:spPr>
            <a:xfrm>
              <a:off x="747239" y="1021018"/>
              <a:ext cx="1271016" cy="127101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20" name="Picture 19" descr="Segmentation.emf"/>
            <p:cNvPicPr>
              <a:picLocks noChangeAspect="1"/>
            </p:cNvPicPr>
            <p:nvPr/>
          </p:nvPicPr>
          <p:blipFill>
            <a:blip r:embed="rId6" cstate="print"/>
            <a:stretch>
              <a:fillRect/>
            </a:stretch>
          </p:blipFill>
          <p:spPr>
            <a:xfrm>
              <a:off x="1028493" y="1299910"/>
              <a:ext cx="708509" cy="713232"/>
            </a:xfrm>
            <a:prstGeom prst="rect">
              <a:avLst/>
            </a:prstGeom>
            <a:grpFill/>
          </p:spPr>
        </p:pic>
      </p:grpSp>
      <p:grpSp>
        <p:nvGrpSpPr>
          <p:cNvPr id="21" name="Group 20"/>
          <p:cNvGrpSpPr>
            <a:grpSpLocks noChangeAspect="1"/>
          </p:cNvGrpSpPr>
          <p:nvPr/>
        </p:nvGrpSpPr>
        <p:grpSpPr>
          <a:xfrm>
            <a:off x="6294120" y="2525715"/>
            <a:ext cx="640080" cy="640080"/>
            <a:chOff x="2385926" y="4800655"/>
            <a:chExt cx="1271016" cy="1271016"/>
          </a:xfrm>
          <a:solidFill>
            <a:schemeClr val="accent2">
              <a:lumMod val="60000"/>
              <a:lumOff val="40000"/>
            </a:schemeClr>
          </a:solidFill>
        </p:grpSpPr>
        <p:sp>
          <p:nvSpPr>
            <p:cNvPr id="22" name="Oval 21"/>
            <p:cNvSpPr/>
            <p:nvPr/>
          </p:nvSpPr>
          <p:spPr>
            <a:xfrm>
              <a:off x="2385926" y="4800655"/>
              <a:ext cx="1271016" cy="127101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23" name="Picture 22" descr="Planning.emf"/>
            <p:cNvPicPr>
              <a:picLocks noChangeAspect="1"/>
            </p:cNvPicPr>
            <p:nvPr/>
          </p:nvPicPr>
          <p:blipFill>
            <a:blip r:embed="rId7" cstate="print"/>
            <a:stretch>
              <a:fillRect/>
            </a:stretch>
          </p:blipFill>
          <p:spPr>
            <a:xfrm>
              <a:off x="2696927" y="5001823"/>
              <a:ext cx="649014" cy="868680"/>
            </a:xfrm>
            <a:prstGeom prst="rect">
              <a:avLst/>
            </a:prstGeom>
            <a:grpFill/>
          </p:spPr>
        </p:pic>
      </p:grpSp>
      <p:grpSp>
        <p:nvGrpSpPr>
          <p:cNvPr id="24" name="Group 23"/>
          <p:cNvGrpSpPr>
            <a:grpSpLocks noChangeAspect="1"/>
          </p:cNvGrpSpPr>
          <p:nvPr/>
        </p:nvGrpSpPr>
        <p:grpSpPr>
          <a:xfrm>
            <a:off x="9393988" y="2531521"/>
            <a:ext cx="640080" cy="640080"/>
            <a:chOff x="3190259" y="2858285"/>
            <a:chExt cx="1271016" cy="1271016"/>
          </a:xfrm>
          <a:solidFill>
            <a:schemeClr val="accent4"/>
          </a:solidFill>
        </p:grpSpPr>
        <p:sp>
          <p:nvSpPr>
            <p:cNvPr id="25" name="Oval 24"/>
            <p:cNvSpPr/>
            <p:nvPr/>
          </p:nvSpPr>
          <p:spPr>
            <a:xfrm>
              <a:off x="3190259" y="2858285"/>
              <a:ext cx="1271016" cy="127101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26" name="Picture 25" descr="OnlineShopping.emf"/>
            <p:cNvPicPr>
              <a:picLocks noChangeAspect="1"/>
            </p:cNvPicPr>
            <p:nvPr/>
          </p:nvPicPr>
          <p:blipFill>
            <a:blip r:embed="rId8" cstate="print"/>
            <a:stretch>
              <a:fillRect/>
            </a:stretch>
          </p:blipFill>
          <p:spPr>
            <a:xfrm>
              <a:off x="3384269" y="3205757"/>
              <a:ext cx="882996" cy="576072"/>
            </a:xfrm>
            <a:prstGeom prst="rect">
              <a:avLst/>
            </a:prstGeom>
            <a:grpFill/>
          </p:spPr>
        </p:pic>
      </p:grpSp>
      <p:cxnSp>
        <p:nvCxnSpPr>
          <p:cNvPr id="27" name="Straight Connector 26"/>
          <p:cNvCxnSpPr/>
          <p:nvPr/>
        </p:nvCxnSpPr>
        <p:spPr>
          <a:xfrm>
            <a:off x="6400800" y="2632291"/>
            <a:ext cx="439766" cy="439766"/>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3164542" y="1599700"/>
            <a:ext cx="1636058" cy="646331"/>
          </a:xfrm>
          <a:prstGeom prst="rect">
            <a:avLst/>
          </a:prstGeom>
          <a:noFill/>
        </p:spPr>
        <p:txBody>
          <a:bodyPr wrap="square" rtlCol="0">
            <a:spAutoFit/>
          </a:bodyPr>
          <a:lstStyle/>
          <a:p>
            <a:pPr algn="ctr"/>
            <a:r>
              <a:rPr lang="en-US" dirty="0">
                <a:solidFill>
                  <a:srgbClr val="00B0F0"/>
                </a:solidFill>
              </a:rPr>
              <a:t>DIGITAL DODGERS</a:t>
            </a:r>
          </a:p>
        </p:txBody>
      </p:sp>
      <p:sp>
        <p:nvSpPr>
          <p:cNvPr id="29" name="TextBox 28"/>
          <p:cNvSpPr txBox="1"/>
          <p:nvPr/>
        </p:nvSpPr>
        <p:spPr>
          <a:xfrm>
            <a:off x="5254162" y="1599700"/>
            <a:ext cx="1680039" cy="646331"/>
          </a:xfrm>
          <a:prstGeom prst="rect">
            <a:avLst/>
          </a:prstGeom>
          <a:noFill/>
        </p:spPr>
        <p:txBody>
          <a:bodyPr wrap="square" rtlCol="0">
            <a:spAutoFit/>
          </a:bodyPr>
          <a:lstStyle/>
          <a:p>
            <a:pPr algn="ctr"/>
            <a:r>
              <a:rPr lang="en-US" dirty="0">
                <a:solidFill>
                  <a:schemeClr val="accent2"/>
                </a:solidFill>
              </a:rPr>
              <a:t>INDIFFERENT &amp; IMPULSIVE</a:t>
            </a:r>
          </a:p>
        </p:txBody>
      </p:sp>
      <p:sp>
        <p:nvSpPr>
          <p:cNvPr id="30" name="TextBox 29"/>
          <p:cNvSpPr txBox="1"/>
          <p:nvPr/>
        </p:nvSpPr>
        <p:spPr>
          <a:xfrm>
            <a:off x="7079012" y="1618321"/>
            <a:ext cx="1760188" cy="646331"/>
          </a:xfrm>
          <a:prstGeom prst="rect">
            <a:avLst/>
          </a:prstGeom>
          <a:noFill/>
        </p:spPr>
        <p:txBody>
          <a:bodyPr wrap="square" rtlCol="0">
            <a:spAutoFit/>
          </a:bodyPr>
          <a:lstStyle/>
          <a:p>
            <a:pPr algn="ctr"/>
            <a:r>
              <a:rPr lang="en-US" dirty="0">
                <a:solidFill>
                  <a:schemeClr val="accent3"/>
                </a:solidFill>
              </a:rPr>
              <a:t>DIGITAL DEAL </a:t>
            </a:r>
            <a:r>
              <a:rPr lang="en-US" dirty="0">
                <a:solidFill>
                  <a:schemeClr val="accent3"/>
                </a:solidFill>
              </a:rPr>
              <a:t>DIGGERS</a:t>
            </a:r>
          </a:p>
        </p:txBody>
      </p:sp>
      <p:sp>
        <p:nvSpPr>
          <p:cNvPr id="31" name="TextBox 30"/>
          <p:cNvSpPr txBox="1"/>
          <p:nvPr/>
        </p:nvSpPr>
        <p:spPr>
          <a:xfrm>
            <a:off x="8560010" y="1613648"/>
            <a:ext cx="2087076" cy="646331"/>
          </a:xfrm>
          <a:prstGeom prst="rect">
            <a:avLst/>
          </a:prstGeom>
          <a:noFill/>
        </p:spPr>
        <p:txBody>
          <a:bodyPr wrap="square" rtlCol="0">
            <a:spAutoFit/>
          </a:bodyPr>
          <a:lstStyle/>
          <a:p>
            <a:pPr algn="ctr"/>
            <a:r>
              <a:rPr lang="en-US" dirty="0">
                <a:solidFill>
                  <a:schemeClr val="accent4"/>
                </a:solidFill>
              </a:rPr>
              <a:t>CLICKING </a:t>
            </a:r>
            <a:r>
              <a:rPr lang="en-US" dirty="0">
                <a:solidFill>
                  <a:schemeClr val="accent4"/>
                </a:solidFill>
              </a:rPr>
              <a:t>CONNOISSEURS</a:t>
            </a:r>
            <a:endParaRPr lang="en-US" dirty="0">
              <a:solidFill>
                <a:schemeClr val="accent4"/>
              </a:solidFill>
            </a:endParaRPr>
          </a:p>
        </p:txBody>
      </p:sp>
      <p:sp>
        <p:nvSpPr>
          <p:cNvPr id="32" name="Title 44"/>
          <p:cNvSpPr>
            <a:spLocks noGrp="1"/>
          </p:cNvSpPr>
          <p:nvPr>
            <p:ph type="title"/>
          </p:nvPr>
        </p:nvSpPr>
        <p:spPr>
          <a:xfrm>
            <a:off x="2842541" y="697621"/>
            <a:ext cx="8148451" cy="571500"/>
          </a:xfrm>
        </p:spPr>
        <p:txBody>
          <a:bodyPr/>
          <a:lstStyle/>
          <a:p>
            <a:r>
              <a:rPr lang="en-US" dirty="0" smtClean="0"/>
              <a:t>THERE IS NO SINGLE ONLINE SHOPPER</a:t>
            </a:r>
            <a:endParaRPr lang="en-US" dirty="0"/>
          </a:p>
        </p:txBody>
      </p:sp>
      <p:graphicFrame>
        <p:nvGraphicFramePr>
          <p:cNvPr id="33" name="Table 32"/>
          <p:cNvGraphicFramePr>
            <a:graphicFrameLocks noGrp="1"/>
          </p:cNvGraphicFramePr>
          <p:nvPr>
            <p:extLst/>
          </p:nvPr>
        </p:nvGraphicFramePr>
        <p:xfrm>
          <a:off x="2892030" y="3370781"/>
          <a:ext cx="7394970" cy="1600200"/>
        </p:xfrm>
        <a:graphic>
          <a:graphicData uri="http://schemas.openxmlformats.org/drawingml/2006/table">
            <a:tbl>
              <a:tblPr firstRow="1" bandRow="1">
                <a:tableStyleId>{5C22544A-7EE6-4342-B048-85BDC9FD1C3A}</a:tableStyleId>
              </a:tblPr>
              <a:tblGrid>
                <a:gridCol w="1064288"/>
                <a:gridCol w="1064288"/>
                <a:gridCol w="1091814"/>
                <a:gridCol w="1107336"/>
                <a:gridCol w="1046633"/>
                <a:gridCol w="993023"/>
                <a:gridCol w="1027588"/>
              </a:tblGrid>
              <a:tr h="51420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500" b="0" dirty="0" smtClean="0"/>
                        <a:t>Technology Averse</a:t>
                      </a: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500" b="0" dirty="0" smtClean="0"/>
                        <a:t>Digital Reluctants</a:t>
                      </a: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500" b="0" dirty="0" smtClean="0"/>
                        <a:t>Grab &amp; Go</a:t>
                      </a: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500" b="0" dirty="0" smtClean="0"/>
                        <a:t>Non-Planners</a:t>
                      </a: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500" b="0" dirty="0" smtClean="0"/>
                        <a:t>Tech Savvy Value Seekers</a:t>
                      </a: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r>
                        <a:rPr lang="en-US" sz="1400" b="0" dirty="0" smtClean="0"/>
                        <a:t>Researcher</a:t>
                      </a:r>
                      <a:endParaRPr lang="en-US" sz="1400" b="0" dirty="0"/>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r>
                        <a:rPr lang="en-US" sz="1500" b="0" dirty="0" smtClean="0"/>
                        <a:t>Digital </a:t>
                      </a:r>
                      <a:r>
                        <a:rPr lang="en-US" sz="1500" b="0" baseline="0" dirty="0" smtClean="0"/>
                        <a:t>Advocates</a:t>
                      </a:r>
                      <a:endParaRPr lang="en-US" sz="1500" b="0" dirty="0"/>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r>
              <a:tr h="457200">
                <a:tc gridSpan="2">
                  <a:txBody>
                    <a:bodyPr/>
                    <a:lstStyle/>
                    <a:p>
                      <a:pPr algn="ctr"/>
                      <a:r>
                        <a:rPr lang="en-US" sz="1600" i="0" dirty="0" smtClean="0">
                          <a:solidFill>
                            <a:schemeClr val="bg1">
                              <a:lumMod val="95000"/>
                            </a:schemeClr>
                          </a:solidFill>
                        </a:rPr>
                        <a:t>LOW TRUST </a:t>
                      </a:r>
                    </a:p>
                    <a:p>
                      <a:pPr algn="ctr"/>
                      <a:r>
                        <a:rPr lang="en-US" sz="1600" i="0" dirty="0" smtClean="0">
                          <a:solidFill>
                            <a:schemeClr val="bg1">
                              <a:lumMod val="95000"/>
                            </a:schemeClr>
                          </a:solidFill>
                        </a:rPr>
                        <a:t>LOW TECH SAVVY</a:t>
                      </a:r>
                      <a:endParaRPr lang="en-US" sz="1600" i="0" dirty="0">
                        <a:solidFill>
                          <a:schemeClr val="bg1">
                            <a:lumMod val="9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hMerge="1">
                  <a:txBody>
                    <a:bodyPr/>
                    <a:lstStyle/>
                    <a:p>
                      <a:endParaRPr lang="en-US" sz="12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i="0" dirty="0" smtClean="0">
                          <a:solidFill>
                            <a:schemeClr val="bg1">
                              <a:lumMod val="95000"/>
                            </a:schemeClr>
                          </a:solidFill>
                        </a:rPr>
                        <a:t>LOW</a:t>
                      </a:r>
                      <a:r>
                        <a:rPr lang="en-US" sz="1600" i="0" baseline="0" dirty="0" smtClean="0">
                          <a:solidFill>
                            <a:schemeClr val="bg1">
                              <a:lumMod val="95000"/>
                            </a:schemeClr>
                          </a:solidFill>
                        </a:rPr>
                        <a:t> VALUE SEEKING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600" i="0" baseline="0" dirty="0" smtClean="0">
                          <a:solidFill>
                            <a:schemeClr val="bg1">
                              <a:lumMod val="95000"/>
                            </a:schemeClr>
                          </a:solidFill>
                        </a:rPr>
                        <a:t>LOW SHOPPING ENJOYMENT</a:t>
                      </a:r>
                      <a:endParaRPr lang="en-US" sz="1600" i="0" dirty="0">
                        <a:solidFill>
                          <a:schemeClr val="bg1">
                            <a:lumMod val="9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hMerge="1">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lvl="0" algn="ctr"/>
                      <a:r>
                        <a:rPr lang="en-US" sz="1600" b="0" i="0" baseline="0" dirty="0" smtClean="0">
                          <a:solidFill>
                            <a:schemeClr val="bg1">
                              <a:lumMod val="95000"/>
                            </a:schemeClr>
                          </a:solidFill>
                        </a:rPr>
                        <a:t>RESEARCH DRIVEN</a:t>
                      </a:r>
                    </a:p>
                    <a:p>
                      <a:pPr lvl="0" algn="ctr"/>
                      <a:r>
                        <a:rPr lang="en-US" sz="1600" b="0" i="0" baseline="0" dirty="0" smtClean="0">
                          <a:solidFill>
                            <a:schemeClr val="bg1">
                              <a:lumMod val="95000"/>
                            </a:schemeClr>
                          </a:solidFill>
                        </a:rPr>
                        <a:t>TECH SAVVY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hMerge="1">
                  <a:txBody>
                    <a:bodyPr/>
                    <a:lstStyle/>
                    <a:p>
                      <a:endParaRPr lang="en-US" sz="1200" baseline="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i="0" dirty="0" smtClean="0">
                          <a:solidFill>
                            <a:schemeClr val="bg1">
                              <a:lumMod val="95000"/>
                            </a:schemeClr>
                          </a:solidFill>
                        </a:rPr>
                        <a:t>ENJOY SHOPPING ONLINE</a:t>
                      </a:r>
                      <a:endParaRPr lang="en-US" sz="1400" i="0" dirty="0">
                        <a:solidFill>
                          <a:schemeClr val="bg1">
                            <a:lumMod val="9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r>
            </a:tbl>
          </a:graphicData>
        </a:graphic>
      </p:graphicFrame>
      <p:sp>
        <p:nvSpPr>
          <p:cNvPr id="34" name="TextBox 33"/>
          <p:cNvSpPr txBox="1"/>
          <p:nvPr/>
        </p:nvSpPr>
        <p:spPr>
          <a:xfrm>
            <a:off x="2016105" y="5105401"/>
            <a:ext cx="8488542" cy="461665"/>
          </a:xfrm>
          <a:prstGeom prst="rect">
            <a:avLst/>
          </a:prstGeom>
          <a:noFill/>
        </p:spPr>
        <p:txBody>
          <a:bodyPr wrap="none" rtlCol="0">
            <a:spAutoFit/>
          </a:bodyPr>
          <a:lstStyle/>
          <a:p>
            <a:pPr algn="l"/>
            <a:r>
              <a:rPr lang="en-US" sz="2400" dirty="0">
                <a:solidFill>
                  <a:srgbClr val="FF0000"/>
                </a:solidFill>
                <a:latin typeface="+mj-lt"/>
              </a:rPr>
              <a:t>CANADA        38%                       22%                       30%                10%</a:t>
            </a:r>
            <a:endParaRPr lang="en-US" sz="2400" dirty="0">
              <a:solidFill>
                <a:srgbClr val="FF0000"/>
              </a:solidFill>
              <a:latin typeface="+mj-lt"/>
            </a:endParaRPr>
          </a:p>
        </p:txBody>
      </p:sp>
      <p:sp>
        <p:nvSpPr>
          <p:cNvPr id="35" name="TextBox 34"/>
          <p:cNvSpPr txBox="1"/>
          <p:nvPr/>
        </p:nvSpPr>
        <p:spPr>
          <a:xfrm>
            <a:off x="2028556" y="5630116"/>
            <a:ext cx="8239179" cy="461665"/>
          </a:xfrm>
          <a:prstGeom prst="rect">
            <a:avLst/>
          </a:prstGeom>
          <a:noFill/>
        </p:spPr>
        <p:txBody>
          <a:bodyPr wrap="none" rtlCol="0">
            <a:spAutoFit/>
          </a:bodyPr>
          <a:lstStyle/>
          <a:p>
            <a:pPr algn="l"/>
            <a:r>
              <a:rPr lang="en-US" sz="2400" dirty="0">
                <a:solidFill>
                  <a:schemeClr val="accent1"/>
                </a:solidFill>
                <a:latin typeface="+mj-lt"/>
              </a:rPr>
              <a:t>         U.S.        35%                       17%                       29%                15%</a:t>
            </a:r>
            <a:endParaRPr lang="en-US" sz="2400" dirty="0">
              <a:solidFill>
                <a:schemeClr val="accent1"/>
              </a:solidFill>
              <a:latin typeface="+mj-lt"/>
            </a:endParaRPr>
          </a:p>
        </p:txBody>
      </p:sp>
      <p:sp>
        <p:nvSpPr>
          <p:cNvPr id="36" name="Text Placeholder 2"/>
          <p:cNvSpPr>
            <a:spLocks noGrp="1"/>
          </p:cNvSpPr>
          <p:nvPr>
            <p:ph type="body" idx="16"/>
          </p:nvPr>
        </p:nvSpPr>
        <p:spPr>
          <a:xfrm>
            <a:off x="2099239" y="6378177"/>
            <a:ext cx="8534400" cy="274320"/>
          </a:xfrm>
        </p:spPr>
        <p:txBody>
          <a:bodyPr/>
          <a:lstStyle/>
          <a:p>
            <a:r>
              <a:rPr lang="en-CA" sz="900" dirty="0"/>
              <a:t>Source: Nielsen PanelViews, </a:t>
            </a:r>
            <a:r>
              <a:rPr lang="en-CA" sz="900" dirty="0"/>
              <a:t>Digital </a:t>
            </a:r>
            <a:r>
              <a:rPr lang="en-CA" sz="900" dirty="0"/>
              <a:t>Shopping survey, 2016</a:t>
            </a:r>
          </a:p>
        </p:txBody>
      </p:sp>
    </p:spTree>
    <p:extLst>
      <p:ext uri="{BB962C8B-B14F-4D97-AF65-F5344CB8AC3E}">
        <p14:creationId xmlns:p14="http://schemas.microsoft.com/office/powerpoint/2010/main" val="10707295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idx="4294967295"/>
          </p:nvPr>
        </p:nvSpPr>
        <p:spPr>
          <a:xfrm>
            <a:off x="2209800" y="905490"/>
            <a:ext cx="7174744" cy="451247"/>
          </a:xfrm>
        </p:spPr>
        <p:txBody>
          <a:bodyPr/>
          <a:lstStyle/>
          <a:p>
            <a:pPr eaLnBrk="1" hangingPunct="1"/>
            <a:r>
              <a:rPr lang="en-US" altLang="en-US" sz="2800" dirty="0"/>
              <a:t>STRATEGIES FOR OMNI-CHANNEL SUCCESS</a:t>
            </a:r>
            <a:endParaRPr lang="en-US" altLang="en-US" sz="2800" dirty="0"/>
          </a:p>
        </p:txBody>
      </p:sp>
      <p:grpSp>
        <p:nvGrpSpPr>
          <p:cNvPr id="5" name="Group 4"/>
          <p:cNvGrpSpPr/>
          <p:nvPr/>
        </p:nvGrpSpPr>
        <p:grpSpPr>
          <a:xfrm>
            <a:off x="2209800" y="1903849"/>
            <a:ext cx="609600" cy="609600"/>
            <a:chOff x="533400" y="1352550"/>
            <a:chExt cx="609600" cy="609600"/>
          </a:xfrm>
        </p:grpSpPr>
        <p:sp>
          <p:nvSpPr>
            <p:cNvPr id="6" name="Oval 5"/>
            <p:cNvSpPr>
              <a:spLocks noChangeAspect="1"/>
            </p:cNvSpPr>
            <p:nvPr/>
          </p:nvSpPr>
          <p:spPr>
            <a:xfrm>
              <a:off x="533400" y="1352550"/>
              <a:ext cx="609600" cy="6096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654496" y="1389846"/>
              <a:ext cx="367408" cy="523220"/>
            </a:xfrm>
            <a:prstGeom prst="rect">
              <a:avLst/>
            </a:prstGeom>
            <a:noFill/>
          </p:spPr>
          <p:txBody>
            <a:bodyPr wrap="none" rtlCol="0">
              <a:spAutoFit/>
            </a:bodyPr>
            <a:lstStyle/>
            <a:p>
              <a:r>
                <a:rPr lang="en-US" sz="2800" b="1" dirty="0">
                  <a:solidFill>
                    <a:schemeClr val="bg1"/>
                  </a:solidFill>
                </a:rPr>
                <a:t>1</a:t>
              </a:r>
            </a:p>
          </p:txBody>
        </p:sp>
      </p:grpSp>
      <p:grpSp>
        <p:nvGrpSpPr>
          <p:cNvPr id="8" name="Group 7"/>
          <p:cNvGrpSpPr/>
          <p:nvPr/>
        </p:nvGrpSpPr>
        <p:grpSpPr>
          <a:xfrm>
            <a:off x="2209800" y="3356201"/>
            <a:ext cx="609600" cy="609600"/>
            <a:chOff x="533400" y="1352550"/>
            <a:chExt cx="609600" cy="609600"/>
          </a:xfrm>
          <a:solidFill>
            <a:srgbClr val="8DC63F"/>
          </a:solidFill>
        </p:grpSpPr>
        <p:sp>
          <p:nvSpPr>
            <p:cNvPr id="9" name="Oval 8"/>
            <p:cNvSpPr>
              <a:spLocks noChangeAspect="1"/>
            </p:cNvSpPr>
            <p:nvPr/>
          </p:nvSpPr>
          <p:spPr>
            <a:xfrm>
              <a:off x="533400" y="1352550"/>
              <a:ext cx="609600" cy="6096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654496" y="1403494"/>
              <a:ext cx="367408" cy="523220"/>
            </a:xfrm>
            <a:prstGeom prst="rect">
              <a:avLst/>
            </a:prstGeom>
            <a:noFill/>
          </p:spPr>
          <p:txBody>
            <a:bodyPr wrap="none" rtlCol="0">
              <a:spAutoFit/>
            </a:bodyPr>
            <a:lstStyle/>
            <a:p>
              <a:r>
                <a:rPr lang="en-US" sz="2800" b="1" dirty="0">
                  <a:solidFill>
                    <a:schemeClr val="bg1"/>
                  </a:solidFill>
                </a:rPr>
                <a:t>2</a:t>
              </a:r>
            </a:p>
          </p:txBody>
        </p:sp>
      </p:grpSp>
      <p:grpSp>
        <p:nvGrpSpPr>
          <p:cNvPr id="11" name="Group 10"/>
          <p:cNvGrpSpPr/>
          <p:nvPr/>
        </p:nvGrpSpPr>
        <p:grpSpPr>
          <a:xfrm>
            <a:off x="2209800" y="4872750"/>
            <a:ext cx="609600" cy="609600"/>
            <a:chOff x="533400" y="1352550"/>
            <a:chExt cx="609600" cy="609600"/>
          </a:xfrm>
          <a:solidFill>
            <a:schemeClr val="accent3"/>
          </a:solidFill>
        </p:grpSpPr>
        <p:sp>
          <p:nvSpPr>
            <p:cNvPr id="12" name="Oval 11"/>
            <p:cNvSpPr>
              <a:spLocks noChangeAspect="1"/>
            </p:cNvSpPr>
            <p:nvPr/>
          </p:nvSpPr>
          <p:spPr>
            <a:xfrm>
              <a:off x="533400" y="1352550"/>
              <a:ext cx="609600" cy="6096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654496" y="1403494"/>
              <a:ext cx="367408" cy="523220"/>
            </a:xfrm>
            <a:prstGeom prst="rect">
              <a:avLst/>
            </a:prstGeom>
            <a:noFill/>
          </p:spPr>
          <p:txBody>
            <a:bodyPr wrap="none" rtlCol="0">
              <a:spAutoFit/>
            </a:bodyPr>
            <a:lstStyle/>
            <a:p>
              <a:r>
                <a:rPr lang="en-US" sz="2800" b="1" dirty="0">
                  <a:solidFill>
                    <a:schemeClr val="bg1"/>
                  </a:solidFill>
                </a:rPr>
                <a:t>3</a:t>
              </a:r>
            </a:p>
          </p:txBody>
        </p:sp>
      </p:grpSp>
      <p:sp>
        <p:nvSpPr>
          <p:cNvPr id="17" name="TextBox 16"/>
          <p:cNvSpPr txBox="1"/>
          <p:nvPr/>
        </p:nvSpPr>
        <p:spPr>
          <a:xfrm>
            <a:off x="3048000" y="1805844"/>
            <a:ext cx="7128681" cy="1323439"/>
          </a:xfrm>
          <a:prstGeom prst="rect">
            <a:avLst/>
          </a:prstGeom>
          <a:noFill/>
        </p:spPr>
        <p:txBody>
          <a:bodyPr wrap="square" rtlCol="0">
            <a:spAutoFit/>
          </a:bodyPr>
          <a:lstStyle/>
          <a:p>
            <a:r>
              <a:rPr lang="en-US" sz="2000" b="1" spc="300" dirty="0">
                <a:solidFill>
                  <a:schemeClr val="accent1"/>
                </a:solidFill>
                <a:latin typeface="Calibri"/>
                <a:cs typeface="Calibri"/>
              </a:rPr>
              <a:t>BE SHOPPER-CENTRIC</a:t>
            </a:r>
            <a:endParaRPr lang="en-US" sz="2000" b="1" spc="300" dirty="0">
              <a:solidFill>
                <a:schemeClr val="accent1"/>
              </a:solidFill>
              <a:latin typeface="Calibri"/>
              <a:cs typeface="Calibri"/>
            </a:endParaRPr>
          </a:p>
          <a:p>
            <a:r>
              <a:rPr lang="en-CA" sz="2000" dirty="0">
                <a:solidFill>
                  <a:schemeClr val="bg2"/>
                </a:solidFill>
              </a:rPr>
              <a:t>Take the time to understand </a:t>
            </a:r>
            <a:r>
              <a:rPr lang="en-CA" sz="2000" dirty="0">
                <a:solidFill>
                  <a:schemeClr val="bg2"/>
                </a:solidFill>
              </a:rPr>
              <a:t>what </a:t>
            </a:r>
            <a:r>
              <a:rPr lang="en-CA" sz="2000" dirty="0">
                <a:solidFill>
                  <a:schemeClr val="bg2"/>
                </a:solidFill>
              </a:rPr>
              <a:t>happens along </a:t>
            </a:r>
            <a:r>
              <a:rPr lang="en-CA" sz="2000" dirty="0">
                <a:solidFill>
                  <a:schemeClr val="bg2"/>
                </a:solidFill>
              </a:rPr>
              <a:t>the path </a:t>
            </a:r>
            <a:r>
              <a:rPr lang="en-CA" sz="2000" dirty="0">
                <a:solidFill>
                  <a:schemeClr val="bg2"/>
                </a:solidFill>
              </a:rPr>
              <a:t>to purchase. Prioritize initiatives around the tools and </a:t>
            </a:r>
            <a:r>
              <a:rPr lang="en-CA" sz="2000" dirty="0">
                <a:solidFill>
                  <a:schemeClr val="bg2"/>
                </a:solidFill>
              </a:rPr>
              <a:t>features consumers </a:t>
            </a:r>
            <a:r>
              <a:rPr lang="en-CA" sz="2000" dirty="0">
                <a:solidFill>
                  <a:schemeClr val="bg2"/>
                </a:solidFill>
              </a:rPr>
              <a:t>use and desire most.</a:t>
            </a:r>
            <a:endParaRPr lang="en-US" sz="2000" dirty="0">
              <a:solidFill>
                <a:schemeClr val="bg2"/>
              </a:solidFill>
              <a:latin typeface="Calibri"/>
              <a:cs typeface="Calibri"/>
            </a:endParaRPr>
          </a:p>
        </p:txBody>
      </p:sp>
      <p:sp>
        <p:nvSpPr>
          <p:cNvPr id="18" name="TextBox 17"/>
          <p:cNvSpPr txBox="1"/>
          <p:nvPr/>
        </p:nvSpPr>
        <p:spPr>
          <a:xfrm>
            <a:off x="3048000" y="3299140"/>
            <a:ext cx="7010400" cy="1323439"/>
          </a:xfrm>
          <a:prstGeom prst="rect">
            <a:avLst/>
          </a:prstGeom>
          <a:noFill/>
        </p:spPr>
        <p:txBody>
          <a:bodyPr wrap="square" rtlCol="0">
            <a:spAutoFit/>
          </a:bodyPr>
          <a:lstStyle/>
          <a:p>
            <a:r>
              <a:rPr lang="en-US" sz="2000" b="1" spc="300" dirty="0">
                <a:solidFill>
                  <a:schemeClr val="accent1"/>
                </a:solidFill>
                <a:latin typeface="Calibri"/>
                <a:cs typeface="Calibri"/>
              </a:rPr>
              <a:t>PRIORITISE PERSONALIZATION</a:t>
            </a:r>
            <a:endParaRPr lang="en-US" sz="2000" b="1" spc="300" dirty="0">
              <a:solidFill>
                <a:schemeClr val="accent1"/>
              </a:solidFill>
              <a:latin typeface="Calibri"/>
              <a:cs typeface="Calibri"/>
            </a:endParaRPr>
          </a:p>
          <a:p>
            <a:pPr lvl="0"/>
            <a:r>
              <a:rPr lang="en-US" sz="2000" dirty="0">
                <a:solidFill>
                  <a:schemeClr val="bg2"/>
                </a:solidFill>
              </a:rPr>
              <a:t>Can have big benefits for the bottom line, including increased visitor engagement and improved customer experience, as well as increased conversion rates and lead generation.</a:t>
            </a:r>
            <a:endParaRPr lang="en-US" sz="2000" dirty="0">
              <a:solidFill>
                <a:schemeClr val="bg2"/>
              </a:solidFill>
            </a:endParaRPr>
          </a:p>
        </p:txBody>
      </p:sp>
      <p:sp>
        <p:nvSpPr>
          <p:cNvPr id="19" name="TextBox 18"/>
          <p:cNvSpPr txBox="1"/>
          <p:nvPr/>
        </p:nvSpPr>
        <p:spPr>
          <a:xfrm>
            <a:off x="3019648" y="4798395"/>
            <a:ext cx="7443637" cy="1323439"/>
          </a:xfrm>
          <a:prstGeom prst="rect">
            <a:avLst/>
          </a:prstGeom>
          <a:noFill/>
        </p:spPr>
        <p:txBody>
          <a:bodyPr wrap="square" rtlCol="0">
            <a:spAutoFit/>
          </a:bodyPr>
          <a:lstStyle/>
          <a:p>
            <a:r>
              <a:rPr lang="en-US" sz="2000" b="1" spc="300" dirty="0">
                <a:solidFill>
                  <a:schemeClr val="accent1"/>
                </a:solidFill>
                <a:cs typeface="Calibri"/>
              </a:rPr>
              <a:t>THINK DIGITAL. BUT DON’T NEGLECT IN-STORE</a:t>
            </a:r>
          </a:p>
          <a:p>
            <a:r>
              <a:rPr lang="en-US" sz="2000" dirty="0">
                <a:solidFill>
                  <a:schemeClr val="bg2"/>
                </a:solidFill>
              </a:rPr>
              <a:t>Physical stores maintain </a:t>
            </a:r>
            <a:r>
              <a:rPr lang="en-US" sz="2000" dirty="0">
                <a:solidFill>
                  <a:schemeClr val="bg2"/>
                </a:solidFill>
              </a:rPr>
              <a:t>many </a:t>
            </a:r>
            <a:r>
              <a:rPr lang="en-CA" sz="2000" dirty="0">
                <a:solidFill>
                  <a:schemeClr val="bg2"/>
                </a:solidFill>
              </a:rPr>
              <a:t>key </a:t>
            </a:r>
            <a:r>
              <a:rPr lang="en-CA" sz="2000" dirty="0">
                <a:solidFill>
                  <a:schemeClr val="bg2"/>
                </a:solidFill>
              </a:rPr>
              <a:t>advantages over online-only channels, and retailers </a:t>
            </a:r>
            <a:r>
              <a:rPr lang="en-CA" sz="2000" dirty="0">
                <a:solidFill>
                  <a:schemeClr val="bg2"/>
                </a:solidFill>
              </a:rPr>
              <a:t>and manufacturers should look for </a:t>
            </a:r>
            <a:r>
              <a:rPr lang="en-CA" sz="2000" dirty="0">
                <a:solidFill>
                  <a:schemeClr val="bg2"/>
                </a:solidFill>
              </a:rPr>
              <a:t>ways to optimize the in-store experience by leveraging digital tools.</a:t>
            </a:r>
            <a:endParaRPr lang="en-US" sz="2000" dirty="0">
              <a:solidFill>
                <a:schemeClr val="bg2"/>
              </a:solidFill>
              <a:cs typeface="Calibri"/>
            </a:endParaRPr>
          </a:p>
        </p:txBody>
      </p:sp>
    </p:spTree>
    <p:extLst>
      <p:ext uri="{BB962C8B-B14F-4D97-AF65-F5344CB8AC3E}">
        <p14:creationId xmlns:p14="http://schemas.microsoft.com/office/powerpoint/2010/main" val="49169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0"/>
          <p:cNvSpPr txBox="1">
            <a:spLocks noChangeArrowheads="1"/>
          </p:cNvSpPr>
          <p:nvPr/>
        </p:nvSpPr>
        <p:spPr>
          <a:xfrm>
            <a:off x="2379710" y="6410865"/>
            <a:ext cx="8745491" cy="228600"/>
          </a:xfrm>
          <a:prstGeom prst="rect">
            <a:avLst/>
          </a:prstGeom>
        </p:spPr>
        <p:txBody>
          <a:bodyPr/>
          <a:lstStyle>
            <a:defPPr>
              <a:defRPr lang="en-US"/>
            </a:defPPr>
            <a:lvl1pPr marL="0" algn="l" defTabSz="914400" rtl="0" eaLnBrk="0" latinLnBrk="0" hangingPunct="0">
              <a:defRPr sz="1800" kern="1200">
                <a:solidFill>
                  <a:schemeClr val="tx1"/>
                </a:solidFill>
                <a:latin typeface="Arial" charset="0"/>
                <a:ea typeface="ＭＳ Ｐゴシック" pitchFamily="-108" charset="-128"/>
                <a:cs typeface="+mn-cs"/>
              </a:defRPr>
            </a:lvl1pPr>
            <a:lvl2pPr marL="742950" indent="-285750" algn="l" defTabSz="914400" rtl="0" eaLnBrk="0" latinLnBrk="0" hangingPunct="0">
              <a:defRPr sz="1800" kern="1200">
                <a:solidFill>
                  <a:schemeClr val="tx1"/>
                </a:solidFill>
                <a:latin typeface="Arial" charset="0"/>
                <a:ea typeface="ＭＳ Ｐゴシック" pitchFamily="-108" charset="-128"/>
                <a:cs typeface="+mn-cs"/>
              </a:defRPr>
            </a:lvl2pPr>
            <a:lvl3pPr marL="1143000" indent="-228600" algn="l" defTabSz="914400" rtl="0" eaLnBrk="0" latinLnBrk="0" hangingPunct="0">
              <a:defRPr sz="1800" kern="1200">
                <a:solidFill>
                  <a:schemeClr val="tx1"/>
                </a:solidFill>
                <a:latin typeface="Arial" charset="0"/>
                <a:ea typeface="ＭＳ Ｐゴシック" pitchFamily="-108" charset="-128"/>
                <a:cs typeface="+mn-cs"/>
              </a:defRPr>
            </a:lvl3pPr>
            <a:lvl4pPr marL="1600200" indent="-228600" algn="l" defTabSz="914400" rtl="0" eaLnBrk="0" latinLnBrk="0" hangingPunct="0">
              <a:defRPr sz="1800" kern="1200">
                <a:solidFill>
                  <a:schemeClr val="tx1"/>
                </a:solidFill>
                <a:latin typeface="Arial" charset="0"/>
                <a:ea typeface="ＭＳ Ｐゴシック" pitchFamily="-108" charset="-128"/>
                <a:cs typeface="+mn-cs"/>
              </a:defRPr>
            </a:lvl4pPr>
            <a:lvl5pPr marL="2057400" indent="-228600" algn="l" defTabSz="914400" rtl="0" eaLnBrk="0" latinLnBrk="0" hangingPunct="0">
              <a:defRPr sz="1800" kern="1200">
                <a:solidFill>
                  <a:schemeClr val="tx1"/>
                </a:solidFill>
                <a:latin typeface="Arial" charset="0"/>
                <a:ea typeface="ＭＳ Ｐゴシック" pitchFamily="-108" charset="-128"/>
                <a:cs typeface="+mn-cs"/>
              </a:defRPr>
            </a:lvl5pPr>
            <a:lvl6pPr marL="2514600" indent="-228600" algn="l" defTabSz="457200" rtl="0" eaLnBrk="0" fontAlgn="base" latinLnBrk="0" hangingPunct="0">
              <a:spcBef>
                <a:spcPct val="0"/>
              </a:spcBef>
              <a:spcAft>
                <a:spcPct val="0"/>
              </a:spcAft>
              <a:defRPr sz="1800" kern="1200">
                <a:solidFill>
                  <a:schemeClr val="tx1"/>
                </a:solidFill>
                <a:latin typeface="Arial" charset="0"/>
                <a:ea typeface="ＭＳ Ｐゴシック" pitchFamily="-108" charset="-128"/>
                <a:cs typeface="+mn-cs"/>
              </a:defRPr>
            </a:lvl6pPr>
            <a:lvl7pPr marL="2971800" indent="-228600" algn="l" defTabSz="457200" rtl="0" eaLnBrk="0" fontAlgn="base" latinLnBrk="0" hangingPunct="0">
              <a:spcBef>
                <a:spcPct val="0"/>
              </a:spcBef>
              <a:spcAft>
                <a:spcPct val="0"/>
              </a:spcAft>
              <a:defRPr sz="1800" kern="1200">
                <a:solidFill>
                  <a:schemeClr val="tx1"/>
                </a:solidFill>
                <a:latin typeface="Arial" charset="0"/>
                <a:ea typeface="ＭＳ Ｐゴシック" pitchFamily="-108" charset="-128"/>
                <a:cs typeface="+mn-cs"/>
              </a:defRPr>
            </a:lvl7pPr>
            <a:lvl8pPr marL="3429000" indent="-228600" algn="l" defTabSz="457200" rtl="0" eaLnBrk="0" fontAlgn="base" latinLnBrk="0" hangingPunct="0">
              <a:spcBef>
                <a:spcPct val="0"/>
              </a:spcBef>
              <a:spcAft>
                <a:spcPct val="0"/>
              </a:spcAft>
              <a:defRPr sz="1800" kern="1200">
                <a:solidFill>
                  <a:schemeClr val="tx1"/>
                </a:solidFill>
                <a:latin typeface="Arial" charset="0"/>
                <a:ea typeface="ＭＳ Ｐゴシック" pitchFamily="-108" charset="-128"/>
                <a:cs typeface="+mn-cs"/>
              </a:defRPr>
            </a:lvl8pPr>
            <a:lvl9pPr marL="3886200" indent="-228600" algn="l" defTabSz="457200" rtl="0" eaLnBrk="0" fontAlgn="base" latinLnBrk="0" hangingPunct="0">
              <a:spcBef>
                <a:spcPct val="0"/>
              </a:spcBef>
              <a:spcAft>
                <a:spcPct val="0"/>
              </a:spcAft>
              <a:defRPr sz="1800" kern="1200">
                <a:solidFill>
                  <a:schemeClr val="tx1"/>
                </a:solidFill>
                <a:latin typeface="Arial" charset="0"/>
                <a:ea typeface="ＭＳ Ｐゴシック" pitchFamily="-108" charset="-128"/>
                <a:cs typeface="+mn-cs"/>
              </a:defRPr>
            </a:lvl9pPr>
          </a:lstStyle>
          <a:p>
            <a:r>
              <a:rPr lang="en-US" sz="800" dirty="0">
                <a:latin typeface="+mn-lt"/>
              </a:rPr>
              <a:t>Source</a:t>
            </a:r>
            <a:r>
              <a:rPr lang="en-US" sz="800" dirty="0">
                <a:latin typeface="+mn-lt"/>
              </a:rPr>
              <a:t>: Nielsen MarketTrack, </a:t>
            </a:r>
            <a:r>
              <a:rPr lang="en-US" sz="800" dirty="0">
                <a:latin typeface="+mn-lt"/>
              </a:rPr>
              <a:t>Canada National </a:t>
            </a:r>
            <a:r>
              <a:rPr lang="en-US" sz="800" dirty="0">
                <a:latin typeface="+mn-lt"/>
              </a:rPr>
              <a:t>All Channels </a:t>
            </a:r>
            <a:r>
              <a:rPr lang="en-US" sz="800" dirty="0">
                <a:latin typeface="+mn-lt"/>
              </a:rPr>
              <a:t>– 52 weeks to January 7, 2017  - Total </a:t>
            </a:r>
            <a:r>
              <a:rPr lang="en-US" sz="800" dirty="0">
                <a:latin typeface="+mn-lt"/>
              </a:rPr>
              <a:t>Tracked Sales </a:t>
            </a:r>
            <a:r>
              <a:rPr lang="en-US" sz="800" dirty="0">
                <a:latin typeface="+mn-lt"/>
              </a:rPr>
              <a:t>including </a:t>
            </a:r>
            <a:r>
              <a:rPr lang="en-US" sz="800" dirty="0">
                <a:latin typeface="+mn-lt"/>
              </a:rPr>
              <a:t>Fresh Random </a:t>
            </a:r>
            <a:r>
              <a:rPr lang="en-US" sz="800" dirty="0">
                <a:latin typeface="+mn-lt"/>
              </a:rPr>
              <a:t>Weight</a:t>
            </a:r>
          </a:p>
        </p:txBody>
      </p:sp>
      <p:sp>
        <p:nvSpPr>
          <p:cNvPr id="12" name="Title 8"/>
          <p:cNvSpPr>
            <a:spLocks noGrp="1"/>
          </p:cNvSpPr>
          <p:nvPr>
            <p:ph type="title"/>
          </p:nvPr>
        </p:nvSpPr>
        <p:spPr>
          <a:xfrm>
            <a:off x="2501328" y="785162"/>
            <a:ext cx="8166672" cy="972937"/>
          </a:xfrm>
        </p:spPr>
        <p:txBody>
          <a:bodyPr/>
          <a:lstStyle/>
          <a:p>
            <a:r>
              <a:rPr lang="en-US" dirty="0" smtClean="0"/>
              <a:t>In 2016 The rate of Cpg GROWTH slowed, especially in western Canada</a:t>
            </a:r>
            <a:endParaRPr lang="en-US" dirty="0"/>
          </a:p>
        </p:txBody>
      </p:sp>
      <p:sp>
        <p:nvSpPr>
          <p:cNvPr id="18" name="TextBox 1"/>
          <p:cNvSpPr txBox="1">
            <a:spLocks noChangeArrowheads="1"/>
          </p:cNvSpPr>
          <p:nvPr/>
        </p:nvSpPr>
        <p:spPr bwMode="auto">
          <a:xfrm>
            <a:off x="2584168" y="2750160"/>
            <a:ext cx="1080713" cy="400093"/>
          </a:xfrm>
          <a:prstGeom prst="rect">
            <a:avLst/>
          </a:prstGeom>
          <a:noFill/>
          <a:ln w="9525">
            <a:noFill/>
            <a:miter lim="800000"/>
            <a:headEnd/>
            <a:tailEnd/>
          </a:ln>
        </p:spPr>
        <p:txBody>
          <a:bodyPr wrap="none" lIns="91424" tIns="45712" rIns="91424" bIns="45712">
            <a:spAutoFit/>
          </a:bodyPr>
          <a:lstStyle/>
          <a:p>
            <a:pPr algn="r"/>
            <a:r>
              <a:rPr lang="en-US" sz="2000" i="1" dirty="0">
                <a:solidFill>
                  <a:schemeClr val="bg1">
                    <a:lumMod val="50000"/>
                  </a:schemeClr>
                </a:solidFill>
                <a:latin typeface="Calibri" pitchFamily="34" charset="0"/>
              </a:rPr>
              <a:t>National</a:t>
            </a:r>
            <a:endParaRPr lang="en-US" sz="2000" i="1" baseline="30000" dirty="0">
              <a:solidFill>
                <a:schemeClr val="bg1">
                  <a:lumMod val="50000"/>
                </a:schemeClr>
              </a:solidFill>
              <a:latin typeface="Calibri" pitchFamily="34" charset="0"/>
            </a:endParaRPr>
          </a:p>
        </p:txBody>
      </p:sp>
      <p:sp>
        <p:nvSpPr>
          <p:cNvPr id="19" name="TextBox 7"/>
          <p:cNvSpPr txBox="1">
            <a:spLocks noChangeArrowheads="1"/>
          </p:cNvSpPr>
          <p:nvPr/>
        </p:nvSpPr>
        <p:spPr bwMode="auto">
          <a:xfrm>
            <a:off x="2166938" y="4310111"/>
            <a:ext cx="1497942" cy="400093"/>
          </a:xfrm>
          <a:prstGeom prst="rect">
            <a:avLst/>
          </a:prstGeom>
          <a:noFill/>
          <a:ln w="9525">
            <a:noFill/>
            <a:miter lim="800000"/>
            <a:headEnd/>
            <a:tailEnd/>
          </a:ln>
        </p:spPr>
        <p:txBody>
          <a:bodyPr wrap="square" lIns="91424" tIns="45712" rIns="91424" bIns="45712">
            <a:spAutoFit/>
          </a:bodyPr>
          <a:lstStyle/>
          <a:p>
            <a:pPr algn="r"/>
            <a:r>
              <a:rPr lang="en-US" sz="2000" i="1" dirty="0">
                <a:solidFill>
                  <a:schemeClr val="bg1">
                    <a:lumMod val="50000"/>
                  </a:schemeClr>
                </a:solidFill>
                <a:latin typeface="Calibri" pitchFamily="34" charset="0"/>
              </a:rPr>
              <a:t>Total West</a:t>
            </a:r>
            <a:endParaRPr lang="en-US" sz="2000" i="1" dirty="0">
              <a:solidFill>
                <a:schemeClr val="bg1">
                  <a:lumMod val="50000"/>
                </a:schemeClr>
              </a:solidFill>
              <a:latin typeface="Calibri" pitchFamily="34" charset="0"/>
            </a:endParaRPr>
          </a:p>
        </p:txBody>
      </p:sp>
      <p:graphicFrame>
        <p:nvGraphicFramePr>
          <p:cNvPr id="9" name="Content Placeholder 3"/>
          <p:cNvGraphicFramePr>
            <a:graphicFrameLocks/>
          </p:cNvGraphicFramePr>
          <p:nvPr>
            <p:extLst>
              <p:ext uri="{D42A27DB-BD31-4B8C-83A1-F6EECF244321}">
                <p14:modId xmlns:p14="http://schemas.microsoft.com/office/powerpoint/2010/main" val="465113919"/>
              </p:ext>
            </p:extLst>
          </p:nvPr>
        </p:nvGraphicFramePr>
        <p:xfrm>
          <a:off x="3733800" y="2100018"/>
          <a:ext cx="5659966" cy="16667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3"/>
          <p:cNvGraphicFramePr>
            <a:graphicFrameLocks/>
          </p:cNvGraphicFramePr>
          <p:nvPr>
            <p:extLst>
              <p:ext uri="{D42A27DB-BD31-4B8C-83A1-F6EECF244321}">
                <p14:modId xmlns:p14="http://schemas.microsoft.com/office/powerpoint/2010/main" val="655057748"/>
              </p:ext>
            </p:extLst>
          </p:nvPr>
        </p:nvGraphicFramePr>
        <p:xfrm>
          <a:off x="3718560" y="2900369"/>
          <a:ext cx="5659966" cy="28244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33965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382001" y="914400"/>
            <a:ext cx="2286000" cy="5943600"/>
          </a:xfrm>
          <a:prstGeom prst="rect">
            <a:avLst/>
          </a:prstGeom>
        </p:spPr>
      </p:pic>
      <p:grpSp>
        <p:nvGrpSpPr>
          <p:cNvPr id="9" name="Group 8"/>
          <p:cNvGrpSpPr/>
          <p:nvPr/>
        </p:nvGrpSpPr>
        <p:grpSpPr>
          <a:xfrm>
            <a:off x="10372016" y="6568281"/>
            <a:ext cx="209382" cy="209382"/>
            <a:chOff x="8848016" y="6568281"/>
            <a:chExt cx="209382" cy="209382"/>
          </a:xfrm>
        </p:grpSpPr>
        <p:sp>
          <p:nvSpPr>
            <p:cNvPr id="10" name="Oval 9"/>
            <p:cNvSpPr/>
            <p:nvPr/>
          </p:nvSpPr>
          <p:spPr>
            <a:xfrm>
              <a:off x="8848016" y="6568281"/>
              <a:ext cx="209382" cy="209382"/>
            </a:xfrm>
            <a:prstGeom prst="ellipse">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2" name="Text Box 17"/>
            <p:cNvSpPr txBox="1">
              <a:spLocks noChangeArrowheads="1"/>
            </p:cNvSpPr>
            <p:nvPr/>
          </p:nvSpPr>
          <p:spPr bwMode="auto">
            <a:xfrm>
              <a:off x="8890378" y="6600342"/>
              <a:ext cx="115416"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FFFFFF"/>
                  </a:solidFill>
                </a:rPr>
                <a:pPr algn="ctr"/>
                <a:t>30</a:t>
              </a:fld>
              <a:endParaRPr lang="en-US" sz="900" dirty="0">
                <a:solidFill>
                  <a:srgbClr val="FFFFFF"/>
                </a:solidFill>
              </a:endParaRPr>
            </a:p>
          </p:txBody>
        </p:sp>
      </p:grpSp>
      <p:sp>
        <p:nvSpPr>
          <p:cNvPr id="14" name="Oval 13"/>
          <p:cNvSpPr>
            <a:spLocks noChangeAspect="1"/>
          </p:cNvSpPr>
          <p:nvPr/>
        </p:nvSpPr>
        <p:spPr>
          <a:xfrm>
            <a:off x="2538390" y="2219687"/>
            <a:ext cx="1828800" cy="18288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4531205" y="2854257"/>
            <a:ext cx="3993670" cy="954107"/>
          </a:xfrm>
          <a:prstGeom prst="rect">
            <a:avLst/>
          </a:prstGeom>
          <a:noFill/>
        </p:spPr>
        <p:txBody>
          <a:bodyPr wrap="square" rtlCol="0">
            <a:spAutoFit/>
          </a:bodyPr>
          <a:lstStyle/>
          <a:p>
            <a:r>
              <a:rPr lang="en-US" sz="2800" dirty="0">
                <a:solidFill>
                  <a:schemeClr val="bg2"/>
                </a:solidFill>
              </a:rPr>
              <a:t>Generational shift in spending power</a:t>
            </a:r>
            <a:endParaRPr lang="en-CA" sz="2800" dirty="0">
              <a:solidFill>
                <a:schemeClr val="bg2"/>
              </a:solidFill>
            </a:endParaRPr>
          </a:p>
        </p:txBody>
      </p:sp>
      <p:sp>
        <p:nvSpPr>
          <p:cNvPr id="18" name="TextBox 17"/>
          <p:cNvSpPr txBox="1"/>
          <p:nvPr/>
        </p:nvSpPr>
        <p:spPr>
          <a:xfrm>
            <a:off x="4529277" y="2204634"/>
            <a:ext cx="2312171" cy="830997"/>
          </a:xfrm>
          <a:prstGeom prst="rect">
            <a:avLst/>
          </a:prstGeom>
          <a:noFill/>
        </p:spPr>
        <p:txBody>
          <a:bodyPr wrap="none" rtlCol="0">
            <a:spAutoFit/>
          </a:bodyPr>
          <a:lstStyle/>
          <a:p>
            <a:r>
              <a:rPr lang="en-US" sz="4800" dirty="0">
                <a:solidFill>
                  <a:schemeClr val="accent2"/>
                </a:solidFill>
              </a:rPr>
              <a:t>ENGAGE</a:t>
            </a:r>
            <a:endParaRPr lang="en-US" sz="4800" dirty="0">
              <a:solidFill>
                <a:schemeClr val="accent2"/>
              </a:solidFill>
            </a:endParaRPr>
          </a:p>
        </p:txBody>
      </p:sp>
      <p:pic>
        <p:nvPicPr>
          <p:cNvPr id="19" name="Picture 18" descr="People.emf"/>
          <p:cNvPicPr>
            <a:picLocks noChangeAspect="1"/>
          </p:cNvPicPr>
          <p:nvPr/>
        </p:nvPicPr>
        <p:blipFill>
          <a:blip r:embed="rId4" cstate="print"/>
          <a:stretch>
            <a:fillRect/>
          </a:stretch>
        </p:blipFill>
        <p:spPr>
          <a:xfrm>
            <a:off x="2988723" y="2631200"/>
            <a:ext cx="951893" cy="978707"/>
          </a:xfrm>
          <a:prstGeom prst="rect">
            <a:avLst/>
          </a:prstGeom>
        </p:spPr>
      </p:pic>
    </p:spTree>
    <p:extLst>
      <p:ext uri="{BB962C8B-B14F-4D97-AF65-F5344CB8AC3E}">
        <p14:creationId xmlns:p14="http://schemas.microsoft.com/office/powerpoint/2010/main" val="30331529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071440" y="2364413"/>
            <a:ext cx="1018962" cy="1573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2209800" y="2364413"/>
            <a:ext cx="838200" cy="153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68" descr="gale_signage_02.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225352" y="2438400"/>
            <a:ext cx="1277632" cy="1610460"/>
          </a:xfrm>
          <a:prstGeom prst="rect">
            <a:avLst/>
          </a:prstGeom>
        </p:spPr>
      </p:pic>
      <p:pic>
        <p:nvPicPr>
          <p:cNvPr id="5" name="Picture 9"/>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91600" y="2217968"/>
            <a:ext cx="1066800" cy="1744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17" descr="marco.png"/>
          <p:cNvPicPr>
            <a:picLocks noChangeAspect="1"/>
          </p:cNvPicPr>
          <p:nvPr/>
        </p:nvPicPr>
        <p:blipFill rotWithShape="1">
          <a:blip r:embed="rId7" cstate="print">
            <a:extLst>
              <a:ext uri="{28A0092B-C50C-407E-A947-70E740481C1C}">
                <a14:useLocalDpi xmlns:a14="http://schemas.microsoft.com/office/drawing/2010/main" val="0"/>
              </a:ext>
            </a:extLst>
          </a:blip>
          <a:srcRect t="1" b="-14810"/>
          <a:stretch/>
        </p:blipFill>
        <p:spPr bwMode="auto">
          <a:xfrm>
            <a:off x="5293057" y="2305094"/>
            <a:ext cx="1588047" cy="226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0" name="Chart 69"/>
          <p:cNvGraphicFramePr/>
          <p:nvPr>
            <p:extLst/>
          </p:nvPr>
        </p:nvGraphicFramePr>
        <p:xfrm>
          <a:off x="2057400" y="3066376"/>
          <a:ext cx="8153400" cy="2692063"/>
        </p:xfrm>
        <a:graphic>
          <a:graphicData uri="http://schemas.openxmlformats.org/drawingml/2006/chart">
            <c:chart xmlns:c="http://schemas.openxmlformats.org/drawingml/2006/chart" xmlns:r="http://schemas.openxmlformats.org/officeDocument/2006/relationships" r:id="rId8"/>
          </a:graphicData>
        </a:graphic>
      </p:graphicFrame>
      <p:sp>
        <p:nvSpPr>
          <p:cNvPr id="2" name="Title 1"/>
          <p:cNvSpPr>
            <a:spLocks noGrp="1"/>
          </p:cNvSpPr>
          <p:nvPr>
            <p:ph type="title"/>
          </p:nvPr>
        </p:nvSpPr>
        <p:spPr>
          <a:xfrm>
            <a:off x="2118360" y="995646"/>
            <a:ext cx="8166672" cy="571500"/>
          </a:xfrm>
        </p:spPr>
        <p:txBody>
          <a:bodyPr/>
          <a:lstStyle/>
          <a:p>
            <a:r>
              <a:rPr lang="en-US" sz="2800" dirty="0"/>
              <a:t>Millennials and Boomers: the top 2 consumer powerhouses</a:t>
            </a:r>
            <a:endParaRPr lang="en-US" sz="2800" dirty="0"/>
          </a:p>
        </p:txBody>
      </p:sp>
      <p:sp>
        <p:nvSpPr>
          <p:cNvPr id="4" name="TextBox 3"/>
          <p:cNvSpPr txBox="1"/>
          <p:nvPr/>
        </p:nvSpPr>
        <p:spPr>
          <a:xfrm>
            <a:off x="2440935" y="3933175"/>
            <a:ext cx="841885" cy="1015663"/>
          </a:xfrm>
          <a:prstGeom prst="rect">
            <a:avLst/>
          </a:prstGeom>
          <a:noFill/>
        </p:spPr>
        <p:txBody>
          <a:bodyPr wrap="none" rtlCol="0">
            <a:spAutoFit/>
          </a:bodyPr>
          <a:lstStyle/>
          <a:p>
            <a:pPr algn="ctr"/>
            <a:r>
              <a:rPr lang="en-US" dirty="0">
                <a:solidFill>
                  <a:schemeClr val="bg1"/>
                </a:solidFill>
              </a:rPr>
              <a:t>&lt;19</a:t>
            </a:r>
          </a:p>
          <a:p>
            <a:pPr algn="ctr"/>
            <a:r>
              <a:rPr lang="en-US" dirty="0">
                <a:solidFill>
                  <a:schemeClr val="bg1"/>
                </a:solidFill>
              </a:rPr>
              <a:t>‘Gen Z’</a:t>
            </a:r>
          </a:p>
          <a:p>
            <a:pPr algn="ctr"/>
            <a:r>
              <a:rPr lang="en-US" sz="2400" b="1" dirty="0">
                <a:solidFill>
                  <a:schemeClr val="bg1"/>
                </a:solidFill>
              </a:rPr>
              <a:t>16%</a:t>
            </a:r>
            <a:endParaRPr lang="en-US" sz="2400" b="1" dirty="0">
              <a:solidFill>
                <a:schemeClr val="bg1"/>
              </a:solidFill>
            </a:endParaRPr>
          </a:p>
        </p:txBody>
      </p:sp>
      <p:sp>
        <p:nvSpPr>
          <p:cNvPr id="71" name="TextBox 70"/>
          <p:cNvSpPr txBox="1"/>
          <p:nvPr/>
        </p:nvSpPr>
        <p:spPr>
          <a:xfrm>
            <a:off x="3920325" y="3933175"/>
            <a:ext cx="1321196" cy="1015663"/>
          </a:xfrm>
          <a:prstGeom prst="rect">
            <a:avLst/>
          </a:prstGeom>
          <a:noFill/>
        </p:spPr>
        <p:txBody>
          <a:bodyPr wrap="none" rtlCol="0">
            <a:spAutoFit/>
          </a:bodyPr>
          <a:lstStyle/>
          <a:p>
            <a:pPr algn="ctr"/>
            <a:r>
              <a:rPr lang="en-US" dirty="0">
                <a:solidFill>
                  <a:schemeClr val="bg1"/>
                </a:solidFill>
              </a:rPr>
              <a:t>19-37</a:t>
            </a:r>
          </a:p>
          <a:p>
            <a:pPr algn="ctr"/>
            <a:r>
              <a:rPr lang="en-US" dirty="0">
                <a:solidFill>
                  <a:schemeClr val="bg1"/>
                </a:solidFill>
              </a:rPr>
              <a:t>‘Millennials’</a:t>
            </a:r>
          </a:p>
          <a:p>
            <a:pPr algn="ctr"/>
            <a:r>
              <a:rPr lang="en-US" sz="2400" b="1" dirty="0">
                <a:solidFill>
                  <a:schemeClr val="bg1"/>
                </a:solidFill>
              </a:rPr>
              <a:t>27%</a:t>
            </a:r>
            <a:endParaRPr lang="en-US" sz="2400" b="1" dirty="0">
              <a:solidFill>
                <a:schemeClr val="bg1"/>
              </a:solidFill>
            </a:endParaRPr>
          </a:p>
        </p:txBody>
      </p:sp>
      <p:sp>
        <p:nvSpPr>
          <p:cNvPr id="72" name="TextBox 71"/>
          <p:cNvSpPr txBox="1"/>
          <p:nvPr/>
        </p:nvSpPr>
        <p:spPr>
          <a:xfrm>
            <a:off x="5748824" y="3933175"/>
            <a:ext cx="850681" cy="1015663"/>
          </a:xfrm>
          <a:prstGeom prst="rect">
            <a:avLst/>
          </a:prstGeom>
          <a:noFill/>
        </p:spPr>
        <p:txBody>
          <a:bodyPr wrap="none" rtlCol="0">
            <a:spAutoFit/>
          </a:bodyPr>
          <a:lstStyle/>
          <a:p>
            <a:pPr algn="ctr"/>
            <a:r>
              <a:rPr lang="en-US" dirty="0">
                <a:solidFill>
                  <a:srgbClr val="FFFFFF"/>
                </a:solidFill>
              </a:rPr>
              <a:t>38-47</a:t>
            </a:r>
          </a:p>
          <a:p>
            <a:pPr algn="ctr"/>
            <a:r>
              <a:rPr lang="en-US" dirty="0">
                <a:solidFill>
                  <a:srgbClr val="FFFFFF"/>
                </a:solidFill>
              </a:rPr>
              <a:t>‘Gen X’</a:t>
            </a:r>
          </a:p>
          <a:p>
            <a:pPr algn="ctr"/>
            <a:r>
              <a:rPr lang="en-US" sz="2400" b="1" dirty="0">
                <a:solidFill>
                  <a:srgbClr val="FFFFFF"/>
                </a:solidFill>
              </a:rPr>
              <a:t>14%</a:t>
            </a:r>
            <a:endParaRPr lang="en-US" sz="2400" b="1" dirty="0">
              <a:solidFill>
                <a:srgbClr val="FFFFFF"/>
              </a:solidFill>
            </a:endParaRPr>
          </a:p>
        </p:txBody>
      </p:sp>
      <p:sp>
        <p:nvSpPr>
          <p:cNvPr id="73" name="TextBox 72"/>
          <p:cNvSpPr txBox="1"/>
          <p:nvPr/>
        </p:nvSpPr>
        <p:spPr>
          <a:xfrm>
            <a:off x="7294729" y="3933175"/>
            <a:ext cx="1138878" cy="1015663"/>
          </a:xfrm>
          <a:prstGeom prst="rect">
            <a:avLst/>
          </a:prstGeom>
          <a:noFill/>
        </p:spPr>
        <p:txBody>
          <a:bodyPr wrap="none" rtlCol="0">
            <a:spAutoFit/>
          </a:bodyPr>
          <a:lstStyle/>
          <a:p>
            <a:pPr algn="ctr"/>
            <a:r>
              <a:rPr lang="en-US" dirty="0">
                <a:solidFill>
                  <a:srgbClr val="FFFFFF"/>
                </a:solidFill>
              </a:rPr>
              <a:t>48-67</a:t>
            </a:r>
          </a:p>
          <a:p>
            <a:pPr algn="ctr"/>
            <a:r>
              <a:rPr lang="en-US" dirty="0">
                <a:solidFill>
                  <a:srgbClr val="FFFFFF"/>
                </a:solidFill>
              </a:rPr>
              <a:t>‘Boomers’</a:t>
            </a:r>
          </a:p>
          <a:p>
            <a:pPr algn="ctr"/>
            <a:r>
              <a:rPr lang="en-US" sz="2400" b="1" dirty="0">
                <a:solidFill>
                  <a:srgbClr val="FFFFFF"/>
                </a:solidFill>
              </a:rPr>
              <a:t>28%</a:t>
            </a:r>
            <a:endParaRPr lang="en-US" sz="2400" b="1" dirty="0">
              <a:solidFill>
                <a:srgbClr val="FFFFFF"/>
              </a:solidFill>
            </a:endParaRPr>
          </a:p>
        </p:txBody>
      </p:sp>
      <p:sp>
        <p:nvSpPr>
          <p:cNvPr id="17" name="TextBox 16"/>
          <p:cNvSpPr txBox="1"/>
          <p:nvPr/>
        </p:nvSpPr>
        <p:spPr>
          <a:xfrm>
            <a:off x="8951544" y="3933175"/>
            <a:ext cx="1104982" cy="1015663"/>
          </a:xfrm>
          <a:prstGeom prst="rect">
            <a:avLst/>
          </a:prstGeom>
          <a:noFill/>
        </p:spPr>
        <p:txBody>
          <a:bodyPr wrap="none" rtlCol="0">
            <a:spAutoFit/>
          </a:bodyPr>
          <a:lstStyle/>
          <a:p>
            <a:pPr algn="ctr"/>
            <a:r>
              <a:rPr lang="en-US" dirty="0">
                <a:solidFill>
                  <a:srgbClr val="FFFFFF"/>
                </a:solidFill>
              </a:rPr>
              <a:t>68+</a:t>
            </a:r>
          </a:p>
          <a:p>
            <a:pPr algn="ctr"/>
            <a:r>
              <a:rPr lang="en-US" dirty="0">
                <a:solidFill>
                  <a:srgbClr val="FFFFFF"/>
                </a:solidFill>
              </a:rPr>
              <a:t>‘Greatest’</a:t>
            </a:r>
          </a:p>
          <a:p>
            <a:pPr algn="ctr"/>
            <a:r>
              <a:rPr lang="en-US" sz="2400" b="1" dirty="0">
                <a:solidFill>
                  <a:srgbClr val="FFFFFF"/>
                </a:solidFill>
              </a:rPr>
              <a:t>14%</a:t>
            </a:r>
            <a:endParaRPr lang="en-US" sz="2400" b="1" dirty="0">
              <a:solidFill>
                <a:srgbClr val="FFFFFF"/>
              </a:solidFill>
            </a:endParaRPr>
          </a:p>
        </p:txBody>
      </p:sp>
      <p:cxnSp>
        <p:nvCxnSpPr>
          <p:cNvPr id="9" name="Straight Connector 8"/>
          <p:cNvCxnSpPr/>
          <p:nvPr/>
        </p:nvCxnSpPr>
        <p:spPr>
          <a:xfrm>
            <a:off x="2102785" y="5015402"/>
            <a:ext cx="8119068" cy="0"/>
          </a:xfrm>
          <a:prstGeom prst="line">
            <a:avLst/>
          </a:prstGeom>
          <a:ln w="76200" cmpd="sng">
            <a:solidFill>
              <a:schemeClr val="tx2"/>
            </a:solidFill>
          </a:ln>
        </p:spPr>
        <p:style>
          <a:lnRef idx="2">
            <a:schemeClr val="accent1"/>
          </a:lnRef>
          <a:fillRef idx="0">
            <a:schemeClr val="accent1"/>
          </a:fillRef>
          <a:effectRef idx="1">
            <a:schemeClr val="accent1"/>
          </a:effectRef>
          <a:fontRef idx="minor">
            <a:schemeClr val="tx1"/>
          </a:fontRef>
        </p:style>
      </p:cxnSp>
      <p:sp>
        <p:nvSpPr>
          <p:cNvPr id="16" name="Text Placeholder 3"/>
          <p:cNvSpPr>
            <a:spLocks noGrp="1"/>
          </p:cNvSpPr>
          <p:nvPr>
            <p:ph type="body" idx="15"/>
          </p:nvPr>
        </p:nvSpPr>
        <p:spPr>
          <a:xfrm>
            <a:off x="2118361" y="6373368"/>
            <a:ext cx="8165465" cy="365760"/>
          </a:xfrm>
        </p:spPr>
        <p:txBody>
          <a:bodyPr/>
          <a:lstStyle/>
          <a:p>
            <a:r>
              <a:rPr lang="en-US" sz="1000" dirty="0"/>
              <a:t>Source: Statistics Canada – Census 2011</a:t>
            </a:r>
          </a:p>
        </p:txBody>
      </p:sp>
    </p:spTree>
    <p:extLst>
      <p:ext uri="{BB962C8B-B14F-4D97-AF65-F5344CB8AC3E}">
        <p14:creationId xmlns:p14="http://schemas.microsoft.com/office/powerpoint/2010/main" val="2076441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nvPr>
        </p:nvGraphicFramePr>
        <p:xfrm>
          <a:off x="1485900" y="2362201"/>
          <a:ext cx="4305300" cy="2749893"/>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p:cNvSpPr>
            <a:spLocks noGrp="1"/>
          </p:cNvSpPr>
          <p:nvPr>
            <p:ph type="title"/>
          </p:nvPr>
        </p:nvSpPr>
        <p:spPr>
          <a:xfrm>
            <a:off x="2057400" y="1025584"/>
            <a:ext cx="8321040" cy="571500"/>
          </a:xfrm>
        </p:spPr>
        <p:txBody>
          <a:bodyPr/>
          <a:lstStyle/>
          <a:p>
            <a:r>
              <a:rPr lang="en-US" dirty="0" smtClean="0"/>
              <a:t>Currently millennials are under represented in purchasing power</a:t>
            </a:r>
            <a:endParaRPr lang="en-US" dirty="0"/>
          </a:p>
        </p:txBody>
      </p:sp>
      <p:sp>
        <p:nvSpPr>
          <p:cNvPr id="7" name="Text Box 3"/>
          <p:cNvSpPr txBox="1">
            <a:spLocks noChangeArrowheads="1"/>
          </p:cNvSpPr>
          <p:nvPr/>
        </p:nvSpPr>
        <p:spPr bwMode="auto">
          <a:xfrm>
            <a:off x="2118360" y="1916668"/>
            <a:ext cx="5638800" cy="36933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defRPr/>
            </a:pPr>
            <a:r>
              <a:rPr lang="en-US" dirty="0">
                <a:solidFill>
                  <a:srgbClr val="5F5F5F"/>
                </a:solidFill>
                <a:latin typeface="Arial" charset="0"/>
                <a:ea typeface="ＭＳ Ｐゴシック" pitchFamily="34" charset="-128"/>
              </a:rPr>
              <a:t>Millennials’ Importance</a:t>
            </a:r>
            <a:endParaRPr lang="en-US" dirty="0">
              <a:solidFill>
                <a:srgbClr val="5F5F5F"/>
              </a:solidFill>
              <a:latin typeface="Arial" charset="0"/>
              <a:ea typeface="ＭＳ Ｐゴシック" pitchFamily="34" charset="-128"/>
            </a:endParaRPr>
          </a:p>
        </p:txBody>
      </p:sp>
      <p:sp>
        <p:nvSpPr>
          <p:cNvPr id="8" name="Oval 9"/>
          <p:cNvSpPr>
            <a:spLocks noChangeArrowheads="1"/>
          </p:cNvSpPr>
          <p:nvPr/>
        </p:nvSpPr>
        <p:spPr bwMode="auto">
          <a:xfrm>
            <a:off x="2914372" y="3004459"/>
            <a:ext cx="1490133" cy="1490133"/>
          </a:xfrm>
          <a:prstGeom prst="ellipse">
            <a:avLst/>
          </a:prstGeom>
          <a:solidFill>
            <a:schemeClr val="accent2"/>
          </a:solidFill>
          <a:ln w="76200">
            <a:solidFill>
              <a:schemeClr val="bg1"/>
            </a:solidFill>
            <a:round/>
            <a:headEnd/>
            <a:tailEnd/>
          </a:ln>
          <a:effectLst/>
          <a:extLst/>
        </p:spPr>
        <p:txBody>
          <a:bodyPr wrap="none" anchor="ctr"/>
          <a:lstStyle/>
          <a:p>
            <a:pPr algn="ctr"/>
            <a:r>
              <a:rPr lang="en-US" sz="5400" dirty="0">
                <a:solidFill>
                  <a:srgbClr val="FFFFFF"/>
                </a:solidFill>
              </a:rPr>
              <a:t>27</a:t>
            </a:r>
            <a:r>
              <a:rPr lang="en-US" sz="4000" dirty="0">
                <a:solidFill>
                  <a:srgbClr val="FFFFFF"/>
                </a:solidFill>
              </a:rPr>
              <a:t>%</a:t>
            </a:r>
            <a:endParaRPr lang="en-US" sz="4000" dirty="0">
              <a:solidFill>
                <a:srgbClr val="FFFFFF"/>
              </a:solidFill>
            </a:endParaRPr>
          </a:p>
        </p:txBody>
      </p:sp>
      <p:graphicFrame>
        <p:nvGraphicFramePr>
          <p:cNvPr id="10" name="Chart 9"/>
          <p:cNvGraphicFramePr/>
          <p:nvPr>
            <p:extLst/>
          </p:nvPr>
        </p:nvGraphicFramePr>
        <p:xfrm>
          <a:off x="4265083" y="2305735"/>
          <a:ext cx="4305300" cy="2749893"/>
        </p:xfrm>
        <a:graphic>
          <a:graphicData uri="http://schemas.openxmlformats.org/drawingml/2006/chart">
            <c:chart xmlns:c="http://schemas.openxmlformats.org/drawingml/2006/chart" xmlns:r="http://schemas.openxmlformats.org/officeDocument/2006/relationships" r:id="rId3"/>
          </a:graphicData>
        </a:graphic>
      </p:graphicFrame>
      <p:sp>
        <p:nvSpPr>
          <p:cNvPr id="11" name="Oval 9"/>
          <p:cNvSpPr>
            <a:spLocks noChangeArrowheads="1"/>
          </p:cNvSpPr>
          <p:nvPr/>
        </p:nvSpPr>
        <p:spPr bwMode="auto">
          <a:xfrm>
            <a:off x="5658154" y="2960917"/>
            <a:ext cx="1490133" cy="1490133"/>
          </a:xfrm>
          <a:prstGeom prst="ellipse">
            <a:avLst/>
          </a:prstGeom>
          <a:solidFill>
            <a:schemeClr val="accent2"/>
          </a:solidFill>
          <a:ln w="76200">
            <a:solidFill>
              <a:schemeClr val="bg1"/>
            </a:solidFill>
            <a:round/>
            <a:headEnd/>
            <a:tailEnd/>
          </a:ln>
          <a:effectLst/>
          <a:extLst/>
        </p:spPr>
        <p:txBody>
          <a:bodyPr wrap="none" anchor="ctr"/>
          <a:lstStyle/>
          <a:p>
            <a:pPr algn="ctr"/>
            <a:r>
              <a:rPr lang="en-US" sz="5400" dirty="0">
                <a:solidFill>
                  <a:srgbClr val="FFFFFF"/>
                </a:solidFill>
              </a:rPr>
              <a:t>16</a:t>
            </a:r>
            <a:r>
              <a:rPr lang="en-US" sz="4000" dirty="0">
                <a:solidFill>
                  <a:srgbClr val="FFFFFF"/>
                </a:solidFill>
              </a:rPr>
              <a:t>%</a:t>
            </a:r>
            <a:endParaRPr lang="en-US" sz="4000" dirty="0">
              <a:solidFill>
                <a:srgbClr val="FFFFFF"/>
              </a:solidFill>
            </a:endParaRPr>
          </a:p>
        </p:txBody>
      </p:sp>
      <p:graphicFrame>
        <p:nvGraphicFramePr>
          <p:cNvPr id="12" name="Chart 11"/>
          <p:cNvGraphicFramePr/>
          <p:nvPr>
            <p:extLst/>
          </p:nvPr>
        </p:nvGraphicFramePr>
        <p:xfrm>
          <a:off x="7010400" y="2425359"/>
          <a:ext cx="4305300" cy="2749893"/>
        </p:xfrm>
        <a:graphic>
          <a:graphicData uri="http://schemas.openxmlformats.org/drawingml/2006/chart">
            <c:chart xmlns:c="http://schemas.openxmlformats.org/drawingml/2006/chart" xmlns:r="http://schemas.openxmlformats.org/officeDocument/2006/relationships" r:id="rId4"/>
          </a:graphicData>
        </a:graphic>
      </p:graphicFrame>
      <p:sp>
        <p:nvSpPr>
          <p:cNvPr id="13" name="Oval 9"/>
          <p:cNvSpPr>
            <a:spLocks noChangeArrowheads="1"/>
          </p:cNvSpPr>
          <p:nvPr/>
        </p:nvSpPr>
        <p:spPr bwMode="auto">
          <a:xfrm>
            <a:off x="8417985" y="3074633"/>
            <a:ext cx="1490133" cy="1490133"/>
          </a:xfrm>
          <a:prstGeom prst="ellipse">
            <a:avLst/>
          </a:prstGeom>
          <a:solidFill>
            <a:schemeClr val="accent2"/>
          </a:solidFill>
          <a:ln w="76200">
            <a:solidFill>
              <a:schemeClr val="bg1"/>
            </a:solidFill>
            <a:round/>
            <a:headEnd/>
            <a:tailEnd/>
          </a:ln>
          <a:effectLst/>
          <a:extLst/>
        </p:spPr>
        <p:txBody>
          <a:bodyPr wrap="none" anchor="ctr"/>
          <a:lstStyle/>
          <a:p>
            <a:pPr algn="ctr"/>
            <a:r>
              <a:rPr lang="en-US" sz="5400" dirty="0">
                <a:solidFill>
                  <a:srgbClr val="FFFFFF"/>
                </a:solidFill>
              </a:rPr>
              <a:t>14</a:t>
            </a:r>
            <a:r>
              <a:rPr lang="en-US" sz="4000" dirty="0">
                <a:solidFill>
                  <a:srgbClr val="FFFFFF"/>
                </a:solidFill>
              </a:rPr>
              <a:t>%</a:t>
            </a:r>
            <a:endParaRPr lang="en-US" sz="4000" dirty="0">
              <a:solidFill>
                <a:srgbClr val="FFFFFF"/>
              </a:solidFill>
            </a:endParaRPr>
          </a:p>
        </p:txBody>
      </p:sp>
      <p:sp>
        <p:nvSpPr>
          <p:cNvPr id="14" name="Text Box 11"/>
          <p:cNvSpPr txBox="1">
            <a:spLocks noChangeArrowheads="1"/>
          </p:cNvSpPr>
          <p:nvPr/>
        </p:nvSpPr>
        <p:spPr bwMode="auto">
          <a:xfrm>
            <a:off x="2782048" y="5034059"/>
            <a:ext cx="1866152" cy="61555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defRPr/>
            </a:pPr>
            <a:r>
              <a:rPr lang="en-US" sz="2000" b="1" dirty="0">
                <a:solidFill>
                  <a:srgbClr val="5F5F5F"/>
                </a:solidFill>
                <a:ea typeface="ＭＳ Ｐゴシック" pitchFamily="34" charset="-128"/>
              </a:rPr>
              <a:t>% of Population</a:t>
            </a:r>
          </a:p>
          <a:p>
            <a:pPr algn="ctr">
              <a:defRPr/>
            </a:pPr>
            <a:endParaRPr lang="en-US" sz="1400" dirty="0">
              <a:solidFill>
                <a:srgbClr val="5F5F5F"/>
              </a:solidFill>
              <a:ea typeface="ＭＳ Ｐゴシック" pitchFamily="34" charset="-128"/>
            </a:endParaRPr>
          </a:p>
        </p:txBody>
      </p:sp>
      <p:sp>
        <p:nvSpPr>
          <p:cNvPr id="15" name="Text Box 11"/>
          <p:cNvSpPr txBox="1">
            <a:spLocks noChangeArrowheads="1"/>
          </p:cNvSpPr>
          <p:nvPr/>
        </p:nvSpPr>
        <p:spPr bwMode="auto">
          <a:xfrm>
            <a:off x="5257801" y="5055628"/>
            <a:ext cx="2292615" cy="61555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defRPr/>
            </a:pPr>
            <a:r>
              <a:rPr lang="en-US" sz="2000" b="1" dirty="0">
                <a:solidFill>
                  <a:srgbClr val="5F5F5F"/>
                </a:solidFill>
                <a:ea typeface="ＭＳ Ｐゴシック" pitchFamily="34" charset="-128"/>
              </a:rPr>
              <a:t>% Household Heads</a:t>
            </a:r>
          </a:p>
          <a:p>
            <a:pPr algn="ctr">
              <a:defRPr/>
            </a:pPr>
            <a:endParaRPr lang="en-US" sz="1400" dirty="0">
              <a:solidFill>
                <a:srgbClr val="5F5F5F"/>
              </a:solidFill>
              <a:ea typeface="ＭＳ Ｐゴシック" pitchFamily="34" charset="-128"/>
            </a:endParaRPr>
          </a:p>
        </p:txBody>
      </p:sp>
      <p:sp>
        <p:nvSpPr>
          <p:cNvPr id="16" name="Text Box 11"/>
          <p:cNvSpPr txBox="1">
            <a:spLocks noChangeArrowheads="1"/>
          </p:cNvSpPr>
          <p:nvPr/>
        </p:nvSpPr>
        <p:spPr bwMode="auto">
          <a:xfrm>
            <a:off x="8193430" y="5055627"/>
            <a:ext cx="1939240" cy="40011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defRPr/>
            </a:pPr>
            <a:r>
              <a:rPr lang="en-US" sz="2000" b="1" dirty="0">
                <a:solidFill>
                  <a:srgbClr val="5F5F5F"/>
                </a:solidFill>
                <a:ea typeface="ＭＳ Ｐゴシック" pitchFamily="34" charset="-128"/>
              </a:rPr>
              <a:t>% of CPG $’s</a:t>
            </a:r>
          </a:p>
        </p:txBody>
      </p:sp>
      <p:sp>
        <p:nvSpPr>
          <p:cNvPr id="17" name="Text Placeholder 3"/>
          <p:cNvSpPr>
            <a:spLocks noGrp="1"/>
          </p:cNvSpPr>
          <p:nvPr>
            <p:ph type="body" idx="15"/>
          </p:nvPr>
        </p:nvSpPr>
        <p:spPr>
          <a:xfrm>
            <a:off x="2118361" y="6226656"/>
            <a:ext cx="8165465" cy="365760"/>
          </a:xfrm>
        </p:spPr>
        <p:txBody>
          <a:bodyPr/>
          <a:lstStyle/>
          <a:p>
            <a:r>
              <a:rPr lang="en-US" sz="1000" dirty="0">
                <a:latin typeface="Calibri" pitchFamily="34" charset="0"/>
              </a:rPr>
              <a:t>Source: </a:t>
            </a:r>
            <a:r>
              <a:rPr lang="en-US" sz="1000" dirty="0">
                <a:latin typeface="Calibri" pitchFamily="34" charset="0"/>
              </a:rPr>
              <a:t>Source Nielsen Homescan – 52 weeks to December 31 ,2016</a:t>
            </a:r>
            <a:endParaRPr lang="en-US" sz="1000" dirty="0">
              <a:latin typeface="Calibri" pitchFamily="34" charset="0"/>
            </a:endParaRPr>
          </a:p>
        </p:txBody>
      </p:sp>
      <p:sp>
        <p:nvSpPr>
          <p:cNvPr id="2" name="TextBox 1"/>
          <p:cNvSpPr txBox="1"/>
          <p:nvPr/>
        </p:nvSpPr>
        <p:spPr>
          <a:xfrm>
            <a:off x="3176814" y="5584502"/>
            <a:ext cx="6481839" cy="461665"/>
          </a:xfrm>
          <a:prstGeom prst="rect">
            <a:avLst/>
          </a:prstGeom>
          <a:noFill/>
        </p:spPr>
        <p:txBody>
          <a:bodyPr wrap="none" rtlCol="0">
            <a:spAutoFit/>
          </a:bodyPr>
          <a:lstStyle/>
          <a:p>
            <a:r>
              <a:rPr lang="en-US" sz="2400" dirty="0"/>
              <a:t>Total West                        18%                                 15%</a:t>
            </a:r>
            <a:endParaRPr lang="en-US" sz="2400" dirty="0"/>
          </a:p>
        </p:txBody>
      </p:sp>
    </p:spTree>
    <p:extLst>
      <p:ext uri="{BB962C8B-B14F-4D97-AF65-F5344CB8AC3E}">
        <p14:creationId xmlns:p14="http://schemas.microsoft.com/office/powerpoint/2010/main" val="16157967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5"/>
          </p:nvPr>
        </p:nvSpPr>
        <p:spPr>
          <a:xfrm>
            <a:off x="2083436" y="6263640"/>
            <a:ext cx="8165465" cy="365760"/>
          </a:xfrm>
        </p:spPr>
        <p:txBody>
          <a:bodyPr/>
          <a:lstStyle/>
          <a:p>
            <a:r>
              <a:rPr lang="en-US" sz="1000" dirty="0">
                <a:latin typeface="Calibri" pitchFamily="34" charset="0"/>
              </a:rPr>
              <a:t>Source: </a:t>
            </a:r>
            <a:r>
              <a:rPr lang="en-US" sz="1000" dirty="0">
                <a:latin typeface="Calibri" pitchFamily="34" charset="0"/>
              </a:rPr>
              <a:t>Statistics Canada   M: Millions</a:t>
            </a:r>
            <a:endParaRPr lang="en-US" sz="1000" dirty="0">
              <a:latin typeface="Calibri" pitchFamily="34" charset="0"/>
            </a:endParaRPr>
          </a:p>
        </p:txBody>
      </p:sp>
      <p:sp>
        <p:nvSpPr>
          <p:cNvPr id="8" name="TextBox 7"/>
          <p:cNvSpPr txBox="1"/>
          <p:nvPr/>
        </p:nvSpPr>
        <p:spPr>
          <a:xfrm>
            <a:off x="3105135" y="1748136"/>
            <a:ext cx="806631" cy="461665"/>
          </a:xfrm>
          <a:prstGeom prst="rect">
            <a:avLst/>
          </a:prstGeom>
          <a:noFill/>
        </p:spPr>
        <p:txBody>
          <a:bodyPr wrap="none" rtlCol="0">
            <a:spAutoFit/>
          </a:bodyPr>
          <a:lstStyle/>
          <a:p>
            <a:r>
              <a:rPr lang="en-CA" sz="2400" b="1" dirty="0">
                <a:solidFill>
                  <a:schemeClr val="bg2"/>
                </a:solidFill>
              </a:rPr>
              <a:t>2010</a:t>
            </a:r>
            <a:endParaRPr lang="en-CA" sz="2400" b="1" dirty="0">
              <a:solidFill>
                <a:schemeClr val="bg2"/>
              </a:solidFill>
            </a:endParaRPr>
          </a:p>
        </p:txBody>
      </p:sp>
      <p:sp>
        <p:nvSpPr>
          <p:cNvPr id="39" name="TextBox 38"/>
          <p:cNvSpPr txBox="1"/>
          <p:nvPr/>
        </p:nvSpPr>
        <p:spPr>
          <a:xfrm>
            <a:off x="5924535" y="1748136"/>
            <a:ext cx="806631" cy="461665"/>
          </a:xfrm>
          <a:prstGeom prst="rect">
            <a:avLst/>
          </a:prstGeom>
          <a:noFill/>
        </p:spPr>
        <p:txBody>
          <a:bodyPr wrap="none" rtlCol="0">
            <a:spAutoFit/>
          </a:bodyPr>
          <a:lstStyle/>
          <a:p>
            <a:r>
              <a:rPr lang="en-CA" sz="2400" b="1" dirty="0">
                <a:solidFill>
                  <a:schemeClr val="bg2"/>
                </a:solidFill>
              </a:rPr>
              <a:t>2020</a:t>
            </a:r>
            <a:endParaRPr lang="en-CA" sz="2400" b="1" dirty="0">
              <a:solidFill>
                <a:schemeClr val="bg2"/>
              </a:solidFill>
            </a:endParaRPr>
          </a:p>
        </p:txBody>
      </p:sp>
      <p:sp>
        <p:nvSpPr>
          <p:cNvPr id="41" name="TextBox 40"/>
          <p:cNvSpPr txBox="1"/>
          <p:nvPr/>
        </p:nvSpPr>
        <p:spPr>
          <a:xfrm>
            <a:off x="8743935" y="1748136"/>
            <a:ext cx="806631" cy="461665"/>
          </a:xfrm>
          <a:prstGeom prst="rect">
            <a:avLst/>
          </a:prstGeom>
          <a:noFill/>
        </p:spPr>
        <p:txBody>
          <a:bodyPr wrap="none" rtlCol="0">
            <a:spAutoFit/>
          </a:bodyPr>
          <a:lstStyle/>
          <a:p>
            <a:r>
              <a:rPr lang="en-CA" sz="2400" b="1" dirty="0">
                <a:solidFill>
                  <a:schemeClr val="bg2"/>
                </a:solidFill>
              </a:rPr>
              <a:t>2030</a:t>
            </a:r>
            <a:endParaRPr lang="en-CA" sz="2400" b="1" dirty="0">
              <a:solidFill>
                <a:schemeClr val="bg2"/>
              </a:solidFill>
            </a:endParaRPr>
          </a:p>
        </p:txBody>
      </p:sp>
      <p:grpSp>
        <p:nvGrpSpPr>
          <p:cNvPr id="52" name="Group 51"/>
          <p:cNvGrpSpPr/>
          <p:nvPr/>
        </p:nvGrpSpPr>
        <p:grpSpPr>
          <a:xfrm>
            <a:off x="4485791" y="6062246"/>
            <a:ext cx="1275377" cy="338554"/>
            <a:chOff x="5867400" y="6016823"/>
            <a:chExt cx="1275377" cy="338554"/>
          </a:xfrm>
        </p:grpSpPr>
        <p:sp>
          <p:nvSpPr>
            <p:cNvPr id="53" name="Oval 52"/>
            <p:cNvSpPr/>
            <p:nvPr/>
          </p:nvSpPr>
          <p:spPr>
            <a:xfrm>
              <a:off x="5867400" y="6098711"/>
              <a:ext cx="144000" cy="144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000"/>
            </a:p>
          </p:txBody>
        </p:sp>
        <p:sp>
          <p:nvSpPr>
            <p:cNvPr id="54" name="TextBox 53"/>
            <p:cNvSpPr txBox="1"/>
            <p:nvPr/>
          </p:nvSpPr>
          <p:spPr>
            <a:xfrm>
              <a:off x="6055620" y="6016823"/>
              <a:ext cx="1087157" cy="338554"/>
            </a:xfrm>
            <a:prstGeom prst="rect">
              <a:avLst/>
            </a:prstGeom>
            <a:noFill/>
          </p:spPr>
          <p:txBody>
            <a:bodyPr wrap="none" rtlCol="0">
              <a:spAutoFit/>
            </a:bodyPr>
            <a:lstStyle/>
            <a:p>
              <a:r>
                <a:rPr lang="en-CA" sz="1600" dirty="0">
                  <a:solidFill>
                    <a:schemeClr val="bg1">
                      <a:lumMod val="50000"/>
                    </a:schemeClr>
                  </a:solidFill>
                </a:rPr>
                <a:t>Millennials</a:t>
              </a:r>
              <a:endParaRPr lang="en-CA" sz="1600" dirty="0">
                <a:solidFill>
                  <a:schemeClr val="bg1">
                    <a:lumMod val="50000"/>
                  </a:schemeClr>
                </a:solidFill>
              </a:endParaRPr>
            </a:p>
          </p:txBody>
        </p:sp>
      </p:grpSp>
      <p:grpSp>
        <p:nvGrpSpPr>
          <p:cNvPr id="55" name="Group 54"/>
          <p:cNvGrpSpPr/>
          <p:nvPr/>
        </p:nvGrpSpPr>
        <p:grpSpPr>
          <a:xfrm>
            <a:off x="6723618" y="6062246"/>
            <a:ext cx="1117962" cy="338554"/>
            <a:chOff x="5867400" y="6016823"/>
            <a:chExt cx="1117962" cy="338554"/>
          </a:xfrm>
        </p:grpSpPr>
        <p:sp>
          <p:nvSpPr>
            <p:cNvPr id="56" name="Oval 55"/>
            <p:cNvSpPr/>
            <p:nvPr/>
          </p:nvSpPr>
          <p:spPr>
            <a:xfrm>
              <a:off x="5867400" y="6098711"/>
              <a:ext cx="144000" cy="144000"/>
            </a:xfrm>
            <a:prstGeom prst="ellipse">
              <a:avLst/>
            </a:prstGeom>
            <a:solidFill>
              <a:srgbClr val="8DC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000"/>
            </a:p>
          </p:txBody>
        </p:sp>
        <p:sp>
          <p:nvSpPr>
            <p:cNvPr id="57" name="TextBox 56"/>
            <p:cNvSpPr txBox="1"/>
            <p:nvPr/>
          </p:nvSpPr>
          <p:spPr>
            <a:xfrm>
              <a:off x="6055620" y="6016823"/>
              <a:ext cx="929742" cy="338554"/>
            </a:xfrm>
            <a:prstGeom prst="rect">
              <a:avLst/>
            </a:prstGeom>
            <a:noFill/>
          </p:spPr>
          <p:txBody>
            <a:bodyPr wrap="none" rtlCol="0">
              <a:spAutoFit/>
            </a:bodyPr>
            <a:lstStyle/>
            <a:p>
              <a:r>
                <a:rPr lang="en-CA" sz="1600" dirty="0">
                  <a:solidFill>
                    <a:schemeClr val="bg1">
                      <a:lumMod val="50000"/>
                    </a:schemeClr>
                  </a:solidFill>
                </a:rPr>
                <a:t>Boomers</a:t>
              </a:r>
              <a:endParaRPr lang="en-CA" sz="1600" dirty="0">
                <a:solidFill>
                  <a:schemeClr val="bg1">
                    <a:lumMod val="50000"/>
                  </a:schemeClr>
                </a:solidFill>
              </a:endParaRPr>
            </a:p>
          </p:txBody>
        </p:sp>
      </p:grpSp>
      <p:sp>
        <p:nvSpPr>
          <p:cNvPr id="60" name="Title 3"/>
          <p:cNvSpPr txBox="1">
            <a:spLocks/>
          </p:cNvSpPr>
          <p:nvPr/>
        </p:nvSpPr>
        <p:spPr>
          <a:xfrm>
            <a:off x="2133601" y="876300"/>
            <a:ext cx="8526555" cy="571500"/>
          </a:xfrm>
          <a:prstGeom prst="rect">
            <a:avLst/>
          </a:prstGeom>
        </p:spPr>
        <p:txBody>
          <a:bodyPr vert="horz" wrap="square" lIns="91440" tIns="0" rIns="91440" bIns="0" rtlCol="0" anchor="b" anchorCtr="0">
            <a:noAutofit/>
          </a:bodyPr>
          <a:lstStyle>
            <a:lvl1pPr algn="l" defTabSz="457200" rtl="0" eaLnBrk="1" fontAlgn="base" hangingPunct="1">
              <a:spcBef>
                <a:spcPct val="0"/>
              </a:spcBef>
              <a:spcAft>
                <a:spcPct val="0"/>
              </a:spcAft>
              <a:defRPr sz="3000" kern="1200" cap="all" baseline="0">
                <a:solidFill>
                  <a:srgbClr val="009DD9"/>
                </a:solidFill>
                <a:latin typeface="+mj-lt"/>
                <a:ea typeface="+mj-ea"/>
                <a:cs typeface="+mj-cs"/>
              </a:defRPr>
            </a:lvl1pPr>
            <a:lvl2pPr algn="l" defTabSz="457200" rtl="0" eaLnBrk="1" fontAlgn="base" hangingPunct="1">
              <a:spcBef>
                <a:spcPct val="0"/>
              </a:spcBef>
              <a:spcAft>
                <a:spcPct val="0"/>
              </a:spcAft>
              <a:defRPr sz="3000">
                <a:solidFill>
                  <a:srgbClr val="009DD9"/>
                </a:solidFill>
                <a:latin typeface="Calibri" pitchFamily="34" charset="0"/>
              </a:defRPr>
            </a:lvl2pPr>
            <a:lvl3pPr algn="l" defTabSz="457200" rtl="0" eaLnBrk="1" fontAlgn="base" hangingPunct="1">
              <a:spcBef>
                <a:spcPct val="0"/>
              </a:spcBef>
              <a:spcAft>
                <a:spcPct val="0"/>
              </a:spcAft>
              <a:defRPr sz="3000">
                <a:solidFill>
                  <a:srgbClr val="009DD9"/>
                </a:solidFill>
                <a:latin typeface="Calibri" pitchFamily="34" charset="0"/>
              </a:defRPr>
            </a:lvl3pPr>
            <a:lvl4pPr algn="l" defTabSz="457200" rtl="0" eaLnBrk="1" fontAlgn="base" hangingPunct="1">
              <a:spcBef>
                <a:spcPct val="0"/>
              </a:spcBef>
              <a:spcAft>
                <a:spcPct val="0"/>
              </a:spcAft>
              <a:defRPr sz="3000">
                <a:solidFill>
                  <a:srgbClr val="009DD9"/>
                </a:solidFill>
                <a:latin typeface="Calibri" pitchFamily="34" charset="0"/>
              </a:defRPr>
            </a:lvl4pPr>
            <a:lvl5pPr algn="l" defTabSz="457200" rtl="0" eaLnBrk="1" fontAlgn="base" hangingPunct="1">
              <a:spcBef>
                <a:spcPct val="0"/>
              </a:spcBef>
              <a:spcAft>
                <a:spcPct val="0"/>
              </a:spcAft>
              <a:defRPr sz="3000">
                <a:solidFill>
                  <a:srgbClr val="009DD9"/>
                </a:solidFill>
                <a:latin typeface="Calibri" pitchFamily="34" charset="0"/>
              </a:defRPr>
            </a:lvl5pPr>
            <a:lvl6pPr marL="457200" algn="l" defTabSz="457200" rtl="0" eaLnBrk="1" fontAlgn="base" hangingPunct="1">
              <a:spcBef>
                <a:spcPct val="0"/>
              </a:spcBef>
              <a:spcAft>
                <a:spcPct val="0"/>
              </a:spcAft>
              <a:defRPr sz="3000">
                <a:solidFill>
                  <a:srgbClr val="009DD9"/>
                </a:solidFill>
                <a:latin typeface="Calibri" pitchFamily="34" charset="0"/>
              </a:defRPr>
            </a:lvl6pPr>
            <a:lvl7pPr marL="914400" algn="l" defTabSz="457200" rtl="0" eaLnBrk="1" fontAlgn="base" hangingPunct="1">
              <a:spcBef>
                <a:spcPct val="0"/>
              </a:spcBef>
              <a:spcAft>
                <a:spcPct val="0"/>
              </a:spcAft>
              <a:defRPr sz="3000">
                <a:solidFill>
                  <a:srgbClr val="009DD9"/>
                </a:solidFill>
                <a:latin typeface="Calibri" pitchFamily="34" charset="0"/>
              </a:defRPr>
            </a:lvl7pPr>
            <a:lvl8pPr marL="1371600" algn="l" defTabSz="457200" rtl="0" eaLnBrk="1" fontAlgn="base" hangingPunct="1">
              <a:spcBef>
                <a:spcPct val="0"/>
              </a:spcBef>
              <a:spcAft>
                <a:spcPct val="0"/>
              </a:spcAft>
              <a:defRPr sz="3000">
                <a:solidFill>
                  <a:srgbClr val="009DD9"/>
                </a:solidFill>
                <a:latin typeface="Calibri" pitchFamily="34" charset="0"/>
              </a:defRPr>
            </a:lvl8pPr>
            <a:lvl9pPr marL="1828800" algn="l" defTabSz="457200" rtl="0" eaLnBrk="1" fontAlgn="base" hangingPunct="1">
              <a:spcBef>
                <a:spcPct val="0"/>
              </a:spcBef>
              <a:spcAft>
                <a:spcPct val="0"/>
              </a:spcAft>
              <a:defRPr sz="3000">
                <a:solidFill>
                  <a:srgbClr val="009DD9"/>
                </a:solidFill>
                <a:latin typeface="Calibri" pitchFamily="34" charset="0"/>
              </a:defRPr>
            </a:lvl9pPr>
          </a:lstStyle>
          <a:p>
            <a:r>
              <a:rPr lang="en-US" sz="3200" dirty="0"/>
              <a:t>Millennials will surpass boomers by 2020</a:t>
            </a:r>
            <a:endParaRPr lang="en-US" sz="3200" dirty="0"/>
          </a:p>
        </p:txBody>
      </p:sp>
      <p:grpSp>
        <p:nvGrpSpPr>
          <p:cNvPr id="10" name="Group 9"/>
          <p:cNvGrpSpPr/>
          <p:nvPr/>
        </p:nvGrpSpPr>
        <p:grpSpPr>
          <a:xfrm>
            <a:off x="1828801" y="2209803"/>
            <a:ext cx="3359299" cy="3609165"/>
            <a:chOff x="304800" y="2209802"/>
            <a:chExt cx="3359299" cy="3609165"/>
          </a:xfrm>
        </p:grpSpPr>
        <p:grpSp>
          <p:nvGrpSpPr>
            <p:cNvPr id="2" name="Group 1"/>
            <p:cNvGrpSpPr>
              <a:grpSpLocks noChangeAspect="1"/>
            </p:cNvGrpSpPr>
            <p:nvPr/>
          </p:nvGrpSpPr>
          <p:grpSpPr>
            <a:xfrm>
              <a:off x="304800" y="2209802"/>
              <a:ext cx="3359299" cy="3609165"/>
              <a:chOff x="914053" y="2229793"/>
              <a:chExt cx="2895947" cy="3111349"/>
            </a:xfrm>
          </p:grpSpPr>
          <p:graphicFrame>
            <p:nvGraphicFramePr>
              <p:cNvPr id="44" name="Chart 43"/>
              <p:cNvGraphicFramePr/>
              <p:nvPr>
                <p:extLst/>
              </p:nvPr>
            </p:nvGraphicFramePr>
            <p:xfrm>
              <a:off x="914053" y="2229793"/>
              <a:ext cx="2895947" cy="31113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5" name="Chart 44"/>
              <p:cNvGraphicFramePr/>
              <p:nvPr>
                <p:extLst/>
              </p:nvPr>
            </p:nvGraphicFramePr>
            <p:xfrm>
              <a:off x="1334327" y="2623929"/>
              <a:ext cx="2055399" cy="2339458"/>
            </p:xfrm>
            <a:graphic>
              <a:graphicData uri="http://schemas.openxmlformats.org/drawingml/2006/chart">
                <c:chart xmlns:c="http://schemas.openxmlformats.org/drawingml/2006/chart" xmlns:r="http://schemas.openxmlformats.org/officeDocument/2006/relationships" r:id="rId4"/>
              </a:graphicData>
            </a:graphic>
          </p:graphicFrame>
        </p:grpSp>
        <p:sp>
          <p:nvSpPr>
            <p:cNvPr id="6" name="TextBox 5"/>
            <p:cNvSpPr txBox="1"/>
            <p:nvPr/>
          </p:nvSpPr>
          <p:spPr>
            <a:xfrm>
              <a:off x="989365" y="2667000"/>
              <a:ext cx="915635" cy="461665"/>
            </a:xfrm>
            <a:prstGeom prst="rect">
              <a:avLst/>
            </a:prstGeom>
            <a:noFill/>
          </p:spPr>
          <p:txBody>
            <a:bodyPr wrap="none" rtlCol="0">
              <a:spAutoFit/>
            </a:bodyPr>
            <a:lstStyle/>
            <a:p>
              <a:r>
                <a:rPr lang="en-CA" sz="2400" b="1" dirty="0">
                  <a:solidFill>
                    <a:schemeClr val="accent2"/>
                  </a:solidFill>
                  <a:latin typeface="+mj-lt"/>
                </a:rPr>
                <a:t>8.9 M</a:t>
              </a:r>
              <a:endParaRPr lang="en-CA" sz="2400" b="1" dirty="0">
                <a:solidFill>
                  <a:schemeClr val="accent2"/>
                </a:solidFill>
                <a:latin typeface="+mj-lt"/>
              </a:endParaRPr>
            </a:p>
          </p:txBody>
        </p:sp>
        <p:sp>
          <p:nvSpPr>
            <p:cNvPr id="36" name="TextBox 35"/>
            <p:cNvSpPr txBox="1"/>
            <p:nvPr/>
          </p:nvSpPr>
          <p:spPr>
            <a:xfrm>
              <a:off x="988024" y="3124200"/>
              <a:ext cx="915635" cy="461665"/>
            </a:xfrm>
            <a:prstGeom prst="rect">
              <a:avLst/>
            </a:prstGeom>
            <a:noFill/>
          </p:spPr>
          <p:txBody>
            <a:bodyPr wrap="none" rtlCol="0">
              <a:spAutoFit/>
            </a:bodyPr>
            <a:lstStyle/>
            <a:p>
              <a:r>
                <a:rPr lang="en-CA" sz="2400" b="1" dirty="0">
                  <a:solidFill>
                    <a:srgbClr val="8DC63F"/>
                  </a:solidFill>
                </a:rPr>
                <a:t>9.7 M</a:t>
              </a:r>
              <a:endParaRPr lang="en-CA" sz="2400" b="1" dirty="0">
                <a:solidFill>
                  <a:srgbClr val="8DC63F"/>
                </a:solidFill>
              </a:endParaRPr>
            </a:p>
          </p:txBody>
        </p:sp>
      </p:grpSp>
      <p:grpSp>
        <p:nvGrpSpPr>
          <p:cNvPr id="12" name="Group 11"/>
          <p:cNvGrpSpPr/>
          <p:nvPr/>
        </p:nvGrpSpPr>
        <p:grpSpPr>
          <a:xfrm>
            <a:off x="4648201" y="2209803"/>
            <a:ext cx="3359299" cy="3609165"/>
            <a:chOff x="3124200" y="2209802"/>
            <a:chExt cx="3359299" cy="3609165"/>
          </a:xfrm>
        </p:grpSpPr>
        <p:grpSp>
          <p:nvGrpSpPr>
            <p:cNvPr id="4" name="Group 3"/>
            <p:cNvGrpSpPr>
              <a:grpSpLocks noChangeAspect="1"/>
            </p:cNvGrpSpPr>
            <p:nvPr/>
          </p:nvGrpSpPr>
          <p:grpSpPr>
            <a:xfrm>
              <a:off x="3124200" y="2209802"/>
              <a:ext cx="3359299" cy="3609165"/>
              <a:chOff x="3733453" y="2376965"/>
              <a:chExt cx="2895947" cy="3111349"/>
            </a:xfrm>
          </p:grpSpPr>
          <p:graphicFrame>
            <p:nvGraphicFramePr>
              <p:cNvPr id="28" name="Chart 27"/>
              <p:cNvGraphicFramePr/>
              <p:nvPr>
                <p:extLst/>
              </p:nvPr>
            </p:nvGraphicFramePr>
            <p:xfrm>
              <a:off x="3733453" y="2376965"/>
              <a:ext cx="2895947" cy="311134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 name="Chart 28"/>
              <p:cNvGraphicFramePr/>
              <p:nvPr>
                <p:extLst/>
              </p:nvPr>
            </p:nvGraphicFramePr>
            <p:xfrm>
              <a:off x="4153727" y="2771101"/>
              <a:ext cx="2055399" cy="2339458"/>
            </p:xfrm>
            <a:graphic>
              <a:graphicData uri="http://schemas.openxmlformats.org/drawingml/2006/chart">
                <c:chart xmlns:c="http://schemas.openxmlformats.org/drawingml/2006/chart" xmlns:r="http://schemas.openxmlformats.org/officeDocument/2006/relationships" r:id="rId6"/>
              </a:graphicData>
            </a:graphic>
          </p:graphicFrame>
        </p:grpSp>
        <p:sp>
          <p:nvSpPr>
            <p:cNvPr id="37" name="TextBox 36"/>
            <p:cNvSpPr txBox="1"/>
            <p:nvPr/>
          </p:nvSpPr>
          <p:spPr>
            <a:xfrm>
              <a:off x="3657600" y="2667000"/>
              <a:ext cx="1071127" cy="461665"/>
            </a:xfrm>
            <a:prstGeom prst="rect">
              <a:avLst/>
            </a:prstGeom>
            <a:noFill/>
          </p:spPr>
          <p:txBody>
            <a:bodyPr wrap="none" rtlCol="0">
              <a:spAutoFit/>
            </a:bodyPr>
            <a:lstStyle/>
            <a:p>
              <a:r>
                <a:rPr lang="en-CA" sz="2400" b="1" dirty="0">
                  <a:solidFill>
                    <a:schemeClr val="accent2"/>
                  </a:solidFill>
                </a:rPr>
                <a:t>10.0 M</a:t>
              </a:r>
              <a:endParaRPr lang="en-CA" sz="2400" b="1" dirty="0">
                <a:solidFill>
                  <a:schemeClr val="accent2"/>
                </a:solidFill>
              </a:endParaRPr>
            </a:p>
          </p:txBody>
        </p:sp>
        <p:sp>
          <p:nvSpPr>
            <p:cNvPr id="38" name="TextBox 37"/>
            <p:cNvSpPr txBox="1"/>
            <p:nvPr/>
          </p:nvSpPr>
          <p:spPr>
            <a:xfrm>
              <a:off x="3823086" y="3124200"/>
              <a:ext cx="915635" cy="461665"/>
            </a:xfrm>
            <a:prstGeom prst="rect">
              <a:avLst/>
            </a:prstGeom>
            <a:noFill/>
          </p:spPr>
          <p:txBody>
            <a:bodyPr wrap="none" rtlCol="0">
              <a:spAutoFit/>
            </a:bodyPr>
            <a:lstStyle/>
            <a:p>
              <a:r>
                <a:rPr lang="en-CA" sz="2400" b="1" dirty="0">
                  <a:solidFill>
                    <a:srgbClr val="8DC63F"/>
                  </a:solidFill>
                </a:rPr>
                <a:t>9.4 M</a:t>
              </a:r>
              <a:endParaRPr lang="en-CA" sz="2400" b="1" dirty="0">
                <a:solidFill>
                  <a:srgbClr val="8DC63F"/>
                </a:solidFill>
              </a:endParaRPr>
            </a:p>
          </p:txBody>
        </p:sp>
      </p:grpSp>
      <p:grpSp>
        <p:nvGrpSpPr>
          <p:cNvPr id="13" name="Group 12"/>
          <p:cNvGrpSpPr/>
          <p:nvPr/>
        </p:nvGrpSpPr>
        <p:grpSpPr>
          <a:xfrm>
            <a:off x="7467601" y="2209800"/>
            <a:ext cx="3359299" cy="3609168"/>
            <a:chOff x="5943600" y="2209800"/>
            <a:chExt cx="3359299" cy="3609168"/>
          </a:xfrm>
        </p:grpSpPr>
        <p:grpSp>
          <p:nvGrpSpPr>
            <p:cNvPr id="5" name="Group 4"/>
            <p:cNvGrpSpPr>
              <a:grpSpLocks noChangeAspect="1"/>
            </p:cNvGrpSpPr>
            <p:nvPr/>
          </p:nvGrpSpPr>
          <p:grpSpPr>
            <a:xfrm>
              <a:off x="5943600" y="2209800"/>
              <a:ext cx="3359299" cy="3609168"/>
              <a:chOff x="6552853" y="2039606"/>
              <a:chExt cx="2895947" cy="3111349"/>
            </a:xfrm>
          </p:grpSpPr>
          <p:graphicFrame>
            <p:nvGraphicFramePr>
              <p:cNvPr id="30" name="Chart 29"/>
              <p:cNvGraphicFramePr/>
              <p:nvPr>
                <p:extLst/>
              </p:nvPr>
            </p:nvGraphicFramePr>
            <p:xfrm>
              <a:off x="6552853" y="2039606"/>
              <a:ext cx="2895947" cy="311134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1" name="Chart 30"/>
              <p:cNvGraphicFramePr/>
              <p:nvPr>
                <p:extLst/>
              </p:nvPr>
            </p:nvGraphicFramePr>
            <p:xfrm>
              <a:off x="6973127" y="2433744"/>
              <a:ext cx="2055399" cy="2339458"/>
            </p:xfrm>
            <a:graphic>
              <a:graphicData uri="http://schemas.openxmlformats.org/drawingml/2006/chart">
                <c:chart xmlns:c="http://schemas.openxmlformats.org/drawingml/2006/chart" xmlns:r="http://schemas.openxmlformats.org/officeDocument/2006/relationships" r:id="rId8"/>
              </a:graphicData>
            </a:graphic>
          </p:graphicFrame>
        </p:grpSp>
        <p:sp>
          <p:nvSpPr>
            <p:cNvPr id="40" name="TextBox 39"/>
            <p:cNvSpPr txBox="1"/>
            <p:nvPr/>
          </p:nvSpPr>
          <p:spPr>
            <a:xfrm>
              <a:off x="6477000" y="2667000"/>
              <a:ext cx="1071127" cy="461665"/>
            </a:xfrm>
            <a:prstGeom prst="rect">
              <a:avLst/>
            </a:prstGeom>
            <a:noFill/>
          </p:spPr>
          <p:txBody>
            <a:bodyPr wrap="none" rtlCol="0">
              <a:spAutoFit/>
            </a:bodyPr>
            <a:lstStyle/>
            <a:p>
              <a:r>
                <a:rPr lang="en-CA" sz="2400" b="1" dirty="0">
                  <a:solidFill>
                    <a:schemeClr val="accent2"/>
                  </a:solidFill>
                </a:rPr>
                <a:t>11.0 M</a:t>
              </a:r>
              <a:endParaRPr lang="en-CA" sz="2400" b="1" dirty="0">
                <a:solidFill>
                  <a:schemeClr val="accent2"/>
                </a:solidFill>
              </a:endParaRPr>
            </a:p>
          </p:txBody>
        </p:sp>
        <p:sp>
          <p:nvSpPr>
            <p:cNvPr id="58" name="TextBox 57"/>
            <p:cNvSpPr txBox="1"/>
            <p:nvPr/>
          </p:nvSpPr>
          <p:spPr>
            <a:xfrm>
              <a:off x="6629400" y="3124200"/>
              <a:ext cx="915635" cy="461665"/>
            </a:xfrm>
            <a:prstGeom prst="rect">
              <a:avLst/>
            </a:prstGeom>
            <a:noFill/>
          </p:spPr>
          <p:txBody>
            <a:bodyPr wrap="none" rtlCol="0">
              <a:spAutoFit/>
            </a:bodyPr>
            <a:lstStyle/>
            <a:p>
              <a:r>
                <a:rPr lang="en-CA" sz="2400" b="1" dirty="0">
                  <a:solidFill>
                    <a:srgbClr val="8DC63F"/>
                  </a:solidFill>
                </a:rPr>
                <a:t>8</a:t>
              </a:r>
              <a:r>
                <a:rPr lang="en-CA" sz="2400" b="1" dirty="0">
                  <a:solidFill>
                    <a:srgbClr val="8DC63F"/>
                  </a:solidFill>
                </a:rPr>
                <a:t>.3 M</a:t>
              </a:r>
              <a:endParaRPr lang="en-CA" sz="2400" b="1" dirty="0">
                <a:solidFill>
                  <a:srgbClr val="8DC63F"/>
                </a:solidFill>
              </a:endParaRPr>
            </a:p>
          </p:txBody>
        </p:sp>
      </p:grpSp>
      <p:grpSp>
        <p:nvGrpSpPr>
          <p:cNvPr id="9" name="Group 8"/>
          <p:cNvGrpSpPr/>
          <p:nvPr/>
        </p:nvGrpSpPr>
        <p:grpSpPr>
          <a:xfrm>
            <a:off x="1752600" y="5358825"/>
            <a:ext cx="8001000" cy="631686"/>
            <a:chOff x="228600" y="5246013"/>
            <a:chExt cx="8001000" cy="631686"/>
          </a:xfrm>
        </p:grpSpPr>
        <p:sp>
          <p:nvSpPr>
            <p:cNvPr id="59" name="TextBox 58"/>
            <p:cNvSpPr txBox="1"/>
            <p:nvPr/>
          </p:nvSpPr>
          <p:spPr>
            <a:xfrm>
              <a:off x="1447800" y="5416034"/>
              <a:ext cx="1059906" cy="461665"/>
            </a:xfrm>
            <a:prstGeom prst="rect">
              <a:avLst/>
            </a:prstGeom>
            <a:noFill/>
          </p:spPr>
          <p:txBody>
            <a:bodyPr wrap="none" rtlCol="0">
              <a:spAutoFit/>
            </a:bodyPr>
            <a:lstStyle/>
            <a:p>
              <a:r>
                <a:rPr lang="en-CA" sz="2400" dirty="0">
                  <a:solidFill>
                    <a:schemeClr val="bg2"/>
                  </a:solidFill>
                </a:rPr>
                <a:t>34.2 M</a:t>
              </a:r>
              <a:endParaRPr lang="en-CA" sz="2400" dirty="0">
                <a:solidFill>
                  <a:schemeClr val="bg2"/>
                </a:solidFill>
              </a:endParaRPr>
            </a:p>
          </p:txBody>
        </p:sp>
        <p:sp>
          <p:nvSpPr>
            <p:cNvPr id="61" name="TextBox 60"/>
            <p:cNvSpPr txBox="1"/>
            <p:nvPr/>
          </p:nvSpPr>
          <p:spPr>
            <a:xfrm>
              <a:off x="4350294" y="5416034"/>
              <a:ext cx="1059906" cy="461665"/>
            </a:xfrm>
            <a:prstGeom prst="rect">
              <a:avLst/>
            </a:prstGeom>
            <a:noFill/>
          </p:spPr>
          <p:txBody>
            <a:bodyPr wrap="none" rtlCol="0">
              <a:spAutoFit/>
            </a:bodyPr>
            <a:lstStyle/>
            <a:p>
              <a:r>
                <a:rPr lang="en-CA" sz="2400" dirty="0">
                  <a:solidFill>
                    <a:schemeClr val="bg2"/>
                  </a:solidFill>
                </a:rPr>
                <a:t>38.4 M</a:t>
              </a:r>
              <a:endParaRPr lang="en-CA" sz="2400" dirty="0">
                <a:solidFill>
                  <a:schemeClr val="bg2"/>
                </a:solidFill>
              </a:endParaRPr>
            </a:p>
          </p:txBody>
        </p:sp>
        <p:sp>
          <p:nvSpPr>
            <p:cNvPr id="62" name="TextBox 61"/>
            <p:cNvSpPr txBox="1"/>
            <p:nvPr/>
          </p:nvSpPr>
          <p:spPr>
            <a:xfrm>
              <a:off x="7169694" y="5416034"/>
              <a:ext cx="1059906" cy="461665"/>
            </a:xfrm>
            <a:prstGeom prst="rect">
              <a:avLst/>
            </a:prstGeom>
            <a:noFill/>
          </p:spPr>
          <p:txBody>
            <a:bodyPr wrap="none" rtlCol="0">
              <a:spAutoFit/>
            </a:bodyPr>
            <a:lstStyle/>
            <a:p>
              <a:r>
                <a:rPr lang="en-CA" sz="2400" dirty="0">
                  <a:solidFill>
                    <a:schemeClr val="bg2"/>
                  </a:solidFill>
                </a:rPr>
                <a:t>42.1 M</a:t>
              </a:r>
              <a:endParaRPr lang="en-CA" sz="2400" dirty="0">
                <a:solidFill>
                  <a:schemeClr val="bg2"/>
                </a:solidFill>
              </a:endParaRPr>
            </a:p>
          </p:txBody>
        </p:sp>
        <p:sp>
          <p:nvSpPr>
            <p:cNvPr id="63" name="TextBox 62"/>
            <p:cNvSpPr txBox="1"/>
            <p:nvPr/>
          </p:nvSpPr>
          <p:spPr>
            <a:xfrm>
              <a:off x="228600" y="5246013"/>
              <a:ext cx="801823" cy="584775"/>
            </a:xfrm>
            <a:prstGeom prst="rect">
              <a:avLst/>
            </a:prstGeom>
            <a:noFill/>
          </p:spPr>
          <p:txBody>
            <a:bodyPr wrap="none" rtlCol="0">
              <a:spAutoFit/>
            </a:bodyPr>
            <a:lstStyle/>
            <a:p>
              <a:r>
                <a:rPr lang="en-CA" sz="1600" dirty="0">
                  <a:solidFill>
                    <a:schemeClr val="bg2"/>
                  </a:solidFill>
                </a:rPr>
                <a:t>Total </a:t>
              </a:r>
            </a:p>
            <a:p>
              <a:r>
                <a:rPr lang="en-CA" sz="1600" dirty="0">
                  <a:solidFill>
                    <a:schemeClr val="bg2"/>
                  </a:solidFill>
                </a:rPr>
                <a:t>Canada</a:t>
              </a:r>
              <a:endParaRPr lang="en-CA" sz="1600" dirty="0">
                <a:solidFill>
                  <a:schemeClr val="bg2"/>
                </a:solidFill>
              </a:endParaRPr>
            </a:p>
          </p:txBody>
        </p:sp>
      </p:grpSp>
    </p:spTree>
    <p:extLst>
      <p:ext uri="{BB962C8B-B14F-4D97-AF65-F5344CB8AC3E}">
        <p14:creationId xmlns:p14="http://schemas.microsoft.com/office/powerpoint/2010/main" val="22286242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Up Arrow 12"/>
          <p:cNvSpPr/>
          <p:nvPr/>
        </p:nvSpPr>
        <p:spPr>
          <a:xfrm rot="10800000">
            <a:off x="7213641" y="3171718"/>
            <a:ext cx="3138985" cy="2482867"/>
          </a:xfrm>
          <a:prstGeom prst="upArrow">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Up Arrow 1"/>
          <p:cNvSpPr/>
          <p:nvPr/>
        </p:nvSpPr>
        <p:spPr>
          <a:xfrm>
            <a:off x="4635684" y="2980647"/>
            <a:ext cx="3138985" cy="2482867"/>
          </a:xfrm>
          <a:prstGeom prst="upArrow">
            <a:avLst/>
          </a:prstGeom>
          <a:solidFill>
            <a:srgbClr val="8DC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5" name="Title 4"/>
          <p:cNvSpPr>
            <a:spLocks noGrp="1"/>
          </p:cNvSpPr>
          <p:nvPr>
            <p:ph type="title"/>
          </p:nvPr>
        </p:nvSpPr>
        <p:spPr/>
        <p:txBody>
          <a:bodyPr/>
          <a:lstStyle/>
          <a:p>
            <a:r>
              <a:rPr lang="en-US" dirty="0" smtClean="0"/>
              <a:t>The CPG growth engine will switch gears</a:t>
            </a:r>
            <a:endParaRPr lang="en-CA" dirty="0"/>
          </a:p>
        </p:txBody>
      </p:sp>
      <p:grpSp>
        <p:nvGrpSpPr>
          <p:cNvPr id="7" name="Group 6"/>
          <p:cNvGrpSpPr/>
          <p:nvPr/>
        </p:nvGrpSpPr>
        <p:grpSpPr>
          <a:xfrm>
            <a:off x="2215942" y="3168074"/>
            <a:ext cx="1999833" cy="1999833"/>
            <a:chOff x="7301987" y="1021018"/>
            <a:chExt cx="1271016" cy="1271016"/>
          </a:xfrm>
          <a:solidFill>
            <a:schemeClr val="bg1">
              <a:lumMod val="50000"/>
            </a:schemeClr>
          </a:solidFill>
        </p:grpSpPr>
        <p:sp>
          <p:nvSpPr>
            <p:cNvPr id="8" name="Oval 7"/>
            <p:cNvSpPr/>
            <p:nvPr/>
          </p:nvSpPr>
          <p:spPr>
            <a:xfrm>
              <a:off x="7301987" y="1021018"/>
              <a:ext cx="1271016" cy="127101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9" name="Picture 8" descr="Pricing.emf"/>
            <p:cNvPicPr>
              <a:picLocks noChangeAspect="1"/>
            </p:cNvPicPr>
            <p:nvPr/>
          </p:nvPicPr>
          <p:blipFill>
            <a:blip r:embed="rId3" cstate="print"/>
            <a:stretch>
              <a:fillRect/>
            </a:stretch>
          </p:blipFill>
          <p:spPr>
            <a:xfrm>
              <a:off x="7707756" y="1215995"/>
              <a:ext cx="459478" cy="881062"/>
            </a:xfrm>
            <a:prstGeom prst="rect">
              <a:avLst/>
            </a:prstGeom>
            <a:grpFill/>
          </p:spPr>
        </p:pic>
      </p:grpSp>
      <p:sp>
        <p:nvSpPr>
          <p:cNvPr id="10" name="TextBox 9"/>
          <p:cNvSpPr txBox="1"/>
          <p:nvPr/>
        </p:nvSpPr>
        <p:spPr>
          <a:xfrm>
            <a:off x="2123656" y="2205275"/>
            <a:ext cx="2025234" cy="646331"/>
          </a:xfrm>
          <a:prstGeom prst="rect">
            <a:avLst/>
          </a:prstGeom>
          <a:noFill/>
        </p:spPr>
        <p:txBody>
          <a:bodyPr wrap="none" rtlCol="0">
            <a:spAutoFit/>
          </a:bodyPr>
          <a:lstStyle/>
          <a:p>
            <a:r>
              <a:rPr lang="en-US" sz="3600" b="1" dirty="0">
                <a:solidFill>
                  <a:srgbClr val="5F5F5F"/>
                </a:solidFill>
              </a:rPr>
              <a:t>By 2024…</a:t>
            </a:r>
            <a:endParaRPr lang="en-CA" sz="3600" b="1" dirty="0">
              <a:solidFill>
                <a:srgbClr val="5F5F5F"/>
              </a:solidFill>
            </a:endParaRPr>
          </a:p>
        </p:txBody>
      </p:sp>
      <p:sp>
        <p:nvSpPr>
          <p:cNvPr id="11" name="Text Placeholder 3"/>
          <p:cNvSpPr>
            <a:spLocks noGrp="1"/>
          </p:cNvSpPr>
          <p:nvPr>
            <p:ph type="body" idx="15"/>
          </p:nvPr>
        </p:nvSpPr>
        <p:spPr>
          <a:xfrm>
            <a:off x="2063837" y="6400801"/>
            <a:ext cx="8165465" cy="319669"/>
          </a:xfrm>
        </p:spPr>
        <p:txBody>
          <a:bodyPr/>
          <a:lstStyle/>
          <a:p>
            <a:r>
              <a:rPr lang="en-US" sz="1000" dirty="0"/>
              <a:t>Source:  Nielsen </a:t>
            </a:r>
            <a:r>
              <a:rPr lang="en-US" sz="1000" dirty="0"/>
              <a:t>Homescan 52 weeks to March 29, 2014 – HH &lt;35 years – Based on older generation spend</a:t>
            </a:r>
            <a:endParaRPr lang="en-US" sz="1000" dirty="0"/>
          </a:p>
        </p:txBody>
      </p:sp>
      <p:sp>
        <p:nvSpPr>
          <p:cNvPr id="14" name="TextBox 13"/>
          <p:cNvSpPr txBox="1"/>
          <p:nvPr/>
        </p:nvSpPr>
        <p:spPr>
          <a:xfrm>
            <a:off x="5203941" y="3601025"/>
            <a:ext cx="2002471" cy="1569660"/>
          </a:xfrm>
          <a:prstGeom prst="rect">
            <a:avLst/>
          </a:prstGeom>
          <a:noFill/>
        </p:spPr>
        <p:txBody>
          <a:bodyPr wrap="none" rtlCol="0">
            <a:spAutoFit/>
          </a:bodyPr>
          <a:lstStyle/>
          <a:p>
            <a:pPr algn="ctr"/>
            <a:r>
              <a:rPr lang="en-US" sz="4000" b="1" dirty="0">
                <a:solidFill>
                  <a:schemeClr val="bg1"/>
                </a:solidFill>
              </a:rPr>
              <a:t>+$12.6 B</a:t>
            </a:r>
          </a:p>
          <a:p>
            <a:pPr algn="ctr"/>
            <a:endParaRPr lang="en-US" sz="2000" b="1" dirty="0">
              <a:solidFill>
                <a:schemeClr val="bg1"/>
              </a:solidFill>
            </a:endParaRPr>
          </a:p>
          <a:p>
            <a:pPr algn="ctr"/>
            <a:r>
              <a:rPr lang="en-US" sz="3600" b="1" dirty="0">
                <a:solidFill>
                  <a:schemeClr val="bg1"/>
                </a:solidFill>
              </a:rPr>
              <a:t>+107%</a:t>
            </a:r>
            <a:endParaRPr lang="en-CA" sz="3600" b="1" dirty="0">
              <a:solidFill>
                <a:schemeClr val="bg1"/>
              </a:solidFill>
            </a:endParaRPr>
          </a:p>
        </p:txBody>
      </p:sp>
      <p:sp>
        <p:nvSpPr>
          <p:cNvPr id="15" name="TextBox 14"/>
          <p:cNvSpPr txBox="1"/>
          <p:nvPr/>
        </p:nvSpPr>
        <p:spPr>
          <a:xfrm>
            <a:off x="7960633" y="3792097"/>
            <a:ext cx="1645001" cy="1569660"/>
          </a:xfrm>
          <a:prstGeom prst="rect">
            <a:avLst/>
          </a:prstGeom>
          <a:noFill/>
        </p:spPr>
        <p:txBody>
          <a:bodyPr wrap="none" rtlCol="0">
            <a:spAutoFit/>
          </a:bodyPr>
          <a:lstStyle/>
          <a:p>
            <a:pPr algn="ctr"/>
            <a:r>
              <a:rPr lang="en-US" sz="4000" b="1" dirty="0">
                <a:solidFill>
                  <a:schemeClr val="bg1"/>
                </a:solidFill>
              </a:rPr>
              <a:t>-$4.3 B</a:t>
            </a:r>
          </a:p>
          <a:p>
            <a:pPr algn="ctr"/>
            <a:endParaRPr lang="en-US" sz="2000" b="1" dirty="0">
              <a:solidFill>
                <a:schemeClr val="bg1"/>
              </a:solidFill>
            </a:endParaRPr>
          </a:p>
          <a:p>
            <a:pPr algn="ctr"/>
            <a:r>
              <a:rPr lang="en-US" sz="3600" b="1" dirty="0">
                <a:solidFill>
                  <a:schemeClr val="bg1"/>
                </a:solidFill>
              </a:rPr>
              <a:t>-9%</a:t>
            </a:r>
            <a:endParaRPr lang="en-CA" sz="3600" b="1" dirty="0">
              <a:solidFill>
                <a:schemeClr val="bg1"/>
              </a:solidFill>
            </a:endParaRPr>
          </a:p>
        </p:txBody>
      </p:sp>
      <p:sp>
        <p:nvSpPr>
          <p:cNvPr id="3" name="Rectangle 2"/>
          <p:cNvSpPr/>
          <p:nvPr/>
        </p:nvSpPr>
        <p:spPr>
          <a:xfrm>
            <a:off x="7919114" y="2264866"/>
            <a:ext cx="1728038" cy="523220"/>
          </a:xfrm>
          <a:prstGeom prst="rect">
            <a:avLst/>
          </a:prstGeom>
        </p:spPr>
        <p:txBody>
          <a:bodyPr wrap="none">
            <a:spAutoFit/>
          </a:bodyPr>
          <a:lstStyle/>
          <a:p>
            <a:pPr algn="ctr"/>
            <a:r>
              <a:rPr lang="en-US" sz="2800" b="1" dirty="0">
                <a:solidFill>
                  <a:srgbClr val="5F5F5F"/>
                </a:solidFill>
              </a:rPr>
              <a:t>BOOMERS</a:t>
            </a:r>
            <a:endParaRPr lang="en-CA" b="1" dirty="0">
              <a:solidFill>
                <a:srgbClr val="5F5F5F"/>
              </a:solidFill>
            </a:endParaRPr>
          </a:p>
        </p:txBody>
      </p:sp>
      <p:sp>
        <p:nvSpPr>
          <p:cNvPr id="12" name="TextBox 11"/>
          <p:cNvSpPr txBox="1"/>
          <p:nvPr/>
        </p:nvSpPr>
        <p:spPr>
          <a:xfrm>
            <a:off x="5112569" y="2249477"/>
            <a:ext cx="2185215" cy="523220"/>
          </a:xfrm>
          <a:prstGeom prst="rect">
            <a:avLst/>
          </a:prstGeom>
          <a:noFill/>
        </p:spPr>
        <p:txBody>
          <a:bodyPr wrap="none" rtlCol="0">
            <a:spAutoFit/>
          </a:bodyPr>
          <a:lstStyle/>
          <a:p>
            <a:pPr algn="ctr"/>
            <a:r>
              <a:rPr lang="en-US" sz="2800" b="1" dirty="0">
                <a:solidFill>
                  <a:srgbClr val="5F5F5F"/>
                </a:solidFill>
              </a:rPr>
              <a:t>MILLENNIALS</a:t>
            </a:r>
            <a:endParaRPr lang="en-CA" sz="2000" b="1" dirty="0">
              <a:solidFill>
                <a:srgbClr val="5F5F5F"/>
              </a:solidFill>
            </a:endParaRPr>
          </a:p>
        </p:txBody>
      </p:sp>
    </p:spTree>
    <p:extLst>
      <p:ext uri="{BB962C8B-B14F-4D97-AF65-F5344CB8AC3E}">
        <p14:creationId xmlns:p14="http://schemas.microsoft.com/office/powerpoint/2010/main" val="30056067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a:off x="3642760" y="4299175"/>
            <a:ext cx="7025240" cy="59136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 name="Rectangle 3"/>
          <p:cNvSpPr/>
          <p:nvPr/>
        </p:nvSpPr>
        <p:spPr>
          <a:xfrm>
            <a:off x="3650014" y="2129329"/>
            <a:ext cx="7017986" cy="59136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2341672" y="1097559"/>
            <a:ext cx="8166672" cy="571500"/>
          </a:xfrm>
        </p:spPr>
        <p:txBody>
          <a:bodyPr/>
          <a:lstStyle/>
          <a:p>
            <a:r>
              <a:rPr lang="en-US" dirty="0" smtClean="0"/>
              <a:t>Resulting in a shift in future shopper traffic flow</a:t>
            </a:r>
            <a:endParaRPr lang="en-CA" dirty="0"/>
          </a:p>
        </p:txBody>
      </p:sp>
      <p:sp>
        <p:nvSpPr>
          <p:cNvPr id="5" name="Text Placeholder 1"/>
          <p:cNvSpPr>
            <a:spLocks noGrp="1"/>
          </p:cNvSpPr>
          <p:nvPr>
            <p:ph type="body" idx="15"/>
          </p:nvPr>
        </p:nvSpPr>
        <p:spPr>
          <a:xfrm>
            <a:off x="2176419" y="6332586"/>
            <a:ext cx="8165465" cy="365760"/>
          </a:xfrm>
        </p:spPr>
        <p:txBody>
          <a:bodyPr/>
          <a:lstStyle/>
          <a:p>
            <a:r>
              <a:rPr lang="en-US" sz="1000" dirty="0"/>
              <a:t>Source:  Nielsen </a:t>
            </a:r>
            <a:r>
              <a:rPr lang="en-US" sz="1000" dirty="0"/>
              <a:t>Panel Views Survey 2013 - Canada</a:t>
            </a:r>
          </a:p>
        </p:txBody>
      </p:sp>
      <p:sp>
        <p:nvSpPr>
          <p:cNvPr id="38" name="TextBox 37"/>
          <p:cNvSpPr txBox="1"/>
          <p:nvPr/>
        </p:nvSpPr>
        <p:spPr>
          <a:xfrm>
            <a:off x="7341343" y="2778746"/>
            <a:ext cx="1894621" cy="1200329"/>
          </a:xfrm>
          <a:prstGeom prst="rect">
            <a:avLst/>
          </a:prstGeom>
          <a:noFill/>
        </p:spPr>
        <p:txBody>
          <a:bodyPr wrap="none" rtlCol="0">
            <a:spAutoFit/>
          </a:bodyPr>
          <a:lstStyle/>
          <a:p>
            <a:r>
              <a:rPr lang="en-US" sz="2400" b="1" dirty="0"/>
              <a:t>45%  </a:t>
            </a:r>
            <a:r>
              <a:rPr lang="en-US" sz="2400" dirty="0"/>
              <a:t>Sat-Sun</a:t>
            </a:r>
          </a:p>
          <a:p>
            <a:endParaRPr lang="en-US" sz="2400" dirty="0"/>
          </a:p>
          <a:p>
            <a:r>
              <a:rPr lang="en-US" sz="2400" b="1" dirty="0"/>
              <a:t>46% </a:t>
            </a:r>
            <a:r>
              <a:rPr lang="en-US" sz="2400" dirty="0"/>
              <a:t>Thurs-Fri</a:t>
            </a:r>
            <a:endParaRPr lang="en-CA" sz="2400" dirty="0"/>
          </a:p>
        </p:txBody>
      </p:sp>
      <p:sp>
        <p:nvSpPr>
          <p:cNvPr id="39" name="TextBox 38"/>
          <p:cNvSpPr txBox="1"/>
          <p:nvPr/>
        </p:nvSpPr>
        <p:spPr>
          <a:xfrm>
            <a:off x="7348597" y="4958538"/>
            <a:ext cx="1794081" cy="1200329"/>
          </a:xfrm>
          <a:prstGeom prst="rect">
            <a:avLst/>
          </a:prstGeom>
          <a:noFill/>
        </p:spPr>
        <p:txBody>
          <a:bodyPr wrap="none" rtlCol="0">
            <a:spAutoFit/>
          </a:bodyPr>
          <a:lstStyle/>
          <a:p>
            <a:r>
              <a:rPr lang="en-US" sz="2400" b="1" dirty="0"/>
              <a:t>45%  </a:t>
            </a:r>
            <a:r>
              <a:rPr lang="en-US" sz="2400" dirty="0"/>
              <a:t>&gt; 3 pm</a:t>
            </a:r>
          </a:p>
          <a:p>
            <a:endParaRPr lang="en-US" sz="2400" dirty="0"/>
          </a:p>
          <a:p>
            <a:r>
              <a:rPr lang="en-US" sz="2400" b="1" dirty="0"/>
              <a:t>41% </a:t>
            </a:r>
            <a:r>
              <a:rPr lang="en-US" sz="2400" dirty="0"/>
              <a:t>&lt; 12 pm</a:t>
            </a:r>
            <a:endParaRPr lang="en-CA" sz="2400" dirty="0"/>
          </a:p>
        </p:txBody>
      </p:sp>
      <p:sp>
        <p:nvSpPr>
          <p:cNvPr id="43" name="TextBox 42"/>
          <p:cNvSpPr txBox="1"/>
          <p:nvPr/>
        </p:nvSpPr>
        <p:spPr>
          <a:xfrm>
            <a:off x="4865146" y="2151687"/>
            <a:ext cx="2169120" cy="523220"/>
          </a:xfrm>
          <a:prstGeom prst="rect">
            <a:avLst/>
          </a:prstGeom>
          <a:noFill/>
        </p:spPr>
        <p:txBody>
          <a:bodyPr wrap="none" rtlCol="0">
            <a:spAutoFit/>
          </a:bodyPr>
          <a:lstStyle/>
          <a:p>
            <a:r>
              <a:rPr lang="en-US" sz="2800" b="1" dirty="0">
                <a:solidFill>
                  <a:schemeClr val="bg1"/>
                </a:solidFill>
              </a:rPr>
              <a:t>Day of Week:</a:t>
            </a:r>
            <a:endParaRPr lang="en-CA" sz="2800" b="1" dirty="0">
              <a:solidFill>
                <a:schemeClr val="bg1"/>
              </a:solidFill>
            </a:endParaRPr>
          </a:p>
        </p:txBody>
      </p:sp>
      <p:sp>
        <p:nvSpPr>
          <p:cNvPr id="44" name="TextBox 43"/>
          <p:cNvSpPr txBox="1"/>
          <p:nvPr/>
        </p:nvSpPr>
        <p:spPr>
          <a:xfrm>
            <a:off x="4857886" y="4331479"/>
            <a:ext cx="2060116" cy="523220"/>
          </a:xfrm>
          <a:prstGeom prst="rect">
            <a:avLst/>
          </a:prstGeom>
          <a:noFill/>
        </p:spPr>
        <p:txBody>
          <a:bodyPr wrap="none" rtlCol="0">
            <a:spAutoFit/>
          </a:bodyPr>
          <a:lstStyle/>
          <a:p>
            <a:r>
              <a:rPr lang="en-US" sz="2800" b="1" dirty="0">
                <a:solidFill>
                  <a:schemeClr val="bg1"/>
                </a:solidFill>
              </a:rPr>
              <a:t>Time of Day:</a:t>
            </a:r>
            <a:endParaRPr lang="en-CA" sz="2800" b="1" dirty="0">
              <a:solidFill>
                <a:schemeClr val="bg1"/>
              </a:solidFill>
            </a:endParaRPr>
          </a:p>
        </p:txBody>
      </p:sp>
      <p:sp>
        <p:nvSpPr>
          <p:cNvPr id="3" name="TextBox 2"/>
          <p:cNvSpPr txBox="1"/>
          <p:nvPr/>
        </p:nvSpPr>
        <p:spPr>
          <a:xfrm>
            <a:off x="4872005" y="2764231"/>
            <a:ext cx="1826141" cy="523220"/>
          </a:xfrm>
          <a:prstGeom prst="rect">
            <a:avLst/>
          </a:prstGeom>
          <a:noFill/>
        </p:spPr>
        <p:txBody>
          <a:bodyPr wrap="none" rtlCol="0">
            <a:spAutoFit/>
          </a:bodyPr>
          <a:lstStyle/>
          <a:p>
            <a:r>
              <a:rPr lang="en-US" sz="2800" b="1" dirty="0">
                <a:solidFill>
                  <a:schemeClr val="accent2"/>
                </a:solidFill>
              </a:rPr>
              <a:t>Millennials</a:t>
            </a:r>
            <a:endParaRPr lang="en-CA" b="1" dirty="0">
              <a:solidFill>
                <a:schemeClr val="accent2"/>
              </a:solidFill>
            </a:endParaRPr>
          </a:p>
        </p:txBody>
      </p:sp>
      <p:sp>
        <p:nvSpPr>
          <p:cNvPr id="45" name="TextBox 44"/>
          <p:cNvSpPr txBox="1"/>
          <p:nvPr/>
        </p:nvSpPr>
        <p:spPr>
          <a:xfrm>
            <a:off x="4864750" y="3453649"/>
            <a:ext cx="2424510" cy="523220"/>
          </a:xfrm>
          <a:prstGeom prst="rect">
            <a:avLst/>
          </a:prstGeom>
          <a:noFill/>
        </p:spPr>
        <p:txBody>
          <a:bodyPr wrap="none" rtlCol="0">
            <a:spAutoFit/>
          </a:bodyPr>
          <a:lstStyle/>
          <a:p>
            <a:r>
              <a:rPr lang="en-US" sz="2800" b="1" dirty="0">
                <a:solidFill>
                  <a:srgbClr val="92D050"/>
                </a:solidFill>
              </a:rPr>
              <a:t>Older Boomers</a:t>
            </a:r>
            <a:endParaRPr lang="en-CA" b="1" dirty="0">
              <a:solidFill>
                <a:srgbClr val="92D050"/>
              </a:solidFill>
            </a:endParaRPr>
          </a:p>
        </p:txBody>
      </p:sp>
      <p:sp>
        <p:nvSpPr>
          <p:cNvPr id="46" name="TextBox 45"/>
          <p:cNvSpPr txBox="1"/>
          <p:nvPr/>
        </p:nvSpPr>
        <p:spPr>
          <a:xfrm>
            <a:off x="4879265" y="4963105"/>
            <a:ext cx="1826141" cy="523220"/>
          </a:xfrm>
          <a:prstGeom prst="rect">
            <a:avLst/>
          </a:prstGeom>
          <a:noFill/>
        </p:spPr>
        <p:txBody>
          <a:bodyPr wrap="none" rtlCol="0">
            <a:spAutoFit/>
          </a:bodyPr>
          <a:lstStyle/>
          <a:p>
            <a:r>
              <a:rPr lang="en-US" sz="2800" b="1" dirty="0">
                <a:solidFill>
                  <a:schemeClr val="accent2"/>
                </a:solidFill>
              </a:rPr>
              <a:t>Millennials</a:t>
            </a:r>
            <a:endParaRPr lang="en-CA" b="1" dirty="0">
              <a:solidFill>
                <a:schemeClr val="accent2"/>
              </a:solidFill>
            </a:endParaRPr>
          </a:p>
        </p:txBody>
      </p:sp>
      <p:sp>
        <p:nvSpPr>
          <p:cNvPr id="47" name="TextBox 46"/>
          <p:cNvSpPr txBox="1"/>
          <p:nvPr/>
        </p:nvSpPr>
        <p:spPr>
          <a:xfrm>
            <a:off x="4872010" y="5652523"/>
            <a:ext cx="2424510" cy="523220"/>
          </a:xfrm>
          <a:prstGeom prst="rect">
            <a:avLst/>
          </a:prstGeom>
          <a:noFill/>
        </p:spPr>
        <p:txBody>
          <a:bodyPr wrap="none" rtlCol="0">
            <a:spAutoFit/>
          </a:bodyPr>
          <a:lstStyle/>
          <a:p>
            <a:r>
              <a:rPr lang="en-US" sz="2800" b="1" dirty="0">
                <a:solidFill>
                  <a:srgbClr val="92D050"/>
                </a:solidFill>
              </a:rPr>
              <a:t>Older Boomers</a:t>
            </a:r>
            <a:endParaRPr lang="en-CA" b="1" dirty="0">
              <a:solidFill>
                <a:srgbClr val="92D050"/>
              </a:solidFill>
            </a:endParaRPr>
          </a:p>
        </p:txBody>
      </p:sp>
      <p:grpSp>
        <p:nvGrpSpPr>
          <p:cNvPr id="48" name="Group 47"/>
          <p:cNvGrpSpPr/>
          <p:nvPr/>
        </p:nvGrpSpPr>
        <p:grpSpPr>
          <a:xfrm>
            <a:off x="2888343" y="4297221"/>
            <a:ext cx="1523342" cy="1523342"/>
            <a:chOff x="2385926" y="1021018"/>
            <a:chExt cx="1271016" cy="1271016"/>
          </a:xfrm>
        </p:grpSpPr>
        <p:sp>
          <p:nvSpPr>
            <p:cNvPr id="49" name="Oval 48"/>
            <p:cNvSpPr/>
            <p:nvPr/>
          </p:nvSpPr>
          <p:spPr>
            <a:xfrm>
              <a:off x="2385926" y="1021018"/>
              <a:ext cx="1271016" cy="1271016"/>
            </a:xfrm>
            <a:prstGeom prst="ellipse">
              <a:avLst/>
            </a:prstGeom>
            <a:solidFill>
              <a:srgbClr val="009D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0" name="Picture 49" descr="Real_Time.emf"/>
            <p:cNvPicPr>
              <a:picLocks noChangeAspect="1"/>
            </p:cNvPicPr>
            <p:nvPr/>
          </p:nvPicPr>
          <p:blipFill>
            <a:blip r:embed="rId2" cstate="print"/>
            <a:stretch>
              <a:fillRect/>
            </a:stretch>
          </p:blipFill>
          <p:spPr>
            <a:xfrm>
              <a:off x="2566386" y="1203898"/>
              <a:ext cx="910097" cy="905256"/>
            </a:xfrm>
            <a:prstGeom prst="rect">
              <a:avLst/>
            </a:prstGeom>
          </p:spPr>
        </p:pic>
      </p:grpSp>
      <p:grpSp>
        <p:nvGrpSpPr>
          <p:cNvPr id="51" name="Group 50"/>
          <p:cNvGrpSpPr/>
          <p:nvPr/>
        </p:nvGrpSpPr>
        <p:grpSpPr>
          <a:xfrm>
            <a:off x="2888343" y="2129328"/>
            <a:ext cx="1523342" cy="1523342"/>
            <a:chOff x="5787509" y="1021018"/>
            <a:chExt cx="1271016" cy="1271016"/>
          </a:xfrm>
        </p:grpSpPr>
        <p:sp>
          <p:nvSpPr>
            <p:cNvPr id="52" name="Oval 51"/>
            <p:cNvSpPr/>
            <p:nvPr/>
          </p:nvSpPr>
          <p:spPr>
            <a:xfrm>
              <a:off x="5787509" y="1021018"/>
              <a:ext cx="1271016" cy="1271016"/>
            </a:xfrm>
            <a:prstGeom prst="ellipse">
              <a:avLst/>
            </a:prstGeom>
            <a:solidFill>
              <a:srgbClr val="009D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3" name="Picture 52" descr="calendar.em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4234" y="1278970"/>
              <a:ext cx="717566" cy="755112"/>
            </a:xfrm>
            <a:prstGeom prst="rect">
              <a:avLst/>
            </a:prstGeom>
          </p:spPr>
        </p:pic>
      </p:grpSp>
    </p:spTree>
    <p:extLst>
      <p:ext uri="{BB962C8B-B14F-4D97-AF65-F5344CB8AC3E}">
        <p14:creationId xmlns:p14="http://schemas.microsoft.com/office/powerpoint/2010/main" val="232143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6528" y="1028700"/>
            <a:ext cx="8166672" cy="571500"/>
          </a:xfrm>
        </p:spPr>
        <p:txBody>
          <a:bodyPr/>
          <a:lstStyle/>
          <a:p>
            <a:r>
              <a:rPr lang="en-US" dirty="0" smtClean="0"/>
              <a:t>Which CPG departments are most commonly found in a millennials’ shopping basket?</a:t>
            </a:r>
            <a:endParaRPr lang="en-US" dirty="0"/>
          </a:p>
        </p:txBody>
      </p:sp>
      <p:sp>
        <p:nvSpPr>
          <p:cNvPr id="4" name="Text Placeholder 3"/>
          <p:cNvSpPr>
            <a:spLocks noGrp="1"/>
          </p:cNvSpPr>
          <p:nvPr>
            <p:ph type="body" idx="15"/>
          </p:nvPr>
        </p:nvSpPr>
        <p:spPr/>
        <p:txBody>
          <a:bodyPr/>
          <a:lstStyle/>
          <a:p>
            <a:r>
              <a:rPr lang="en-US" sz="1000" dirty="0"/>
              <a:t>Nielsen Homescan – Dollar Consumption Index – 52 </a:t>
            </a:r>
            <a:r>
              <a:rPr lang="en-US" sz="1000" dirty="0" err="1"/>
              <a:t>wks</a:t>
            </a:r>
            <a:r>
              <a:rPr lang="en-US" sz="1000" dirty="0"/>
              <a:t> to December 31,  2016 – Consumer Facts CPG Departments Adjusted Relative Index (85 for total)</a:t>
            </a:r>
            <a:endParaRPr lang="en-US" sz="1000" dirty="0"/>
          </a:p>
        </p:txBody>
      </p:sp>
      <p:graphicFrame>
        <p:nvGraphicFramePr>
          <p:cNvPr id="6" name="Table 5"/>
          <p:cNvGraphicFramePr>
            <a:graphicFrameLocks noGrp="1"/>
          </p:cNvGraphicFramePr>
          <p:nvPr>
            <p:extLst>
              <p:ext uri="{D42A27DB-BD31-4B8C-83A1-F6EECF244321}">
                <p14:modId xmlns:p14="http://schemas.microsoft.com/office/powerpoint/2010/main" val="1175772393"/>
              </p:ext>
            </p:extLst>
          </p:nvPr>
        </p:nvGraphicFramePr>
        <p:xfrm>
          <a:off x="2438402" y="1761185"/>
          <a:ext cx="4455885" cy="4336143"/>
        </p:xfrm>
        <a:graphic>
          <a:graphicData uri="http://schemas.openxmlformats.org/drawingml/2006/table">
            <a:tbl>
              <a:tblPr firstRow="1" bandRow="1">
                <a:tableStyleId>{21E4AEA4-8DFA-4A89-87EB-49C32662AFE0}</a:tableStyleId>
              </a:tblPr>
              <a:tblGrid>
                <a:gridCol w="2960913"/>
                <a:gridCol w="1494972"/>
              </a:tblGrid>
              <a:tr h="377090">
                <a:tc>
                  <a:txBody>
                    <a:bodyPr/>
                    <a:lstStyle/>
                    <a:p>
                      <a:r>
                        <a:rPr lang="en-US" baseline="0" dirty="0" smtClean="0"/>
                        <a:t>Tl West Relative Dollar Index</a:t>
                      </a:r>
                      <a:endParaRPr lang="en-US" dirty="0"/>
                    </a:p>
                  </a:txBody>
                  <a:tcPr/>
                </a:tc>
                <a:tc>
                  <a:txBody>
                    <a:bodyPr/>
                    <a:lstStyle/>
                    <a:p>
                      <a:pPr algn="ctr"/>
                      <a:r>
                        <a:rPr lang="en-US" dirty="0" smtClean="0"/>
                        <a:t>&lt;35 years</a:t>
                      </a:r>
                      <a:endParaRPr lang="en-US" dirty="0"/>
                    </a:p>
                  </a:txBody>
                  <a:tcPr/>
                </a:tc>
              </a:tr>
              <a:tr h="371370">
                <a:tc>
                  <a:txBody>
                    <a:bodyPr/>
                    <a:lstStyle/>
                    <a:p>
                      <a:r>
                        <a:rPr lang="en-US" dirty="0" smtClean="0"/>
                        <a:t>Baby Care</a:t>
                      </a:r>
                      <a:endParaRPr lang="en-US" dirty="0"/>
                    </a:p>
                  </a:txBody>
                  <a:tcPr/>
                </a:tc>
                <a:tc>
                  <a:txBody>
                    <a:bodyPr/>
                    <a:lstStyle/>
                    <a:p>
                      <a:pPr algn="ctr"/>
                      <a:r>
                        <a:rPr lang="en-US" dirty="0" smtClean="0"/>
                        <a:t>336</a:t>
                      </a:r>
                      <a:endParaRPr lang="en-US" dirty="0"/>
                    </a:p>
                  </a:txBody>
                  <a:tcPr/>
                </a:tc>
              </a:tr>
              <a:tr h="406400">
                <a:tc>
                  <a:txBody>
                    <a:bodyPr/>
                    <a:lstStyle/>
                    <a:p>
                      <a:r>
                        <a:rPr lang="en-US" dirty="0" smtClean="0"/>
                        <a:t>Desserts</a:t>
                      </a:r>
                      <a:endParaRPr lang="en-US" dirty="0"/>
                    </a:p>
                  </a:txBody>
                  <a:tcPr/>
                </a:tc>
                <a:tc>
                  <a:txBody>
                    <a:bodyPr/>
                    <a:lstStyle/>
                    <a:p>
                      <a:pPr algn="ctr"/>
                      <a:r>
                        <a:rPr lang="en-US" dirty="0" smtClean="0"/>
                        <a:t>144</a:t>
                      </a:r>
                      <a:endParaRPr lang="en-US" dirty="0"/>
                    </a:p>
                  </a:txBody>
                  <a:tcPr/>
                </a:tc>
              </a:tr>
              <a:tr h="449943">
                <a:tc>
                  <a:txBody>
                    <a:bodyPr/>
                    <a:lstStyle/>
                    <a:p>
                      <a:r>
                        <a:rPr lang="en-US" dirty="0" smtClean="0"/>
                        <a:t>Body Care</a:t>
                      </a:r>
                      <a:endParaRPr lang="en-US" dirty="0"/>
                    </a:p>
                  </a:txBody>
                  <a:tcPr/>
                </a:tc>
                <a:tc>
                  <a:txBody>
                    <a:bodyPr/>
                    <a:lstStyle/>
                    <a:p>
                      <a:pPr algn="ctr"/>
                      <a:r>
                        <a:rPr lang="en-US" dirty="0" smtClean="0"/>
                        <a:t>123</a:t>
                      </a:r>
                      <a:endParaRPr lang="en-US" dirty="0"/>
                    </a:p>
                  </a:txBody>
                  <a:tcPr/>
                </a:tc>
              </a:tr>
              <a:tr h="377372">
                <a:tc>
                  <a:txBody>
                    <a:bodyPr/>
                    <a:lstStyle/>
                    <a:p>
                      <a:r>
                        <a:rPr lang="en-US" dirty="0" smtClean="0"/>
                        <a:t>Cosmetics</a:t>
                      </a:r>
                      <a:endParaRPr lang="en-US" dirty="0"/>
                    </a:p>
                  </a:txBody>
                  <a:tcPr/>
                </a:tc>
                <a:tc>
                  <a:txBody>
                    <a:bodyPr/>
                    <a:lstStyle/>
                    <a:p>
                      <a:pPr algn="ctr"/>
                      <a:r>
                        <a:rPr lang="en-US" dirty="0" smtClean="0"/>
                        <a:t>122</a:t>
                      </a:r>
                      <a:endParaRPr lang="en-US" dirty="0"/>
                    </a:p>
                  </a:txBody>
                  <a:tcPr/>
                </a:tc>
              </a:tr>
              <a:tr h="406400">
                <a:tc>
                  <a:txBody>
                    <a:bodyPr/>
                    <a:lstStyle/>
                    <a:p>
                      <a:r>
                        <a:rPr lang="en-US" dirty="0" smtClean="0"/>
                        <a:t>Fresh Meat</a:t>
                      </a:r>
                      <a:endParaRPr lang="en-US" dirty="0"/>
                    </a:p>
                  </a:txBody>
                  <a:tcPr/>
                </a:tc>
                <a:tc>
                  <a:txBody>
                    <a:bodyPr/>
                    <a:lstStyle/>
                    <a:p>
                      <a:pPr algn="ctr"/>
                      <a:r>
                        <a:rPr lang="en-US" dirty="0" smtClean="0"/>
                        <a:t>118</a:t>
                      </a:r>
                      <a:endParaRPr lang="en-US" dirty="0"/>
                    </a:p>
                  </a:txBody>
                  <a:tcPr/>
                </a:tc>
              </a:tr>
              <a:tr h="362857">
                <a:tc>
                  <a:txBody>
                    <a:bodyPr/>
                    <a:lstStyle/>
                    <a:p>
                      <a:r>
                        <a:rPr lang="en-US" dirty="0" smtClean="0"/>
                        <a:t>Produce</a:t>
                      </a:r>
                    </a:p>
                  </a:txBody>
                  <a:tcPr/>
                </a:tc>
                <a:tc>
                  <a:txBody>
                    <a:bodyPr/>
                    <a:lstStyle/>
                    <a:p>
                      <a:pPr algn="ctr"/>
                      <a:r>
                        <a:rPr lang="en-US" dirty="0" smtClean="0"/>
                        <a:t>116</a:t>
                      </a:r>
                      <a:endParaRPr lang="en-US" dirty="0"/>
                    </a:p>
                  </a:txBody>
                  <a:tcPr/>
                </a:tc>
              </a:tr>
              <a:tr h="420914">
                <a:tc>
                  <a:txBody>
                    <a:bodyPr/>
                    <a:lstStyle/>
                    <a:p>
                      <a:r>
                        <a:rPr lang="en-US" dirty="0" smtClean="0"/>
                        <a:t>Hair Care</a:t>
                      </a:r>
                      <a:endParaRPr lang="en-US" dirty="0"/>
                    </a:p>
                  </a:txBody>
                  <a:tcPr/>
                </a:tc>
                <a:tc>
                  <a:txBody>
                    <a:bodyPr/>
                    <a:lstStyle/>
                    <a:p>
                      <a:pPr algn="ctr"/>
                      <a:r>
                        <a:rPr lang="en-US" dirty="0" smtClean="0"/>
                        <a:t>115</a:t>
                      </a:r>
                      <a:endParaRPr lang="en-US" dirty="0"/>
                    </a:p>
                  </a:txBody>
                  <a:tcPr/>
                </a:tc>
              </a:tr>
              <a:tr h="382327">
                <a:tc>
                  <a:txBody>
                    <a:bodyPr/>
                    <a:lstStyle/>
                    <a:p>
                      <a:pPr marL="0" algn="l" defTabSz="457200" rtl="0" eaLnBrk="1" latinLnBrk="0" hangingPunct="1"/>
                      <a:r>
                        <a:rPr lang="en-US" sz="1800" kern="1200" dirty="0" smtClean="0">
                          <a:solidFill>
                            <a:schemeClr val="dk1"/>
                          </a:solidFill>
                          <a:latin typeface="+mn-lt"/>
                          <a:ea typeface="+mn-ea"/>
                          <a:cs typeface="+mn-cs"/>
                        </a:rPr>
                        <a:t>Prepared Foods</a:t>
                      </a:r>
                    </a:p>
                  </a:txBody>
                  <a:tcPr/>
                </a:tc>
                <a:tc>
                  <a:txBody>
                    <a:bodyPr/>
                    <a:lstStyle/>
                    <a:p>
                      <a:pPr marL="0" algn="ctr" defTabSz="457200" rtl="0" eaLnBrk="1" latinLnBrk="0" hangingPunct="1"/>
                      <a:r>
                        <a:rPr lang="en-US" sz="1800" kern="1200" dirty="0" smtClean="0">
                          <a:solidFill>
                            <a:schemeClr val="dk1"/>
                          </a:solidFill>
                          <a:latin typeface="+mn-lt"/>
                          <a:ea typeface="+mn-ea"/>
                          <a:cs typeface="+mn-cs"/>
                        </a:rPr>
                        <a:t>113</a:t>
                      </a:r>
                      <a:endParaRPr lang="en-US" sz="1800" kern="1200" dirty="0">
                        <a:solidFill>
                          <a:schemeClr val="dk1"/>
                        </a:solidFill>
                        <a:latin typeface="+mn-lt"/>
                        <a:ea typeface="+mn-ea"/>
                        <a:cs typeface="+mn-cs"/>
                      </a:endParaRPr>
                    </a:p>
                  </a:txBody>
                  <a:tcPr/>
                </a:tc>
              </a:tr>
              <a:tr h="396240">
                <a:tc>
                  <a:txBody>
                    <a:bodyPr/>
                    <a:lstStyle/>
                    <a:p>
                      <a:r>
                        <a:rPr lang="en-US" dirty="0" smtClean="0"/>
                        <a:t>Snack</a:t>
                      </a:r>
                      <a:r>
                        <a:rPr lang="en-US" baseline="0" dirty="0" smtClean="0"/>
                        <a:t> Foods</a:t>
                      </a:r>
                      <a:endParaRPr lang="en-US" dirty="0"/>
                    </a:p>
                  </a:txBody>
                  <a:tcPr/>
                </a:tc>
                <a:tc>
                  <a:txBody>
                    <a:bodyPr/>
                    <a:lstStyle/>
                    <a:p>
                      <a:pPr algn="ctr"/>
                      <a:r>
                        <a:rPr lang="en-US" dirty="0" smtClean="0"/>
                        <a:t>108</a:t>
                      </a:r>
                      <a:endParaRPr lang="en-US" dirty="0"/>
                    </a:p>
                  </a:txBody>
                  <a:tcPr/>
                </a:tc>
              </a:tr>
              <a:tr h="382327">
                <a:tc>
                  <a:txBody>
                    <a:bodyPr/>
                    <a:lstStyle/>
                    <a:p>
                      <a:r>
                        <a:rPr lang="en-US" dirty="0" smtClean="0"/>
                        <a:t>Refrigeration</a:t>
                      </a:r>
                      <a:r>
                        <a:rPr lang="en-US" baseline="0" dirty="0" smtClean="0"/>
                        <a:t> &amp; Dairy</a:t>
                      </a:r>
                      <a:endParaRPr lang="en-US" dirty="0" smtClean="0"/>
                    </a:p>
                  </a:txBody>
                  <a:tcPr/>
                </a:tc>
                <a:tc>
                  <a:txBody>
                    <a:bodyPr/>
                    <a:lstStyle/>
                    <a:p>
                      <a:pPr algn="ctr"/>
                      <a:r>
                        <a:rPr lang="en-US" dirty="0" smtClean="0"/>
                        <a:t>108</a:t>
                      </a:r>
                      <a:endParaRPr lang="en-US" dirty="0"/>
                    </a:p>
                  </a:txBody>
                  <a:tcPr/>
                </a:tc>
              </a:tr>
            </a:tbl>
          </a:graphicData>
        </a:graphic>
      </p:graphicFrame>
      <p:grpSp>
        <p:nvGrpSpPr>
          <p:cNvPr id="22" name="Group 21"/>
          <p:cNvGrpSpPr/>
          <p:nvPr/>
        </p:nvGrpSpPr>
        <p:grpSpPr>
          <a:xfrm>
            <a:off x="7391400" y="2636520"/>
            <a:ext cx="2514600" cy="2514600"/>
            <a:chOff x="4024613" y="4805622"/>
            <a:chExt cx="1271016" cy="1271016"/>
          </a:xfrm>
        </p:grpSpPr>
        <p:sp>
          <p:nvSpPr>
            <p:cNvPr id="23" name="Oval 22"/>
            <p:cNvSpPr/>
            <p:nvPr/>
          </p:nvSpPr>
          <p:spPr>
            <a:xfrm>
              <a:off x="4024613" y="4805622"/>
              <a:ext cx="1271016" cy="127101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23" descr="Brand_Portfolio.emf"/>
            <p:cNvPicPr>
              <a:picLocks noChangeAspect="1"/>
            </p:cNvPicPr>
            <p:nvPr/>
          </p:nvPicPr>
          <p:blipFill>
            <a:blip r:embed="rId3" cstate="print"/>
            <a:stretch>
              <a:fillRect/>
            </a:stretch>
          </p:blipFill>
          <p:spPr>
            <a:xfrm>
              <a:off x="4306733" y="5070798"/>
              <a:ext cx="706777" cy="740664"/>
            </a:xfrm>
            <a:prstGeom prst="rect">
              <a:avLst/>
            </a:prstGeom>
          </p:spPr>
        </p:pic>
      </p:grpSp>
    </p:spTree>
    <p:extLst>
      <p:ext uri="{BB962C8B-B14F-4D97-AF65-F5344CB8AC3E}">
        <p14:creationId xmlns:p14="http://schemas.microsoft.com/office/powerpoint/2010/main" val="27518879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2116" y="628650"/>
            <a:ext cx="8166672" cy="571500"/>
          </a:xfrm>
        </p:spPr>
        <p:txBody>
          <a:bodyPr/>
          <a:lstStyle/>
          <a:p>
            <a:r>
              <a:rPr lang="en-US" sz="2800" dirty="0"/>
              <a:t>Millennials are value driven and connected</a:t>
            </a:r>
            <a:endParaRPr lang="en-US" dirty="0"/>
          </a:p>
        </p:txBody>
      </p:sp>
      <p:grpSp>
        <p:nvGrpSpPr>
          <p:cNvPr id="18" name="Group 17"/>
          <p:cNvGrpSpPr/>
          <p:nvPr/>
        </p:nvGrpSpPr>
        <p:grpSpPr>
          <a:xfrm>
            <a:off x="2993424" y="1471513"/>
            <a:ext cx="6608450" cy="1139014"/>
            <a:chOff x="718458" y="1343534"/>
            <a:chExt cx="6608450" cy="1139014"/>
          </a:xfrm>
        </p:grpSpPr>
        <p:grpSp>
          <p:nvGrpSpPr>
            <p:cNvPr id="6" name="Group 5"/>
            <p:cNvGrpSpPr>
              <a:grpSpLocks noChangeAspect="1"/>
            </p:cNvGrpSpPr>
            <p:nvPr/>
          </p:nvGrpSpPr>
          <p:grpSpPr>
            <a:xfrm>
              <a:off x="718458" y="1343534"/>
              <a:ext cx="1139014" cy="1139014"/>
              <a:chOff x="688216" y="2034949"/>
              <a:chExt cx="1717674" cy="1717674"/>
            </a:xfrm>
            <a:solidFill>
              <a:srgbClr val="8DC63F"/>
            </a:solidFill>
          </p:grpSpPr>
          <p:sp>
            <p:nvSpPr>
              <p:cNvPr id="7" name="Oval 6"/>
              <p:cNvSpPr/>
              <p:nvPr/>
            </p:nvSpPr>
            <p:spPr>
              <a:xfrm>
                <a:off x="688216" y="2034949"/>
                <a:ext cx="1717674" cy="17176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8" name="TextBox 20"/>
              <p:cNvSpPr txBox="1">
                <a:spLocks noChangeArrowheads="1"/>
              </p:cNvSpPr>
              <p:nvPr/>
            </p:nvSpPr>
            <p:spPr bwMode="auto">
              <a:xfrm>
                <a:off x="783684" y="2465958"/>
                <a:ext cx="1526740" cy="85565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lnSpc>
                    <a:spcPct val="85000"/>
                  </a:lnSpc>
                </a:pPr>
                <a:r>
                  <a:rPr lang="en-US" altLang="en-US" sz="3600" dirty="0">
                    <a:solidFill>
                      <a:srgbClr val="FFFFFF"/>
                    </a:solidFill>
                    <a:latin typeface="Calibri" pitchFamily="34" charset="0"/>
                  </a:rPr>
                  <a:t>73%</a:t>
                </a:r>
                <a:endParaRPr lang="en-US" altLang="en-US" sz="3600" dirty="0">
                  <a:solidFill>
                    <a:srgbClr val="FFFFFF"/>
                  </a:solidFill>
                  <a:latin typeface="Calibri" pitchFamily="34" charset="0"/>
                </a:endParaRPr>
              </a:p>
            </p:txBody>
          </p:sp>
        </p:grpSp>
        <p:sp>
          <p:nvSpPr>
            <p:cNvPr id="4" name="Rectangle 3"/>
            <p:cNvSpPr/>
            <p:nvPr/>
          </p:nvSpPr>
          <p:spPr>
            <a:xfrm>
              <a:off x="1902741" y="1461792"/>
              <a:ext cx="5424167" cy="738664"/>
            </a:xfrm>
            <a:prstGeom prst="rect">
              <a:avLst/>
            </a:prstGeom>
          </p:spPr>
          <p:txBody>
            <a:bodyPr wrap="square">
              <a:spAutoFit/>
            </a:bodyPr>
            <a:lstStyle/>
            <a:p>
              <a:r>
                <a:rPr lang="en-US" sz="2400" dirty="0"/>
                <a:t>Price is the first thing they look at</a:t>
              </a:r>
            </a:p>
            <a:p>
              <a:r>
                <a:rPr lang="en-US" dirty="0">
                  <a:solidFill>
                    <a:schemeClr val="bg2"/>
                  </a:solidFill>
                </a:rPr>
                <a:t>(58% </a:t>
              </a:r>
              <a:r>
                <a:rPr lang="en-US" dirty="0">
                  <a:solidFill>
                    <a:schemeClr val="bg2"/>
                  </a:solidFill>
                </a:rPr>
                <a:t>for </a:t>
              </a:r>
              <a:r>
                <a:rPr lang="en-US" dirty="0">
                  <a:solidFill>
                    <a:schemeClr val="bg2"/>
                  </a:solidFill>
                </a:rPr>
                <a:t>total Canada)</a:t>
              </a:r>
              <a:endParaRPr lang="en-CA" dirty="0">
                <a:solidFill>
                  <a:schemeClr val="bg2"/>
                </a:solidFill>
              </a:endParaRPr>
            </a:p>
          </p:txBody>
        </p:sp>
      </p:grpSp>
      <p:grpSp>
        <p:nvGrpSpPr>
          <p:cNvPr id="19" name="Group 18"/>
          <p:cNvGrpSpPr/>
          <p:nvPr/>
        </p:nvGrpSpPr>
        <p:grpSpPr>
          <a:xfrm>
            <a:off x="2993424" y="3592368"/>
            <a:ext cx="4741132" cy="1139764"/>
            <a:chOff x="613546" y="2688773"/>
            <a:chExt cx="4741132" cy="1139764"/>
          </a:xfrm>
        </p:grpSpPr>
        <p:grpSp>
          <p:nvGrpSpPr>
            <p:cNvPr id="12" name="Group 11"/>
            <p:cNvGrpSpPr>
              <a:grpSpLocks noChangeAspect="1"/>
            </p:cNvGrpSpPr>
            <p:nvPr/>
          </p:nvGrpSpPr>
          <p:grpSpPr>
            <a:xfrm>
              <a:off x="613546" y="2688773"/>
              <a:ext cx="1139014" cy="1139764"/>
              <a:chOff x="4864098" y="4454248"/>
              <a:chExt cx="1656887" cy="1737105"/>
            </a:xfrm>
          </p:grpSpPr>
          <p:sp>
            <p:nvSpPr>
              <p:cNvPr id="13" name="Oval 12"/>
              <p:cNvSpPr/>
              <p:nvPr/>
            </p:nvSpPr>
            <p:spPr>
              <a:xfrm>
                <a:off x="4864098" y="4454248"/>
                <a:ext cx="1656887" cy="173710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4" name="TextBox 13"/>
              <p:cNvSpPr txBox="1"/>
              <p:nvPr/>
            </p:nvSpPr>
            <p:spPr>
              <a:xfrm>
                <a:off x="4980244" y="4890417"/>
                <a:ext cx="1424594" cy="864768"/>
              </a:xfrm>
              <a:prstGeom prst="rect">
                <a:avLst/>
              </a:prstGeom>
              <a:noFill/>
            </p:spPr>
            <p:txBody>
              <a:bodyPr>
                <a:spAutoFit/>
              </a:bodyPr>
              <a:lstStyle/>
              <a:p>
                <a:pPr algn="ctr">
                  <a:lnSpc>
                    <a:spcPct val="85000"/>
                  </a:lnSpc>
                  <a:defRPr/>
                </a:pPr>
                <a:r>
                  <a:rPr lang="en-US" sz="3600" dirty="0">
                    <a:solidFill>
                      <a:srgbClr val="FFFFFF"/>
                    </a:solidFill>
                    <a:latin typeface="Calibri"/>
                  </a:rPr>
                  <a:t>26% </a:t>
                </a:r>
                <a:endParaRPr lang="en-US" sz="3600" dirty="0">
                  <a:solidFill>
                    <a:srgbClr val="FFFFFF"/>
                  </a:solidFill>
                  <a:latin typeface="Calibri"/>
                </a:endParaRPr>
              </a:p>
            </p:txBody>
          </p:sp>
        </p:grpSp>
        <p:sp>
          <p:nvSpPr>
            <p:cNvPr id="5" name="Rectangle 4"/>
            <p:cNvSpPr/>
            <p:nvPr/>
          </p:nvSpPr>
          <p:spPr>
            <a:xfrm>
              <a:off x="1767478" y="2865462"/>
              <a:ext cx="3587200" cy="738664"/>
            </a:xfrm>
            <a:prstGeom prst="rect">
              <a:avLst/>
            </a:prstGeom>
          </p:spPr>
          <p:txBody>
            <a:bodyPr wrap="none">
              <a:spAutoFit/>
            </a:bodyPr>
            <a:lstStyle/>
            <a:p>
              <a:r>
                <a:rPr lang="en-US" sz="2400" dirty="0"/>
                <a:t>Don’t subscribe to cable TV</a:t>
              </a:r>
            </a:p>
            <a:p>
              <a:r>
                <a:rPr lang="en-US" dirty="0">
                  <a:solidFill>
                    <a:schemeClr val="bg2"/>
                  </a:solidFill>
                </a:rPr>
                <a:t>(12% </a:t>
              </a:r>
              <a:r>
                <a:rPr lang="en-US" dirty="0">
                  <a:solidFill>
                    <a:schemeClr val="bg2"/>
                  </a:solidFill>
                </a:rPr>
                <a:t>for </a:t>
              </a:r>
              <a:r>
                <a:rPr lang="en-US" dirty="0">
                  <a:solidFill>
                    <a:schemeClr val="bg2"/>
                  </a:solidFill>
                </a:rPr>
                <a:t>Boomers)</a:t>
              </a:r>
              <a:endParaRPr lang="en-CA" dirty="0">
                <a:solidFill>
                  <a:schemeClr val="bg2"/>
                </a:solidFill>
              </a:endParaRPr>
            </a:p>
          </p:txBody>
        </p:sp>
      </p:grpSp>
      <p:grpSp>
        <p:nvGrpSpPr>
          <p:cNvPr id="20" name="Group 19"/>
          <p:cNvGrpSpPr/>
          <p:nvPr/>
        </p:nvGrpSpPr>
        <p:grpSpPr>
          <a:xfrm>
            <a:off x="4075889" y="2520049"/>
            <a:ext cx="5192163" cy="1143000"/>
            <a:chOff x="614635" y="4092040"/>
            <a:chExt cx="5192163" cy="1143000"/>
          </a:xfrm>
        </p:grpSpPr>
        <p:grpSp>
          <p:nvGrpSpPr>
            <p:cNvPr id="3" name="Group 2"/>
            <p:cNvGrpSpPr>
              <a:grpSpLocks noChangeAspect="1"/>
            </p:cNvGrpSpPr>
            <p:nvPr/>
          </p:nvGrpSpPr>
          <p:grpSpPr>
            <a:xfrm>
              <a:off x="614635" y="4092040"/>
              <a:ext cx="1143000" cy="1143000"/>
              <a:chOff x="1600200" y="3657600"/>
              <a:chExt cx="1981200" cy="1981200"/>
            </a:xfrm>
          </p:grpSpPr>
          <p:sp>
            <p:nvSpPr>
              <p:cNvPr id="10" name="Oval 9"/>
              <p:cNvSpPr/>
              <p:nvPr/>
            </p:nvSpPr>
            <p:spPr>
              <a:xfrm>
                <a:off x="1600200" y="3657600"/>
                <a:ext cx="1981200" cy="19812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43" name="TextBox 42"/>
              <p:cNvSpPr txBox="1"/>
              <p:nvPr/>
            </p:nvSpPr>
            <p:spPr>
              <a:xfrm>
                <a:off x="1741706" y="4197525"/>
                <a:ext cx="1698192" cy="983492"/>
              </a:xfrm>
              <a:prstGeom prst="rect">
                <a:avLst/>
              </a:prstGeom>
              <a:noFill/>
            </p:spPr>
            <p:txBody>
              <a:bodyPr>
                <a:spAutoFit/>
              </a:bodyPr>
              <a:lstStyle/>
              <a:p>
                <a:pPr algn="ctr">
                  <a:lnSpc>
                    <a:spcPct val="85000"/>
                  </a:lnSpc>
                  <a:defRPr/>
                </a:pPr>
                <a:r>
                  <a:rPr lang="en-US" sz="3600" dirty="0">
                    <a:solidFill>
                      <a:srgbClr val="FFFFFF"/>
                    </a:solidFill>
                    <a:latin typeface="Calibri"/>
                  </a:rPr>
                  <a:t>42% </a:t>
                </a:r>
                <a:endParaRPr lang="en-US" sz="3600" dirty="0">
                  <a:solidFill>
                    <a:srgbClr val="FFFFFF"/>
                  </a:solidFill>
                  <a:latin typeface="Calibri"/>
                </a:endParaRPr>
              </a:p>
            </p:txBody>
          </p:sp>
        </p:grpSp>
        <p:sp>
          <p:nvSpPr>
            <p:cNvPr id="9" name="Rectangle 8"/>
            <p:cNvSpPr/>
            <p:nvPr/>
          </p:nvSpPr>
          <p:spPr>
            <a:xfrm>
              <a:off x="1816527" y="4300754"/>
              <a:ext cx="3990271" cy="738664"/>
            </a:xfrm>
            <a:prstGeom prst="rect">
              <a:avLst/>
            </a:prstGeom>
          </p:spPr>
          <p:txBody>
            <a:bodyPr wrap="square">
              <a:spAutoFit/>
            </a:bodyPr>
            <a:lstStyle/>
            <a:p>
              <a:r>
                <a:rPr lang="en-US" sz="2400" dirty="0"/>
                <a:t>Of Wallet in Discount Retailers </a:t>
              </a:r>
              <a:r>
                <a:rPr lang="en-US" dirty="0">
                  <a:solidFill>
                    <a:schemeClr val="bg2"/>
                  </a:solidFill>
                </a:rPr>
                <a:t>(33% </a:t>
              </a:r>
              <a:r>
                <a:rPr lang="en-US" dirty="0">
                  <a:solidFill>
                    <a:schemeClr val="bg2"/>
                  </a:solidFill>
                </a:rPr>
                <a:t>for </a:t>
              </a:r>
              <a:r>
                <a:rPr lang="en-US" dirty="0">
                  <a:solidFill>
                    <a:schemeClr val="bg2"/>
                  </a:solidFill>
                </a:rPr>
                <a:t>Boomers)</a:t>
              </a:r>
              <a:endParaRPr lang="en-CA" dirty="0">
                <a:solidFill>
                  <a:schemeClr val="bg2"/>
                </a:solidFill>
              </a:endParaRPr>
            </a:p>
          </p:txBody>
        </p:sp>
      </p:grpSp>
      <p:grpSp>
        <p:nvGrpSpPr>
          <p:cNvPr id="21" name="Group 20"/>
          <p:cNvGrpSpPr/>
          <p:nvPr/>
        </p:nvGrpSpPr>
        <p:grpSpPr>
          <a:xfrm>
            <a:off x="4075889" y="4918222"/>
            <a:ext cx="6149199" cy="1143000"/>
            <a:chOff x="1672716" y="4899427"/>
            <a:chExt cx="6932581" cy="1143000"/>
          </a:xfrm>
        </p:grpSpPr>
        <p:grpSp>
          <p:nvGrpSpPr>
            <p:cNvPr id="15" name="Group 14"/>
            <p:cNvGrpSpPr>
              <a:grpSpLocks noChangeAspect="1"/>
            </p:cNvGrpSpPr>
            <p:nvPr/>
          </p:nvGrpSpPr>
          <p:grpSpPr>
            <a:xfrm>
              <a:off x="1672716" y="4899427"/>
              <a:ext cx="1288614" cy="1143000"/>
              <a:chOff x="5499099" y="1117600"/>
              <a:chExt cx="1632244" cy="1447800"/>
            </a:xfrm>
          </p:grpSpPr>
          <p:sp>
            <p:nvSpPr>
              <p:cNvPr id="16" name="Oval 15"/>
              <p:cNvSpPr>
                <a:spLocks noChangeAspect="1"/>
              </p:cNvSpPr>
              <p:nvPr/>
            </p:nvSpPr>
            <p:spPr>
              <a:xfrm>
                <a:off x="5499099" y="1117600"/>
                <a:ext cx="1632244" cy="144780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FFFFFF"/>
                  </a:solidFill>
                </a:endParaRPr>
              </a:p>
            </p:txBody>
          </p:sp>
          <p:sp>
            <p:nvSpPr>
              <p:cNvPr id="17" name="TextBox 16"/>
              <p:cNvSpPr txBox="1"/>
              <p:nvPr/>
            </p:nvSpPr>
            <p:spPr>
              <a:xfrm>
                <a:off x="5652685" y="1552681"/>
                <a:ext cx="1298598" cy="628471"/>
              </a:xfrm>
              <a:prstGeom prst="rect">
                <a:avLst/>
              </a:prstGeom>
              <a:noFill/>
            </p:spPr>
            <p:txBody>
              <a:bodyPr wrap="square" rtlCol="0">
                <a:spAutoFit/>
              </a:bodyPr>
              <a:lstStyle/>
              <a:p>
                <a:pPr algn="ctr">
                  <a:lnSpc>
                    <a:spcPct val="80000"/>
                  </a:lnSpc>
                </a:pPr>
                <a:r>
                  <a:rPr lang="en-US" sz="3200" dirty="0">
                    <a:solidFill>
                      <a:srgbClr val="FFFFFF"/>
                    </a:solidFill>
                    <a:latin typeface="Calibri"/>
                  </a:rPr>
                  <a:t>83% </a:t>
                </a:r>
              </a:p>
            </p:txBody>
          </p:sp>
        </p:grpSp>
        <p:sp>
          <p:nvSpPr>
            <p:cNvPr id="11" name="Rectangle 10"/>
            <p:cNvSpPr/>
            <p:nvPr/>
          </p:nvSpPr>
          <p:spPr>
            <a:xfrm>
              <a:off x="3071312" y="5125608"/>
              <a:ext cx="5533985" cy="614912"/>
            </a:xfrm>
            <a:prstGeom prst="rect">
              <a:avLst/>
            </a:prstGeom>
          </p:spPr>
          <p:txBody>
            <a:bodyPr wrap="square">
              <a:spAutoFit/>
            </a:bodyPr>
            <a:lstStyle/>
            <a:p>
              <a:pPr>
                <a:lnSpc>
                  <a:spcPct val="80000"/>
                </a:lnSpc>
              </a:pPr>
              <a:r>
                <a:rPr lang="en-US" sz="2400" dirty="0"/>
                <a:t>Have a smartphone</a:t>
              </a:r>
            </a:p>
            <a:p>
              <a:pPr>
                <a:lnSpc>
                  <a:spcPct val="80000"/>
                </a:lnSpc>
              </a:pPr>
              <a:r>
                <a:rPr lang="en-US" dirty="0">
                  <a:solidFill>
                    <a:schemeClr val="bg2"/>
                  </a:solidFill>
                </a:rPr>
                <a:t>(60% </a:t>
              </a:r>
              <a:r>
                <a:rPr lang="en-US" dirty="0">
                  <a:solidFill>
                    <a:schemeClr val="bg2"/>
                  </a:solidFill>
                </a:rPr>
                <a:t>for </a:t>
              </a:r>
              <a:r>
                <a:rPr lang="en-US" dirty="0">
                  <a:solidFill>
                    <a:schemeClr val="bg2"/>
                  </a:solidFill>
                </a:rPr>
                <a:t>total Canada)</a:t>
              </a:r>
              <a:endParaRPr lang="en-US" sz="2400" dirty="0">
                <a:solidFill>
                  <a:schemeClr val="bg2"/>
                </a:solidFill>
              </a:endParaRPr>
            </a:p>
          </p:txBody>
        </p:sp>
      </p:grpSp>
      <p:sp>
        <p:nvSpPr>
          <p:cNvPr id="25" name="Text Placeholder 1"/>
          <p:cNvSpPr>
            <a:spLocks noGrp="1"/>
          </p:cNvSpPr>
          <p:nvPr>
            <p:ph type="body" idx="15"/>
          </p:nvPr>
        </p:nvSpPr>
        <p:spPr>
          <a:xfrm>
            <a:off x="2176419" y="6332586"/>
            <a:ext cx="8165465" cy="365760"/>
          </a:xfrm>
        </p:spPr>
        <p:txBody>
          <a:bodyPr/>
          <a:lstStyle/>
          <a:p>
            <a:r>
              <a:rPr lang="en-US" sz="1000" dirty="0"/>
              <a:t>Source:  Nielsen </a:t>
            </a:r>
            <a:r>
              <a:rPr lang="en-US" sz="1000" dirty="0"/>
              <a:t>Panel Views Survey 2013/5</a:t>
            </a:r>
            <a:endParaRPr lang="en-US" sz="1000" dirty="0"/>
          </a:p>
        </p:txBody>
      </p:sp>
    </p:spTree>
    <p:extLst>
      <p:ext uri="{BB962C8B-B14F-4D97-AF65-F5344CB8AC3E}">
        <p14:creationId xmlns:p14="http://schemas.microsoft.com/office/powerpoint/2010/main" val="3156019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382001" y="914400"/>
            <a:ext cx="2286000" cy="5943600"/>
          </a:xfrm>
          <a:prstGeom prst="rect">
            <a:avLst/>
          </a:prstGeom>
        </p:spPr>
      </p:pic>
      <p:grpSp>
        <p:nvGrpSpPr>
          <p:cNvPr id="9" name="Group 8"/>
          <p:cNvGrpSpPr/>
          <p:nvPr/>
        </p:nvGrpSpPr>
        <p:grpSpPr>
          <a:xfrm>
            <a:off x="10372016" y="6568281"/>
            <a:ext cx="209382" cy="209382"/>
            <a:chOff x="8848016" y="6568281"/>
            <a:chExt cx="209382" cy="209382"/>
          </a:xfrm>
        </p:grpSpPr>
        <p:sp>
          <p:nvSpPr>
            <p:cNvPr id="10" name="Oval 9"/>
            <p:cNvSpPr/>
            <p:nvPr/>
          </p:nvSpPr>
          <p:spPr>
            <a:xfrm>
              <a:off x="8848016" y="6568281"/>
              <a:ext cx="209382" cy="209382"/>
            </a:xfrm>
            <a:prstGeom prst="ellipse">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2" name="Text Box 17"/>
            <p:cNvSpPr txBox="1">
              <a:spLocks noChangeArrowheads="1"/>
            </p:cNvSpPr>
            <p:nvPr/>
          </p:nvSpPr>
          <p:spPr bwMode="auto">
            <a:xfrm>
              <a:off x="8890378" y="6600342"/>
              <a:ext cx="115416"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FFFFFF"/>
                  </a:solidFill>
                </a:rPr>
                <a:pPr algn="ctr"/>
                <a:t>38</a:t>
              </a:fld>
              <a:endParaRPr lang="en-US" sz="900" dirty="0">
                <a:solidFill>
                  <a:srgbClr val="FFFFFF"/>
                </a:solidFill>
              </a:endParaRPr>
            </a:p>
          </p:txBody>
        </p:sp>
      </p:grpSp>
      <p:grpSp>
        <p:nvGrpSpPr>
          <p:cNvPr id="16" name="Group 15"/>
          <p:cNvGrpSpPr/>
          <p:nvPr/>
        </p:nvGrpSpPr>
        <p:grpSpPr>
          <a:xfrm>
            <a:off x="2538390" y="2219687"/>
            <a:ext cx="1828800" cy="1828800"/>
            <a:chOff x="1014390" y="2219687"/>
            <a:chExt cx="1828800" cy="1828800"/>
          </a:xfrm>
        </p:grpSpPr>
        <p:sp>
          <p:nvSpPr>
            <p:cNvPr id="14" name="Oval 13"/>
            <p:cNvSpPr>
              <a:spLocks noChangeAspect="1"/>
            </p:cNvSpPr>
            <p:nvPr/>
          </p:nvSpPr>
          <p:spPr>
            <a:xfrm>
              <a:off x="1014390" y="2219687"/>
              <a:ext cx="1828800" cy="1828800"/>
            </a:xfrm>
            <a:prstGeom prst="ellipse">
              <a:avLst/>
            </a:prstGeom>
            <a:solidFill>
              <a:srgbClr val="8DC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health and wellness.em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3832" y="2681201"/>
              <a:ext cx="1249020" cy="1044637"/>
            </a:xfrm>
            <a:prstGeom prst="rect">
              <a:avLst/>
            </a:prstGeom>
            <a:noFill/>
          </p:spPr>
        </p:pic>
      </p:grpSp>
      <p:sp>
        <p:nvSpPr>
          <p:cNvPr id="11" name="TextBox 10"/>
          <p:cNvSpPr txBox="1"/>
          <p:nvPr/>
        </p:nvSpPr>
        <p:spPr>
          <a:xfrm>
            <a:off x="4531205" y="2681202"/>
            <a:ext cx="4130574" cy="1384995"/>
          </a:xfrm>
          <a:prstGeom prst="rect">
            <a:avLst/>
          </a:prstGeom>
          <a:noFill/>
        </p:spPr>
        <p:txBody>
          <a:bodyPr wrap="square" rtlCol="0">
            <a:spAutoFit/>
          </a:bodyPr>
          <a:lstStyle/>
          <a:p>
            <a:r>
              <a:rPr lang="en-US" sz="2800" dirty="0">
                <a:solidFill>
                  <a:schemeClr val="bg2"/>
                </a:solidFill>
              </a:rPr>
              <a:t>Health and Wellness is changing and influencing in-store purchase decisions</a:t>
            </a:r>
            <a:endParaRPr lang="en-CA" sz="2800" dirty="0">
              <a:solidFill>
                <a:schemeClr val="bg2"/>
              </a:solidFill>
            </a:endParaRPr>
          </a:p>
        </p:txBody>
      </p:sp>
      <p:sp>
        <p:nvSpPr>
          <p:cNvPr id="18" name="TextBox 17"/>
          <p:cNvSpPr txBox="1"/>
          <p:nvPr/>
        </p:nvSpPr>
        <p:spPr>
          <a:xfrm>
            <a:off x="4529277" y="2031579"/>
            <a:ext cx="2764411" cy="830997"/>
          </a:xfrm>
          <a:prstGeom prst="rect">
            <a:avLst/>
          </a:prstGeom>
          <a:noFill/>
        </p:spPr>
        <p:txBody>
          <a:bodyPr wrap="none" rtlCol="0">
            <a:spAutoFit/>
          </a:bodyPr>
          <a:lstStyle/>
          <a:p>
            <a:r>
              <a:rPr lang="en-US" sz="4800" dirty="0">
                <a:solidFill>
                  <a:srgbClr val="8DC63F"/>
                </a:solidFill>
              </a:rPr>
              <a:t>INNOVATE</a:t>
            </a:r>
            <a:endParaRPr lang="en-US" sz="4800" dirty="0">
              <a:solidFill>
                <a:srgbClr val="8DC63F"/>
              </a:solidFill>
            </a:endParaRPr>
          </a:p>
        </p:txBody>
      </p:sp>
    </p:spTree>
    <p:extLst>
      <p:ext uri="{BB962C8B-B14F-4D97-AF65-F5344CB8AC3E}">
        <p14:creationId xmlns:p14="http://schemas.microsoft.com/office/powerpoint/2010/main" val="37984183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a:spLocks noGrp="1"/>
          </p:cNvSpPr>
          <p:nvPr>
            <p:ph type="body" idx="13"/>
          </p:nvPr>
        </p:nvSpPr>
        <p:spPr>
          <a:xfrm>
            <a:off x="2233315" y="1689816"/>
            <a:ext cx="4026458" cy="313239"/>
          </a:xfrm>
        </p:spPr>
        <p:txBody>
          <a:bodyPr/>
          <a:lstStyle/>
          <a:p>
            <a:r>
              <a:rPr lang="en-US" dirty="0"/>
              <a:t>$</a:t>
            </a:r>
            <a:r>
              <a:rPr lang="en-US" dirty="0" smtClean="0"/>
              <a:t> Importance to Total Food and </a:t>
            </a:r>
            <a:r>
              <a:rPr lang="en-US" dirty="0"/>
              <a:t>Growth</a:t>
            </a:r>
          </a:p>
          <a:p>
            <a:endParaRPr lang="en-US" dirty="0"/>
          </a:p>
        </p:txBody>
      </p:sp>
      <p:graphicFrame>
        <p:nvGraphicFramePr>
          <p:cNvPr id="7" name="Object 2"/>
          <p:cNvGraphicFramePr>
            <a:graphicFrameLocks noChangeAspect="1"/>
          </p:cNvGraphicFramePr>
          <p:nvPr>
            <p:extLst>
              <p:ext uri="{D42A27DB-BD31-4B8C-83A1-F6EECF244321}">
                <p14:modId xmlns:p14="http://schemas.microsoft.com/office/powerpoint/2010/main" val="1239665359"/>
              </p:ext>
            </p:extLst>
          </p:nvPr>
        </p:nvGraphicFramePr>
        <p:xfrm>
          <a:off x="3185105" y="2148975"/>
          <a:ext cx="6535738" cy="3570287"/>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3"/>
          <p:cNvSpPr>
            <a:spLocks noChangeArrowheads="1"/>
          </p:cNvSpPr>
          <p:nvPr/>
        </p:nvSpPr>
        <p:spPr bwMode="auto">
          <a:xfrm>
            <a:off x="1860268" y="3340337"/>
            <a:ext cx="1374159"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6" tIns="45713" rIns="91426" bIns="45713">
            <a:spAutoFit/>
          </a:bodyPr>
          <a:lstStyle/>
          <a:p>
            <a:pPr algn="ctr" eaLnBrk="0" fontAlgn="base" hangingPunct="0">
              <a:spcBef>
                <a:spcPct val="0"/>
              </a:spcBef>
              <a:spcAft>
                <a:spcPct val="0"/>
              </a:spcAft>
              <a:buClr>
                <a:srgbClr val="0082D1"/>
              </a:buClr>
              <a:buFont typeface="Times" pitchFamily="18" charset="0"/>
              <a:buNone/>
            </a:pPr>
            <a:r>
              <a:rPr lang="en-US" sz="2000" b="1" dirty="0">
                <a:solidFill>
                  <a:srgbClr val="8DC63F"/>
                </a:solidFill>
                <a:latin typeface="Calibri" pitchFamily="34" charset="0"/>
                <a:ea typeface="ＭＳ Ｐゴシック" pitchFamily="-108" charset="-128"/>
              </a:rPr>
              <a:t>Perimeter</a:t>
            </a:r>
            <a:endParaRPr lang="en-US" sz="2000" b="1" u="sng" dirty="0">
              <a:solidFill>
                <a:srgbClr val="8DC63F"/>
              </a:solidFill>
              <a:latin typeface="Calibri" pitchFamily="34" charset="0"/>
              <a:ea typeface="ＭＳ Ｐゴシック" pitchFamily="-108" charset="-128"/>
            </a:endParaRPr>
          </a:p>
        </p:txBody>
      </p:sp>
      <p:sp>
        <p:nvSpPr>
          <p:cNvPr id="9" name="Rectangle 4"/>
          <p:cNvSpPr>
            <a:spLocks noChangeArrowheads="1"/>
          </p:cNvSpPr>
          <p:nvPr/>
        </p:nvSpPr>
        <p:spPr bwMode="auto">
          <a:xfrm>
            <a:off x="1778380" y="4268275"/>
            <a:ext cx="1574184" cy="707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6" tIns="45713" rIns="91426" bIns="45713">
            <a:spAutoFit/>
          </a:bodyPr>
          <a:lstStyle/>
          <a:p>
            <a:pPr algn="ctr" eaLnBrk="0" fontAlgn="base" hangingPunct="0">
              <a:spcBef>
                <a:spcPct val="0"/>
              </a:spcBef>
              <a:spcAft>
                <a:spcPct val="0"/>
              </a:spcAft>
              <a:buClr>
                <a:srgbClr val="0082D1"/>
              </a:buClr>
              <a:buFont typeface="Times" pitchFamily="18" charset="0"/>
              <a:buNone/>
            </a:pPr>
            <a:r>
              <a:rPr lang="en-US" sz="2000" b="1" dirty="0">
                <a:solidFill>
                  <a:schemeClr val="accent2"/>
                </a:solidFill>
                <a:latin typeface="Calibri" pitchFamily="34" charset="0"/>
                <a:ea typeface="ＭＳ Ｐゴシック" pitchFamily="-108" charset="-128"/>
              </a:rPr>
              <a:t>Centre of Store</a:t>
            </a:r>
            <a:endParaRPr lang="en-US" sz="2000" b="1" u="sng" dirty="0">
              <a:solidFill>
                <a:schemeClr val="accent2"/>
              </a:solidFill>
              <a:latin typeface="Calibri" pitchFamily="34" charset="0"/>
              <a:ea typeface="ＭＳ Ｐゴシック" pitchFamily="-108" charset="-128"/>
            </a:endParaRPr>
          </a:p>
        </p:txBody>
      </p:sp>
      <p:sp>
        <p:nvSpPr>
          <p:cNvPr id="16" name="Rectangle 5"/>
          <p:cNvSpPr>
            <a:spLocks noChangeArrowheads="1"/>
          </p:cNvSpPr>
          <p:nvPr/>
        </p:nvSpPr>
        <p:spPr bwMode="auto">
          <a:xfrm>
            <a:off x="3378679" y="5737220"/>
            <a:ext cx="1020076" cy="369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6" tIns="45713" rIns="91426" bIns="45713">
            <a:spAutoFit/>
          </a:bodyPr>
          <a:lstStyle/>
          <a:p>
            <a:pPr algn="ctr" eaLnBrk="0" fontAlgn="base" hangingPunct="0">
              <a:spcBef>
                <a:spcPct val="0"/>
              </a:spcBef>
              <a:spcAft>
                <a:spcPct val="0"/>
              </a:spcAft>
              <a:buClr>
                <a:srgbClr val="0082D1"/>
              </a:buClr>
              <a:buFont typeface="Times" pitchFamily="18" charset="0"/>
              <a:buNone/>
            </a:pPr>
            <a:r>
              <a:rPr lang="en-US" b="1" dirty="0">
                <a:solidFill>
                  <a:srgbClr val="616365"/>
                </a:solidFill>
                <a:latin typeface="Calibri" pitchFamily="34" charset="0"/>
                <a:ea typeface="ＭＳ Ｐゴシック" pitchFamily="-108" charset="-128"/>
              </a:rPr>
              <a:t>2011</a:t>
            </a:r>
            <a:endParaRPr lang="en-US" b="1" u="sng" dirty="0">
              <a:solidFill>
                <a:srgbClr val="616365"/>
              </a:solidFill>
              <a:latin typeface="Calibri" pitchFamily="34" charset="0"/>
              <a:ea typeface="ＭＳ Ｐゴシック" pitchFamily="-108" charset="-128"/>
            </a:endParaRPr>
          </a:p>
        </p:txBody>
      </p:sp>
      <p:sp>
        <p:nvSpPr>
          <p:cNvPr id="15" name="Rectangle 10"/>
          <p:cNvSpPr txBox="1">
            <a:spLocks noChangeArrowheads="1"/>
          </p:cNvSpPr>
          <p:nvPr/>
        </p:nvSpPr>
        <p:spPr>
          <a:xfrm>
            <a:off x="2153504" y="6488374"/>
            <a:ext cx="8203876" cy="250824"/>
          </a:xfrm>
          <a:prstGeom prst="rect">
            <a:avLst/>
          </a:prstGeom>
        </p:spPr>
        <p:txBody>
          <a:bodyPr/>
          <a:lstStyle>
            <a:defPPr>
              <a:defRPr lang="en-US"/>
            </a:defPPr>
            <a:lvl1pPr marL="0" algn="l" defTabSz="914400" rtl="0" eaLnBrk="0" latinLnBrk="0" hangingPunct="0">
              <a:defRPr sz="1800" kern="1200">
                <a:solidFill>
                  <a:schemeClr val="tx1"/>
                </a:solidFill>
                <a:latin typeface="Arial" charset="0"/>
                <a:ea typeface="ＭＳ Ｐゴシック" pitchFamily="-108" charset="-128"/>
                <a:cs typeface="+mn-cs"/>
              </a:defRPr>
            </a:lvl1pPr>
            <a:lvl2pPr marL="742950" indent="-285750" algn="l" defTabSz="914400" rtl="0" eaLnBrk="0" latinLnBrk="0" hangingPunct="0">
              <a:defRPr sz="1800" kern="1200">
                <a:solidFill>
                  <a:schemeClr val="tx1"/>
                </a:solidFill>
                <a:latin typeface="Arial" charset="0"/>
                <a:ea typeface="ＭＳ Ｐゴシック" pitchFamily="-108" charset="-128"/>
                <a:cs typeface="+mn-cs"/>
              </a:defRPr>
            </a:lvl2pPr>
            <a:lvl3pPr marL="1143000" indent="-228600" algn="l" defTabSz="914400" rtl="0" eaLnBrk="0" latinLnBrk="0" hangingPunct="0">
              <a:defRPr sz="1800" kern="1200">
                <a:solidFill>
                  <a:schemeClr val="tx1"/>
                </a:solidFill>
                <a:latin typeface="Arial" charset="0"/>
                <a:ea typeface="ＭＳ Ｐゴシック" pitchFamily="-108" charset="-128"/>
                <a:cs typeface="+mn-cs"/>
              </a:defRPr>
            </a:lvl3pPr>
            <a:lvl4pPr marL="1600200" indent="-228600" algn="l" defTabSz="914400" rtl="0" eaLnBrk="0" latinLnBrk="0" hangingPunct="0">
              <a:defRPr sz="1800" kern="1200">
                <a:solidFill>
                  <a:schemeClr val="tx1"/>
                </a:solidFill>
                <a:latin typeface="Arial" charset="0"/>
                <a:ea typeface="ＭＳ Ｐゴシック" pitchFamily="-108" charset="-128"/>
                <a:cs typeface="+mn-cs"/>
              </a:defRPr>
            </a:lvl4pPr>
            <a:lvl5pPr marL="2057400" indent="-228600" algn="l" defTabSz="914400" rtl="0" eaLnBrk="0" latinLnBrk="0" hangingPunct="0">
              <a:defRPr sz="1800" kern="1200">
                <a:solidFill>
                  <a:schemeClr val="tx1"/>
                </a:solidFill>
                <a:latin typeface="Arial" charset="0"/>
                <a:ea typeface="ＭＳ Ｐゴシック" pitchFamily="-108" charset="-128"/>
                <a:cs typeface="+mn-cs"/>
              </a:defRPr>
            </a:lvl5pPr>
            <a:lvl6pPr marL="2514600" indent="-228600" algn="l" defTabSz="457200" rtl="0" eaLnBrk="0" fontAlgn="base" latinLnBrk="0" hangingPunct="0">
              <a:spcBef>
                <a:spcPct val="0"/>
              </a:spcBef>
              <a:spcAft>
                <a:spcPct val="0"/>
              </a:spcAft>
              <a:defRPr sz="1800" kern="1200">
                <a:solidFill>
                  <a:schemeClr val="tx1"/>
                </a:solidFill>
                <a:latin typeface="Arial" charset="0"/>
                <a:ea typeface="ＭＳ Ｐゴシック" pitchFamily="-108" charset="-128"/>
                <a:cs typeface="+mn-cs"/>
              </a:defRPr>
            </a:lvl6pPr>
            <a:lvl7pPr marL="2971800" indent="-228600" algn="l" defTabSz="457200" rtl="0" eaLnBrk="0" fontAlgn="base" latinLnBrk="0" hangingPunct="0">
              <a:spcBef>
                <a:spcPct val="0"/>
              </a:spcBef>
              <a:spcAft>
                <a:spcPct val="0"/>
              </a:spcAft>
              <a:defRPr sz="1800" kern="1200">
                <a:solidFill>
                  <a:schemeClr val="tx1"/>
                </a:solidFill>
                <a:latin typeface="Arial" charset="0"/>
                <a:ea typeface="ＭＳ Ｐゴシック" pitchFamily="-108" charset="-128"/>
                <a:cs typeface="+mn-cs"/>
              </a:defRPr>
            </a:lvl7pPr>
            <a:lvl8pPr marL="3429000" indent="-228600" algn="l" defTabSz="457200" rtl="0" eaLnBrk="0" fontAlgn="base" latinLnBrk="0" hangingPunct="0">
              <a:spcBef>
                <a:spcPct val="0"/>
              </a:spcBef>
              <a:spcAft>
                <a:spcPct val="0"/>
              </a:spcAft>
              <a:defRPr sz="1800" kern="1200">
                <a:solidFill>
                  <a:schemeClr val="tx1"/>
                </a:solidFill>
                <a:latin typeface="Arial" charset="0"/>
                <a:ea typeface="ＭＳ Ｐゴシック" pitchFamily="-108" charset="-128"/>
                <a:cs typeface="+mn-cs"/>
              </a:defRPr>
            </a:lvl8pPr>
            <a:lvl9pPr marL="3886200" indent="-228600" algn="l" defTabSz="457200" rtl="0" eaLnBrk="0" fontAlgn="base" latinLnBrk="0" hangingPunct="0">
              <a:spcBef>
                <a:spcPct val="0"/>
              </a:spcBef>
              <a:spcAft>
                <a:spcPct val="0"/>
              </a:spcAft>
              <a:defRPr sz="1800" kern="1200">
                <a:solidFill>
                  <a:schemeClr val="tx1"/>
                </a:solidFill>
                <a:latin typeface="Arial" charset="0"/>
                <a:ea typeface="ＭＳ Ｐゴシック" pitchFamily="-108" charset="-128"/>
                <a:cs typeface="+mn-cs"/>
              </a:defRPr>
            </a:lvl9pPr>
          </a:lstStyle>
          <a:p>
            <a:pPr>
              <a:lnSpc>
                <a:spcPct val="90000"/>
              </a:lnSpc>
            </a:pPr>
            <a:r>
              <a:rPr lang="en-US" sz="800" dirty="0">
                <a:latin typeface="Calibri" pitchFamily="34" charset="0"/>
              </a:rPr>
              <a:t>Source: Nielsen </a:t>
            </a:r>
            <a:r>
              <a:rPr lang="en-US" sz="800" dirty="0">
                <a:latin typeface="Calibri" pitchFamily="34" charset="0"/>
              </a:rPr>
              <a:t>MarketTrack, 52 Weeks </a:t>
            </a:r>
            <a:r>
              <a:rPr lang="en-US" sz="800" dirty="0">
                <a:latin typeface="Calibri" pitchFamily="34" charset="0"/>
              </a:rPr>
              <a:t>to January 7, 2017 – Total West Grocery Banner + Mass Merchandisers + Drug</a:t>
            </a:r>
            <a:endParaRPr lang="en-US" sz="800" dirty="0">
              <a:latin typeface="Calibri" pitchFamily="34" charset="0"/>
            </a:endParaRPr>
          </a:p>
        </p:txBody>
      </p:sp>
      <p:sp>
        <p:nvSpPr>
          <p:cNvPr id="2" name="Rectangle 1"/>
          <p:cNvSpPr/>
          <p:nvPr/>
        </p:nvSpPr>
        <p:spPr>
          <a:xfrm>
            <a:off x="3129515" y="2630994"/>
            <a:ext cx="1364776" cy="1490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5"/>
          <p:cNvSpPr>
            <a:spLocks noChangeArrowheads="1"/>
          </p:cNvSpPr>
          <p:nvPr/>
        </p:nvSpPr>
        <p:spPr bwMode="auto">
          <a:xfrm>
            <a:off x="4759377" y="5739492"/>
            <a:ext cx="1020076" cy="369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6" tIns="45713" rIns="91426" bIns="45713">
            <a:spAutoFit/>
          </a:bodyPr>
          <a:lstStyle/>
          <a:p>
            <a:pPr algn="ctr" eaLnBrk="0" fontAlgn="base" hangingPunct="0">
              <a:spcBef>
                <a:spcPct val="0"/>
              </a:spcBef>
              <a:spcAft>
                <a:spcPct val="0"/>
              </a:spcAft>
              <a:buClr>
                <a:srgbClr val="0082D1"/>
              </a:buClr>
              <a:buFont typeface="Times" pitchFamily="18" charset="0"/>
              <a:buNone/>
            </a:pPr>
            <a:r>
              <a:rPr lang="en-US" b="1" dirty="0">
                <a:solidFill>
                  <a:srgbClr val="616365"/>
                </a:solidFill>
                <a:latin typeface="Calibri" pitchFamily="34" charset="0"/>
                <a:ea typeface="ＭＳ Ｐゴシック" pitchFamily="-108" charset="-128"/>
              </a:rPr>
              <a:t>2016</a:t>
            </a:r>
            <a:endParaRPr lang="en-US" b="1" u="sng" dirty="0">
              <a:solidFill>
                <a:srgbClr val="616365"/>
              </a:solidFill>
              <a:latin typeface="Calibri" pitchFamily="34" charset="0"/>
              <a:ea typeface="ＭＳ Ｐゴシック" pitchFamily="-108" charset="-128"/>
            </a:endParaRPr>
          </a:p>
        </p:txBody>
      </p:sp>
      <p:sp>
        <p:nvSpPr>
          <p:cNvPr id="3" name="TextBox 2"/>
          <p:cNvSpPr txBox="1"/>
          <p:nvPr/>
        </p:nvSpPr>
        <p:spPr>
          <a:xfrm>
            <a:off x="5841094" y="2325786"/>
            <a:ext cx="756938" cy="2739211"/>
          </a:xfrm>
          <a:prstGeom prst="rect">
            <a:avLst/>
          </a:prstGeom>
          <a:noFill/>
        </p:spPr>
        <p:txBody>
          <a:bodyPr wrap="none" rtlCol="0">
            <a:spAutoFit/>
          </a:bodyPr>
          <a:lstStyle/>
          <a:p>
            <a:r>
              <a:rPr lang="en-US" dirty="0"/>
              <a:t>CAGR</a:t>
            </a:r>
          </a:p>
          <a:p>
            <a:endParaRPr lang="en-US" dirty="0"/>
          </a:p>
          <a:p>
            <a:endParaRPr lang="en-US" dirty="0"/>
          </a:p>
          <a:p>
            <a:r>
              <a:rPr lang="en-US" dirty="0"/>
              <a:t>+5.4%</a:t>
            </a:r>
          </a:p>
          <a:p>
            <a:endParaRPr lang="en-US" dirty="0"/>
          </a:p>
          <a:p>
            <a:endParaRPr lang="en-US" dirty="0"/>
          </a:p>
          <a:p>
            <a:endParaRPr lang="en-US" dirty="0"/>
          </a:p>
          <a:p>
            <a:endParaRPr lang="en-US" sz="2800" dirty="0"/>
          </a:p>
          <a:p>
            <a:r>
              <a:rPr lang="en-US" dirty="0"/>
              <a:t>+2.7%</a:t>
            </a:r>
            <a:endParaRPr lang="en-US" dirty="0"/>
          </a:p>
        </p:txBody>
      </p:sp>
      <p:sp>
        <p:nvSpPr>
          <p:cNvPr id="4" name="TextBox 3"/>
          <p:cNvSpPr txBox="1"/>
          <p:nvPr/>
        </p:nvSpPr>
        <p:spPr>
          <a:xfrm>
            <a:off x="4791970" y="3603048"/>
            <a:ext cx="876394" cy="307777"/>
          </a:xfrm>
          <a:prstGeom prst="rect">
            <a:avLst/>
          </a:prstGeom>
          <a:noFill/>
        </p:spPr>
        <p:txBody>
          <a:bodyPr wrap="none" rtlCol="0">
            <a:spAutoFit/>
          </a:bodyPr>
          <a:lstStyle/>
          <a:p>
            <a:r>
              <a:rPr lang="en-US" sz="1400" dirty="0">
                <a:solidFill>
                  <a:schemeClr val="bg1"/>
                </a:solidFill>
              </a:rPr>
              <a:t>(+1.6 pts)</a:t>
            </a:r>
            <a:endParaRPr lang="en-US" sz="1400" dirty="0">
              <a:solidFill>
                <a:schemeClr val="bg1"/>
              </a:solidFill>
            </a:endParaRPr>
          </a:p>
        </p:txBody>
      </p:sp>
      <p:cxnSp>
        <p:nvCxnSpPr>
          <p:cNvPr id="23" name="Straight Connector 22"/>
          <p:cNvCxnSpPr/>
          <p:nvPr/>
        </p:nvCxnSpPr>
        <p:spPr>
          <a:xfrm>
            <a:off x="3338731" y="5705613"/>
            <a:ext cx="2425795"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6785067" y="2328058"/>
            <a:ext cx="756938" cy="2739211"/>
          </a:xfrm>
          <a:prstGeom prst="rect">
            <a:avLst/>
          </a:prstGeom>
          <a:noFill/>
        </p:spPr>
        <p:txBody>
          <a:bodyPr wrap="none" rtlCol="0">
            <a:spAutoFit/>
          </a:bodyPr>
          <a:lstStyle/>
          <a:p>
            <a:pPr algn="ctr"/>
            <a:r>
              <a:rPr lang="en-US" dirty="0"/>
              <a:t>VYA</a:t>
            </a:r>
          </a:p>
          <a:p>
            <a:endParaRPr lang="en-US" dirty="0"/>
          </a:p>
          <a:p>
            <a:endParaRPr lang="en-US" dirty="0"/>
          </a:p>
          <a:p>
            <a:r>
              <a:rPr lang="en-US" dirty="0"/>
              <a:t>+0.7%</a:t>
            </a:r>
          </a:p>
          <a:p>
            <a:endParaRPr lang="en-US" dirty="0"/>
          </a:p>
          <a:p>
            <a:endParaRPr lang="en-US" dirty="0"/>
          </a:p>
          <a:p>
            <a:endParaRPr lang="en-US" dirty="0"/>
          </a:p>
          <a:p>
            <a:endParaRPr lang="en-US" sz="2800" dirty="0"/>
          </a:p>
          <a:p>
            <a:r>
              <a:rPr lang="en-US" dirty="0"/>
              <a:t>+1.8%</a:t>
            </a:r>
            <a:endParaRPr lang="en-US" dirty="0"/>
          </a:p>
        </p:txBody>
      </p:sp>
      <p:sp>
        <p:nvSpPr>
          <p:cNvPr id="5" name="Right Brace 4"/>
          <p:cNvSpPr/>
          <p:nvPr/>
        </p:nvSpPr>
        <p:spPr>
          <a:xfrm>
            <a:off x="7414915" y="2975213"/>
            <a:ext cx="327546" cy="2361063"/>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7944836" y="3419210"/>
            <a:ext cx="2188981" cy="1569660"/>
          </a:xfrm>
          <a:prstGeom prst="rect">
            <a:avLst/>
          </a:prstGeom>
          <a:noFill/>
        </p:spPr>
        <p:txBody>
          <a:bodyPr wrap="square" rtlCol="0">
            <a:spAutoFit/>
          </a:bodyPr>
          <a:lstStyle/>
          <a:p>
            <a:pPr algn="ctr"/>
            <a:r>
              <a:rPr lang="en-US" sz="2400" dirty="0">
                <a:solidFill>
                  <a:schemeClr val="accent1"/>
                </a:solidFill>
              </a:rPr>
              <a:t>Centre of Store Food is now outperforming Perimeter</a:t>
            </a:r>
            <a:endParaRPr lang="en-US" sz="2400" dirty="0">
              <a:solidFill>
                <a:schemeClr val="accent1"/>
              </a:solidFill>
            </a:endParaRPr>
          </a:p>
        </p:txBody>
      </p:sp>
      <p:sp>
        <p:nvSpPr>
          <p:cNvPr id="17" name="TextBox 16"/>
          <p:cNvSpPr txBox="1"/>
          <p:nvPr/>
        </p:nvSpPr>
        <p:spPr>
          <a:xfrm>
            <a:off x="3832795" y="2287159"/>
            <a:ext cx="1369029" cy="369332"/>
          </a:xfrm>
          <a:prstGeom prst="rect">
            <a:avLst/>
          </a:prstGeom>
          <a:noFill/>
        </p:spPr>
        <p:txBody>
          <a:bodyPr wrap="none" rtlCol="0">
            <a:spAutoFit/>
          </a:bodyPr>
          <a:lstStyle/>
          <a:p>
            <a:r>
              <a:rPr lang="en-US" b="1" dirty="0"/>
              <a:t>TOTAL WEST</a:t>
            </a:r>
            <a:endParaRPr lang="en-US" b="1" dirty="0"/>
          </a:p>
        </p:txBody>
      </p:sp>
      <p:sp>
        <p:nvSpPr>
          <p:cNvPr id="18" name="Rectangle 41"/>
          <p:cNvSpPr>
            <a:spLocks noChangeArrowheads="1"/>
          </p:cNvSpPr>
          <p:nvPr/>
        </p:nvSpPr>
        <p:spPr bwMode="auto">
          <a:xfrm>
            <a:off x="2353314" y="614465"/>
            <a:ext cx="77574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b"/>
          <a:lstStyle>
            <a:lvl1pPr>
              <a:defRPr sz="2000" b="1">
                <a:solidFill>
                  <a:schemeClr val="bg1"/>
                </a:solidFill>
                <a:latin typeface="Arial" pitchFamily="34" charset="0"/>
                <a:ea typeface="ＭＳ Ｐゴシック" pitchFamily="34" charset="-128"/>
              </a:defRPr>
            </a:lvl1pPr>
            <a:lvl2pPr marL="742950" indent="-285750">
              <a:defRPr sz="2000" b="1">
                <a:solidFill>
                  <a:schemeClr val="bg1"/>
                </a:solidFill>
                <a:latin typeface="Arial" pitchFamily="34" charset="0"/>
                <a:ea typeface="ＭＳ Ｐゴシック" pitchFamily="34" charset="-128"/>
              </a:defRPr>
            </a:lvl2pPr>
            <a:lvl3pPr marL="1143000" indent="-228600">
              <a:defRPr sz="2000" b="1">
                <a:solidFill>
                  <a:schemeClr val="bg1"/>
                </a:solidFill>
                <a:latin typeface="Arial" pitchFamily="34" charset="0"/>
                <a:ea typeface="ＭＳ Ｐゴシック" pitchFamily="34" charset="-128"/>
              </a:defRPr>
            </a:lvl3pPr>
            <a:lvl4pPr marL="1600200" indent="-228600">
              <a:defRPr sz="2000" b="1">
                <a:solidFill>
                  <a:schemeClr val="bg1"/>
                </a:solidFill>
                <a:latin typeface="Arial" pitchFamily="34" charset="0"/>
                <a:ea typeface="ＭＳ Ｐゴシック" pitchFamily="34" charset="-128"/>
              </a:defRPr>
            </a:lvl4pPr>
            <a:lvl5pPr marL="2057400" indent="-228600">
              <a:defRPr sz="2000" b="1">
                <a:solidFill>
                  <a:schemeClr val="bg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2000" b="1">
                <a:solidFill>
                  <a:schemeClr val="bg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2000" b="1">
                <a:solidFill>
                  <a:schemeClr val="bg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2000" b="1">
                <a:solidFill>
                  <a:schemeClr val="bg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2000" b="1">
                <a:solidFill>
                  <a:schemeClr val="bg1"/>
                </a:solidFill>
                <a:latin typeface="Arial" pitchFamily="34" charset="0"/>
                <a:ea typeface="ＭＳ Ｐゴシック" pitchFamily="34" charset="-128"/>
              </a:defRPr>
            </a:lvl9pPr>
          </a:lstStyle>
          <a:p>
            <a:pPr>
              <a:lnSpc>
                <a:spcPct val="95000"/>
              </a:lnSpc>
              <a:spcBef>
                <a:spcPct val="0"/>
              </a:spcBef>
            </a:pPr>
            <a:r>
              <a:rPr lang="en-US" altLang="en-US" sz="2800" b="0" cap="all" dirty="0">
                <a:solidFill>
                  <a:srgbClr val="009DD9"/>
                </a:solidFill>
                <a:latin typeface="+mj-lt"/>
                <a:cs typeface="+mj-cs"/>
              </a:rPr>
              <a:t>In the past 5 years,  Centre of store has lost ALMOST 3 share POINTS of food spend</a:t>
            </a:r>
            <a:endParaRPr lang="en-US" altLang="en-US" sz="2800" b="0" cap="all" dirty="0">
              <a:solidFill>
                <a:srgbClr val="009DD9"/>
              </a:solidFill>
              <a:latin typeface="+mj-lt"/>
              <a:cs typeface="+mj-cs"/>
            </a:endParaRPr>
          </a:p>
        </p:txBody>
      </p:sp>
    </p:spTree>
    <p:extLst>
      <p:ext uri="{BB962C8B-B14F-4D97-AF65-F5344CB8AC3E}">
        <p14:creationId xmlns:p14="http://schemas.microsoft.com/office/powerpoint/2010/main" val="3594877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5"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0"/>
          <p:cNvSpPr txBox="1">
            <a:spLocks noChangeArrowheads="1"/>
          </p:cNvSpPr>
          <p:nvPr/>
        </p:nvSpPr>
        <p:spPr>
          <a:xfrm>
            <a:off x="2471228" y="6443947"/>
            <a:ext cx="8745491" cy="228600"/>
          </a:xfrm>
          <a:prstGeom prst="rect">
            <a:avLst/>
          </a:prstGeom>
        </p:spPr>
        <p:txBody>
          <a:bodyPr/>
          <a:lstStyle>
            <a:defPPr>
              <a:defRPr lang="en-US"/>
            </a:defPPr>
            <a:lvl1pPr marL="0" algn="l" defTabSz="914400" rtl="0" eaLnBrk="0" latinLnBrk="0" hangingPunct="0">
              <a:defRPr sz="1800" kern="1200">
                <a:solidFill>
                  <a:schemeClr val="tx1"/>
                </a:solidFill>
                <a:latin typeface="Arial" charset="0"/>
                <a:ea typeface="ＭＳ Ｐゴシック" pitchFamily="-108" charset="-128"/>
                <a:cs typeface="+mn-cs"/>
              </a:defRPr>
            </a:lvl1pPr>
            <a:lvl2pPr marL="742950" indent="-285750" algn="l" defTabSz="914400" rtl="0" eaLnBrk="0" latinLnBrk="0" hangingPunct="0">
              <a:defRPr sz="1800" kern="1200">
                <a:solidFill>
                  <a:schemeClr val="tx1"/>
                </a:solidFill>
                <a:latin typeface="Arial" charset="0"/>
                <a:ea typeface="ＭＳ Ｐゴシック" pitchFamily="-108" charset="-128"/>
                <a:cs typeface="+mn-cs"/>
              </a:defRPr>
            </a:lvl2pPr>
            <a:lvl3pPr marL="1143000" indent="-228600" algn="l" defTabSz="914400" rtl="0" eaLnBrk="0" latinLnBrk="0" hangingPunct="0">
              <a:defRPr sz="1800" kern="1200">
                <a:solidFill>
                  <a:schemeClr val="tx1"/>
                </a:solidFill>
                <a:latin typeface="Arial" charset="0"/>
                <a:ea typeface="ＭＳ Ｐゴシック" pitchFamily="-108" charset="-128"/>
                <a:cs typeface="+mn-cs"/>
              </a:defRPr>
            </a:lvl3pPr>
            <a:lvl4pPr marL="1600200" indent="-228600" algn="l" defTabSz="914400" rtl="0" eaLnBrk="0" latinLnBrk="0" hangingPunct="0">
              <a:defRPr sz="1800" kern="1200">
                <a:solidFill>
                  <a:schemeClr val="tx1"/>
                </a:solidFill>
                <a:latin typeface="Arial" charset="0"/>
                <a:ea typeface="ＭＳ Ｐゴシック" pitchFamily="-108" charset="-128"/>
                <a:cs typeface="+mn-cs"/>
              </a:defRPr>
            </a:lvl4pPr>
            <a:lvl5pPr marL="2057400" indent="-228600" algn="l" defTabSz="914400" rtl="0" eaLnBrk="0" latinLnBrk="0" hangingPunct="0">
              <a:defRPr sz="1800" kern="1200">
                <a:solidFill>
                  <a:schemeClr val="tx1"/>
                </a:solidFill>
                <a:latin typeface="Arial" charset="0"/>
                <a:ea typeface="ＭＳ Ｐゴシック" pitchFamily="-108" charset="-128"/>
                <a:cs typeface="+mn-cs"/>
              </a:defRPr>
            </a:lvl5pPr>
            <a:lvl6pPr marL="2514600" indent="-228600" algn="l" defTabSz="457200" rtl="0" eaLnBrk="0" fontAlgn="base" latinLnBrk="0" hangingPunct="0">
              <a:spcBef>
                <a:spcPct val="0"/>
              </a:spcBef>
              <a:spcAft>
                <a:spcPct val="0"/>
              </a:spcAft>
              <a:defRPr sz="1800" kern="1200">
                <a:solidFill>
                  <a:schemeClr val="tx1"/>
                </a:solidFill>
                <a:latin typeface="Arial" charset="0"/>
                <a:ea typeface="ＭＳ Ｐゴシック" pitchFamily="-108" charset="-128"/>
                <a:cs typeface="+mn-cs"/>
              </a:defRPr>
            </a:lvl6pPr>
            <a:lvl7pPr marL="2971800" indent="-228600" algn="l" defTabSz="457200" rtl="0" eaLnBrk="0" fontAlgn="base" latinLnBrk="0" hangingPunct="0">
              <a:spcBef>
                <a:spcPct val="0"/>
              </a:spcBef>
              <a:spcAft>
                <a:spcPct val="0"/>
              </a:spcAft>
              <a:defRPr sz="1800" kern="1200">
                <a:solidFill>
                  <a:schemeClr val="tx1"/>
                </a:solidFill>
                <a:latin typeface="Arial" charset="0"/>
                <a:ea typeface="ＭＳ Ｐゴシック" pitchFamily="-108" charset="-128"/>
                <a:cs typeface="+mn-cs"/>
              </a:defRPr>
            </a:lvl7pPr>
            <a:lvl8pPr marL="3429000" indent="-228600" algn="l" defTabSz="457200" rtl="0" eaLnBrk="0" fontAlgn="base" latinLnBrk="0" hangingPunct="0">
              <a:spcBef>
                <a:spcPct val="0"/>
              </a:spcBef>
              <a:spcAft>
                <a:spcPct val="0"/>
              </a:spcAft>
              <a:defRPr sz="1800" kern="1200">
                <a:solidFill>
                  <a:schemeClr val="tx1"/>
                </a:solidFill>
                <a:latin typeface="Arial" charset="0"/>
                <a:ea typeface="ＭＳ Ｐゴシック" pitchFamily="-108" charset="-128"/>
                <a:cs typeface="+mn-cs"/>
              </a:defRPr>
            </a:lvl8pPr>
            <a:lvl9pPr marL="3886200" indent="-228600" algn="l" defTabSz="457200" rtl="0" eaLnBrk="0" fontAlgn="base" latinLnBrk="0" hangingPunct="0">
              <a:spcBef>
                <a:spcPct val="0"/>
              </a:spcBef>
              <a:spcAft>
                <a:spcPct val="0"/>
              </a:spcAft>
              <a:defRPr sz="1800" kern="1200">
                <a:solidFill>
                  <a:schemeClr val="tx1"/>
                </a:solidFill>
                <a:latin typeface="Arial" charset="0"/>
                <a:ea typeface="ＭＳ Ｐゴシック" pitchFamily="-108" charset="-128"/>
                <a:cs typeface="+mn-cs"/>
              </a:defRPr>
            </a:lvl9pPr>
          </a:lstStyle>
          <a:p>
            <a:r>
              <a:rPr lang="en-US" sz="800" dirty="0">
                <a:latin typeface="+mn-lt"/>
              </a:rPr>
              <a:t>Source</a:t>
            </a:r>
            <a:r>
              <a:rPr lang="en-US" sz="800" dirty="0">
                <a:latin typeface="+mn-lt"/>
              </a:rPr>
              <a:t>: Nielsen MarketTrack, </a:t>
            </a:r>
            <a:r>
              <a:rPr lang="en-US" sz="800" dirty="0">
                <a:latin typeface="+mn-lt"/>
              </a:rPr>
              <a:t>Canada National </a:t>
            </a:r>
            <a:r>
              <a:rPr lang="en-US" sz="800" dirty="0">
                <a:latin typeface="+mn-lt"/>
              </a:rPr>
              <a:t>All Channels </a:t>
            </a:r>
            <a:r>
              <a:rPr lang="en-US" sz="800" dirty="0">
                <a:latin typeface="+mn-lt"/>
              </a:rPr>
              <a:t>– 52 weeks to January 7, 2017  - Total </a:t>
            </a:r>
            <a:r>
              <a:rPr lang="en-US" sz="800" dirty="0">
                <a:latin typeface="+mn-lt"/>
              </a:rPr>
              <a:t>Tracked Sales </a:t>
            </a:r>
            <a:r>
              <a:rPr lang="en-US" sz="800" dirty="0">
                <a:latin typeface="+mn-lt"/>
              </a:rPr>
              <a:t>including </a:t>
            </a:r>
            <a:r>
              <a:rPr lang="en-US" sz="800" dirty="0">
                <a:latin typeface="+mn-lt"/>
              </a:rPr>
              <a:t>Fresh Random </a:t>
            </a:r>
            <a:r>
              <a:rPr lang="en-US" sz="800" dirty="0">
                <a:latin typeface="+mn-lt"/>
              </a:rPr>
              <a:t>Weight</a:t>
            </a:r>
          </a:p>
        </p:txBody>
      </p:sp>
      <p:sp>
        <p:nvSpPr>
          <p:cNvPr id="12" name="Title 8"/>
          <p:cNvSpPr>
            <a:spLocks noGrp="1"/>
          </p:cNvSpPr>
          <p:nvPr>
            <p:ph type="title"/>
          </p:nvPr>
        </p:nvSpPr>
        <p:spPr>
          <a:xfrm>
            <a:off x="2471228" y="627798"/>
            <a:ext cx="7525261" cy="972937"/>
          </a:xfrm>
        </p:spPr>
        <p:txBody>
          <a:bodyPr/>
          <a:lstStyle/>
          <a:p>
            <a:r>
              <a:rPr lang="en-US" sz="2800" dirty="0"/>
              <a:t>Slowing growth due to lower prices and lagging performance in the prairies</a:t>
            </a:r>
            <a:endParaRPr lang="en-US" sz="2800" dirty="0"/>
          </a:p>
        </p:txBody>
      </p:sp>
      <p:sp>
        <p:nvSpPr>
          <p:cNvPr id="18" name="TextBox 1"/>
          <p:cNvSpPr txBox="1">
            <a:spLocks noChangeArrowheads="1"/>
          </p:cNvSpPr>
          <p:nvPr/>
        </p:nvSpPr>
        <p:spPr bwMode="auto">
          <a:xfrm>
            <a:off x="2160270" y="2788512"/>
            <a:ext cx="1504611" cy="369316"/>
          </a:xfrm>
          <a:prstGeom prst="rect">
            <a:avLst/>
          </a:prstGeom>
          <a:noFill/>
          <a:ln w="9525">
            <a:noFill/>
            <a:miter lim="800000"/>
            <a:headEnd/>
            <a:tailEnd/>
          </a:ln>
        </p:spPr>
        <p:txBody>
          <a:bodyPr wrap="none" lIns="91424" tIns="45712" rIns="91424" bIns="45712">
            <a:spAutoFit/>
          </a:bodyPr>
          <a:lstStyle/>
          <a:p>
            <a:pPr algn="r"/>
            <a:r>
              <a:rPr lang="en-US" i="1" dirty="0">
                <a:solidFill>
                  <a:schemeClr val="bg1">
                    <a:lumMod val="50000"/>
                  </a:schemeClr>
                </a:solidFill>
                <a:latin typeface="Calibri" pitchFamily="34" charset="0"/>
              </a:rPr>
              <a:t>Dollar </a:t>
            </a:r>
            <a:r>
              <a:rPr lang="en-US" i="1" dirty="0">
                <a:solidFill>
                  <a:schemeClr val="bg1">
                    <a:lumMod val="50000"/>
                  </a:schemeClr>
                </a:solidFill>
                <a:latin typeface="Calibri" pitchFamily="34" charset="0"/>
              </a:rPr>
              <a:t>Growth</a:t>
            </a:r>
            <a:endParaRPr lang="en-US" i="1" baseline="30000" dirty="0">
              <a:solidFill>
                <a:schemeClr val="bg1">
                  <a:lumMod val="50000"/>
                </a:schemeClr>
              </a:solidFill>
              <a:latin typeface="Calibri" pitchFamily="34" charset="0"/>
            </a:endParaRPr>
          </a:p>
        </p:txBody>
      </p:sp>
      <p:sp>
        <p:nvSpPr>
          <p:cNvPr id="19" name="TextBox 7"/>
          <p:cNvSpPr txBox="1">
            <a:spLocks noChangeArrowheads="1"/>
          </p:cNvSpPr>
          <p:nvPr/>
        </p:nvSpPr>
        <p:spPr bwMode="auto">
          <a:xfrm>
            <a:off x="1744640" y="4105567"/>
            <a:ext cx="1920240" cy="369316"/>
          </a:xfrm>
          <a:prstGeom prst="rect">
            <a:avLst/>
          </a:prstGeom>
          <a:noFill/>
          <a:ln w="9525">
            <a:noFill/>
            <a:miter lim="800000"/>
            <a:headEnd/>
            <a:tailEnd/>
          </a:ln>
        </p:spPr>
        <p:txBody>
          <a:bodyPr wrap="square" lIns="91424" tIns="45712" rIns="91424" bIns="45712">
            <a:spAutoFit/>
          </a:bodyPr>
          <a:lstStyle/>
          <a:p>
            <a:pPr algn="r"/>
            <a:r>
              <a:rPr lang="en-US" i="1" dirty="0">
                <a:solidFill>
                  <a:schemeClr val="bg1">
                    <a:lumMod val="50000"/>
                  </a:schemeClr>
                </a:solidFill>
                <a:latin typeface="Calibri" pitchFamily="34" charset="0"/>
              </a:rPr>
              <a:t>Tonnage Growth</a:t>
            </a:r>
            <a:endParaRPr lang="en-US" i="1" dirty="0">
              <a:solidFill>
                <a:schemeClr val="bg1">
                  <a:lumMod val="50000"/>
                </a:schemeClr>
              </a:solidFill>
              <a:latin typeface="Calibri" pitchFamily="34" charset="0"/>
            </a:endParaRPr>
          </a:p>
        </p:txBody>
      </p:sp>
      <p:graphicFrame>
        <p:nvGraphicFramePr>
          <p:cNvPr id="9" name="Content Placeholder 3"/>
          <p:cNvGraphicFramePr>
            <a:graphicFrameLocks/>
          </p:cNvGraphicFramePr>
          <p:nvPr>
            <p:extLst>
              <p:ext uri="{D42A27DB-BD31-4B8C-83A1-F6EECF244321}">
                <p14:modId xmlns:p14="http://schemas.microsoft.com/office/powerpoint/2010/main" val="2732911896"/>
              </p:ext>
            </p:extLst>
          </p:nvPr>
        </p:nvGraphicFramePr>
        <p:xfrm>
          <a:off x="3733800" y="2100018"/>
          <a:ext cx="5659966" cy="16667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3"/>
          <p:cNvGraphicFramePr>
            <a:graphicFrameLocks/>
          </p:cNvGraphicFramePr>
          <p:nvPr>
            <p:extLst>
              <p:ext uri="{D42A27DB-BD31-4B8C-83A1-F6EECF244321}">
                <p14:modId xmlns:p14="http://schemas.microsoft.com/office/powerpoint/2010/main" val="551281860"/>
              </p:ext>
            </p:extLst>
          </p:nvPr>
        </p:nvGraphicFramePr>
        <p:xfrm>
          <a:off x="3718560" y="2914650"/>
          <a:ext cx="5659966" cy="26672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19544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a:grpSpLocks noChangeAspect="1"/>
          </p:cNvGrpSpPr>
          <p:nvPr/>
        </p:nvGrpSpPr>
        <p:grpSpPr>
          <a:xfrm>
            <a:off x="6363905" y="2094499"/>
            <a:ext cx="2537208" cy="4189394"/>
            <a:chOff x="582613" y="1447800"/>
            <a:chExt cx="4065587" cy="4470210"/>
          </a:xfrm>
          <a:solidFill>
            <a:srgbClr val="8DC63F"/>
          </a:solidFill>
        </p:grpSpPr>
        <p:sp>
          <p:nvSpPr>
            <p:cNvPr id="37" name="Rounded Rectangle 36"/>
            <p:cNvSpPr/>
            <p:nvPr/>
          </p:nvSpPr>
          <p:spPr>
            <a:xfrm>
              <a:off x="582613" y="1447800"/>
              <a:ext cx="4065587" cy="347472"/>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8" name="Rounded Rectangle 37"/>
            <p:cNvSpPr/>
            <p:nvPr/>
          </p:nvSpPr>
          <p:spPr>
            <a:xfrm>
              <a:off x="582613" y="2370138"/>
              <a:ext cx="3555837" cy="347472"/>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9" name="Rounded Rectangle 38"/>
            <p:cNvSpPr/>
            <p:nvPr/>
          </p:nvSpPr>
          <p:spPr>
            <a:xfrm>
              <a:off x="582613" y="2827338"/>
              <a:ext cx="3327237" cy="347472"/>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0" name="Rounded Rectangle 39"/>
            <p:cNvSpPr/>
            <p:nvPr/>
          </p:nvSpPr>
          <p:spPr>
            <a:xfrm>
              <a:off x="582613" y="3284538"/>
              <a:ext cx="3098637" cy="347472"/>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1" name="Rounded Rectangle 40"/>
            <p:cNvSpPr/>
            <p:nvPr/>
          </p:nvSpPr>
          <p:spPr>
            <a:xfrm>
              <a:off x="582613" y="3741738"/>
              <a:ext cx="2870037" cy="347472"/>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2" name="Rounded Rectangle 41"/>
            <p:cNvSpPr/>
            <p:nvPr/>
          </p:nvSpPr>
          <p:spPr>
            <a:xfrm>
              <a:off x="582613" y="4198938"/>
              <a:ext cx="2641437" cy="347472"/>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3" name="Rounded Rectangle 42"/>
            <p:cNvSpPr/>
            <p:nvPr/>
          </p:nvSpPr>
          <p:spPr>
            <a:xfrm>
              <a:off x="582613" y="4656138"/>
              <a:ext cx="2489037" cy="347472"/>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4" name="Rounded Rectangle 43"/>
            <p:cNvSpPr/>
            <p:nvPr/>
          </p:nvSpPr>
          <p:spPr>
            <a:xfrm>
              <a:off x="582613" y="5113338"/>
              <a:ext cx="2260437" cy="347472"/>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5" name="Rounded Rectangle 44"/>
            <p:cNvSpPr/>
            <p:nvPr/>
          </p:nvSpPr>
          <p:spPr>
            <a:xfrm>
              <a:off x="582613" y="1912938"/>
              <a:ext cx="3784437" cy="347472"/>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6" name="Rounded Rectangle 45"/>
            <p:cNvSpPr/>
            <p:nvPr/>
          </p:nvSpPr>
          <p:spPr>
            <a:xfrm>
              <a:off x="582613" y="5570538"/>
              <a:ext cx="2032793" cy="347472"/>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pSp>
      <p:graphicFrame>
        <p:nvGraphicFramePr>
          <p:cNvPr id="47" name="Table 46"/>
          <p:cNvGraphicFramePr>
            <a:graphicFrameLocks noGrp="1"/>
          </p:cNvGraphicFramePr>
          <p:nvPr>
            <p:extLst/>
          </p:nvPr>
        </p:nvGraphicFramePr>
        <p:xfrm>
          <a:off x="8844809" y="2014092"/>
          <a:ext cx="1443442" cy="4433880"/>
        </p:xfrm>
        <a:graphic>
          <a:graphicData uri="http://schemas.openxmlformats.org/drawingml/2006/table">
            <a:tbl>
              <a:tblPr>
                <a:tableStyleId>{2D5ABB26-0587-4C30-8999-92F81FD0307C}</a:tableStyleId>
              </a:tblPr>
              <a:tblGrid>
                <a:gridCol w="838956"/>
                <a:gridCol w="604486"/>
              </a:tblGrid>
              <a:tr h="443388">
                <a:tc>
                  <a:txBody>
                    <a:bodyPr/>
                    <a:lstStyle/>
                    <a:p>
                      <a:pPr algn="ctr" fontAlgn="b"/>
                      <a:r>
                        <a:rPr lang="en-CA" sz="1400" u="none" strike="noStrike" dirty="0" smtClean="0">
                          <a:effectLst/>
                        </a:rPr>
                        <a:t>+$121.3</a:t>
                      </a:r>
                      <a:endParaRPr lang="en-CA" sz="1400" b="0" i="0" u="none" strike="noStrike" dirty="0">
                        <a:solidFill>
                          <a:srgbClr val="000000"/>
                        </a:solidFill>
                        <a:effectLst/>
                        <a:latin typeface="Calibri"/>
                      </a:endParaRPr>
                    </a:p>
                  </a:txBody>
                  <a:tcPr marL="9525" marR="9525" marT="9525" marB="0" anchor="ctr"/>
                </a:tc>
                <a:tc>
                  <a:txBody>
                    <a:bodyPr/>
                    <a:lstStyle/>
                    <a:p>
                      <a:pPr algn="ctr" fontAlgn="b"/>
                      <a:r>
                        <a:rPr lang="en-CA" sz="1400" u="none" strike="noStrike" dirty="0" smtClean="0">
                          <a:effectLst/>
                        </a:rPr>
                        <a:t>+6%</a:t>
                      </a:r>
                      <a:endParaRPr lang="en-CA" sz="1400" b="0" i="0" u="none" strike="noStrike" dirty="0">
                        <a:solidFill>
                          <a:srgbClr val="000000"/>
                        </a:solidFill>
                        <a:effectLst/>
                        <a:latin typeface="Calibri"/>
                      </a:endParaRPr>
                    </a:p>
                  </a:txBody>
                  <a:tcPr marL="9525" marR="9525" marT="9525" marB="0" anchor="ctr"/>
                </a:tc>
              </a:tr>
              <a:tr h="443388">
                <a:tc>
                  <a:txBody>
                    <a:bodyPr/>
                    <a:lstStyle/>
                    <a:p>
                      <a:pPr algn="ctr" fontAlgn="b"/>
                      <a:r>
                        <a:rPr lang="en-US" sz="1400" b="0" i="0" u="none" strike="noStrike" dirty="0" smtClean="0">
                          <a:solidFill>
                            <a:schemeClr val="tx1"/>
                          </a:solidFill>
                          <a:effectLst/>
                          <a:latin typeface="+mn-lt"/>
                        </a:rPr>
                        <a:t>+$112.1</a:t>
                      </a:r>
                      <a:endParaRPr lang="en-CA" sz="1400" b="0" i="0" u="none" strike="noStrike" dirty="0">
                        <a:solidFill>
                          <a:schemeClr val="tx1"/>
                        </a:solidFill>
                        <a:effectLst/>
                        <a:latin typeface="+mn-lt"/>
                      </a:endParaRPr>
                    </a:p>
                  </a:txBody>
                  <a:tcPr marL="9525" marR="9525" marT="9525" marB="0" anchor="ctr"/>
                </a:tc>
                <a:tc>
                  <a:txBody>
                    <a:bodyPr/>
                    <a:lstStyle/>
                    <a:p>
                      <a:pPr algn="ctr" fontAlgn="b"/>
                      <a:r>
                        <a:rPr lang="en-CA" sz="1400" u="none" strike="noStrike" dirty="0" smtClean="0">
                          <a:effectLst/>
                          <a:latin typeface="+mn-lt"/>
                        </a:rPr>
                        <a:t>+9%</a:t>
                      </a:r>
                      <a:endParaRPr lang="en-CA" sz="1400" b="0" i="0" u="none" strike="noStrike" dirty="0">
                        <a:solidFill>
                          <a:srgbClr val="000000"/>
                        </a:solidFill>
                        <a:effectLst/>
                        <a:latin typeface="+mn-lt"/>
                      </a:endParaRPr>
                    </a:p>
                  </a:txBody>
                  <a:tcPr marL="9525" marR="9525" marT="9525" marB="0" anchor="ctr"/>
                </a:tc>
              </a:tr>
              <a:tr h="443388">
                <a:tc>
                  <a:txBody>
                    <a:bodyPr/>
                    <a:lstStyle/>
                    <a:p>
                      <a:pPr algn="ctr" fontAlgn="b"/>
                      <a:r>
                        <a:rPr lang="en-US" sz="1400" b="0" i="0" u="none" strike="noStrike" dirty="0" smtClean="0">
                          <a:solidFill>
                            <a:schemeClr val="tx1"/>
                          </a:solidFill>
                          <a:effectLst/>
                          <a:latin typeface="+mn-lt"/>
                        </a:rPr>
                        <a:t>+$111.1</a:t>
                      </a:r>
                      <a:endParaRPr lang="en-CA" sz="1400" b="0" i="0" u="none" strike="noStrike" dirty="0">
                        <a:solidFill>
                          <a:schemeClr val="tx1"/>
                        </a:solidFill>
                        <a:effectLst/>
                        <a:latin typeface="+mn-lt"/>
                      </a:endParaRPr>
                    </a:p>
                  </a:txBody>
                  <a:tcPr marL="9525" marR="9525" marT="9525" marB="0" anchor="ctr"/>
                </a:tc>
                <a:tc>
                  <a:txBody>
                    <a:bodyPr/>
                    <a:lstStyle/>
                    <a:p>
                      <a:pPr algn="ctr" fontAlgn="b"/>
                      <a:r>
                        <a:rPr lang="en-CA" sz="1400" u="none" strike="noStrike" dirty="0" smtClean="0">
                          <a:effectLst/>
                          <a:latin typeface="+mn-lt"/>
                        </a:rPr>
                        <a:t>+7%</a:t>
                      </a:r>
                      <a:endParaRPr lang="en-CA" sz="1400" b="0" i="0" u="none" strike="noStrike" dirty="0">
                        <a:solidFill>
                          <a:srgbClr val="000000"/>
                        </a:solidFill>
                        <a:effectLst/>
                        <a:latin typeface="+mn-lt"/>
                      </a:endParaRPr>
                    </a:p>
                  </a:txBody>
                  <a:tcPr marL="9525" marR="9525" marT="9525" marB="0" anchor="ctr"/>
                </a:tc>
              </a:tr>
              <a:tr h="443388">
                <a:tc>
                  <a:txBody>
                    <a:bodyPr/>
                    <a:lstStyle/>
                    <a:p>
                      <a:pPr algn="ctr" fontAlgn="b"/>
                      <a:r>
                        <a:rPr lang="en-US" sz="1400" b="0" i="0" u="none" strike="noStrike" dirty="0" smtClean="0">
                          <a:solidFill>
                            <a:schemeClr val="tx1"/>
                          </a:solidFill>
                          <a:effectLst/>
                          <a:latin typeface="+mn-lt"/>
                        </a:rPr>
                        <a:t>+$58.1</a:t>
                      </a:r>
                      <a:endParaRPr lang="en-CA" sz="1400" b="0" i="0" u="none" strike="noStrike" dirty="0">
                        <a:solidFill>
                          <a:schemeClr val="tx1"/>
                        </a:solidFill>
                        <a:effectLst/>
                        <a:latin typeface="+mn-lt"/>
                      </a:endParaRPr>
                    </a:p>
                  </a:txBody>
                  <a:tcPr marL="9525" marR="9525" marT="9525" marB="0" anchor="ctr"/>
                </a:tc>
                <a:tc>
                  <a:txBody>
                    <a:bodyPr/>
                    <a:lstStyle/>
                    <a:p>
                      <a:pPr algn="ctr" fontAlgn="b"/>
                      <a:r>
                        <a:rPr lang="en-CA" sz="1400" u="none" strike="noStrike" dirty="0" smtClean="0">
                          <a:effectLst/>
                          <a:latin typeface="+mn-lt"/>
                        </a:rPr>
                        <a:t>+6%</a:t>
                      </a:r>
                      <a:endParaRPr lang="en-CA" sz="1400" b="0" i="0" u="none" strike="noStrike" dirty="0">
                        <a:solidFill>
                          <a:srgbClr val="000000"/>
                        </a:solidFill>
                        <a:effectLst/>
                        <a:latin typeface="+mn-lt"/>
                      </a:endParaRPr>
                    </a:p>
                  </a:txBody>
                  <a:tcPr marL="9525" marR="9525" marT="9525" marB="0" anchor="ctr"/>
                </a:tc>
              </a:tr>
              <a:tr h="443388">
                <a:tc>
                  <a:txBody>
                    <a:bodyPr/>
                    <a:lstStyle/>
                    <a:p>
                      <a:pPr algn="ctr" fontAlgn="b"/>
                      <a:r>
                        <a:rPr lang="en-US" sz="1400" b="0" i="0" u="none" strike="noStrike" dirty="0" smtClean="0">
                          <a:solidFill>
                            <a:schemeClr val="tx1"/>
                          </a:solidFill>
                          <a:effectLst/>
                          <a:latin typeface="+mn-lt"/>
                        </a:rPr>
                        <a:t>+$55.0</a:t>
                      </a:r>
                      <a:endParaRPr lang="en-CA" sz="1400" b="0" i="0" u="none" strike="noStrike" dirty="0">
                        <a:solidFill>
                          <a:schemeClr val="tx1"/>
                        </a:solidFill>
                        <a:effectLst/>
                        <a:latin typeface="+mn-lt"/>
                      </a:endParaRPr>
                    </a:p>
                  </a:txBody>
                  <a:tcPr marL="9525" marR="9525" marT="9525" marB="0" anchor="ctr"/>
                </a:tc>
                <a:tc>
                  <a:txBody>
                    <a:bodyPr/>
                    <a:lstStyle/>
                    <a:p>
                      <a:pPr algn="ctr" fontAlgn="b"/>
                      <a:r>
                        <a:rPr lang="en-CA" sz="1400" u="none" strike="noStrike" dirty="0" smtClean="0">
                          <a:effectLst/>
                          <a:latin typeface="+mn-lt"/>
                        </a:rPr>
                        <a:t>+3%</a:t>
                      </a:r>
                      <a:endParaRPr lang="en-CA" sz="1400" b="0" i="0" u="none" strike="noStrike" dirty="0">
                        <a:solidFill>
                          <a:srgbClr val="000000"/>
                        </a:solidFill>
                        <a:effectLst/>
                        <a:latin typeface="+mn-lt"/>
                      </a:endParaRPr>
                    </a:p>
                  </a:txBody>
                  <a:tcPr marL="9525" marR="9525" marT="9525" marB="0" anchor="ctr"/>
                </a:tc>
              </a:tr>
              <a:tr h="443388">
                <a:tc>
                  <a:txBody>
                    <a:bodyPr/>
                    <a:lstStyle/>
                    <a:p>
                      <a:pPr algn="ctr" fontAlgn="b"/>
                      <a:r>
                        <a:rPr lang="en-US" sz="1400" b="0" i="0" u="none" strike="noStrike" dirty="0" smtClean="0">
                          <a:solidFill>
                            <a:schemeClr val="tx1"/>
                          </a:solidFill>
                          <a:effectLst/>
                          <a:latin typeface="+mn-lt"/>
                        </a:rPr>
                        <a:t>+$37.2</a:t>
                      </a:r>
                      <a:endParaRPr lang="en-CA" sz="1400" b="0" i="0" u="none" strike="noStrike" dirty="0">
                        <a:solidFill>
                          <a:schemeClr val="tx1"/>
                        </a:solidFill>
                        <a:effectLst/>
                        <a:latin typeface="+mn-lt"/>
                      </a:endParaRPr>
                    </a:p>
                  </a:txBody>
                  <a:tcPr marL="9525" marR="9525" marT="9525" marB="0" anchor="ctr"/>
                </a:tc>
                <a:tc>
                  <a:txBody>
                    <a:bodyPr/>
                    <a:lstStyle/>
                    <a:p>
                      <a:pPr algn="ctr" fontAlgn="b"/>
                      <a:r>
                        <a:rPr lang="en-CA" sz="1400" u="none" strike="noStrike" dirty="0" smtClean="0">
                          <a:effectLst/>
                          <a:latin typeface="+mn-lt"/>
                        </a:rPr>
                        <a:t>+7%</a:t>
                      </a:r>
                      <a:endParaRPr lang="en-CA" sz="1400" b="0" i="0" u="none" strike="noStrike" dirty="0">
                        <a:solidFill>
                          <a:srgbClr val="000000"/>
                        </a:solidFill>
                        <a:effectLst/>
                        <a:latin typeface="+mn-lt"/>
                      </a:endParaRPr>
                    </a:p>
                  </a:txBody>
                  <a:tcPr marL="9525" marR="9525" marT="9525" marB="0" anchor="ctr"/>
                </a:tc>
              </a:tr>
              <a:tr h="443388">
                <a:tc>
                  <a:txBody>
                    <a:bodyPr/>
                    <a:lstStyle/>
                    <a:p>
                      <a:pPr algn="ctr" fontAlgn="b"/>
                      <a:r>
                        <a:rPr lang="en-US" sz="1400" b="0" i="0" u="none" strike="noStrike" dirty="0" smtClean="0">
                          <a:solidFill>
                            <a:schemeClr val="tx1"/>
                          </a:solidFill>
                          <a:effectLst/>
                          <a:latin typeface="+mn-lt"/>
                        </a:rPr>
                        <a:t>+$35.0</a:t>
                      </a:r>
                      <a:endParaRPr lang="en-CA" sz="1400" b="0" i="0" u="none" strike="noStrike" dirty="0">
                        <a:solidFill>
                          <a:schemeClr val="tx1"/>
                        </a:solidFill>
                        <a:effectLst/>
                        <a:latin typeface="+mn-lt"/>
                      </a:endParaRPr>
                    </a:p>
                  </a:txBody>
                  <a:tcPr marL="9525" marR="9525" marT="9525" marB="0" anchor="ctr"/>
                </a:tc>
                <a:tc>
                  <a:txBody>
                    <a:bodyPr/>
                    <a:lstStyle/>
                    <a:p>
                      <a:pPr algn="ctr" fontAlgn="b"/>
                      <a:r>
                        <a:rPr lang="en-CA" sz="1400" u="none" strike="noStrike" dirty="0" smtClean="0">
                          <a:effectLst/>
                          <a:latin typeface="+mn-lt"/>
                        </a:rPr>
                        <a:t>+6%</a:t>
                      </a:r>
                      <a:endParaRPr lang="en-CA" sz="1400" b="0" i="0" u="none" strike="noStrike" dirty="0">
                        <a:solidFill>
                          <a:srgbClr val="000000"/>
                        </a:solidFill>
                        <a:effectLst/>
                        <a:latin typeface="+mn-lt"/>
                      </a:endParaRPr>
                    </a:p>
                  </a:txBody>
                  <a:tcPr marL="9525" marR="9525" marT="9525" marB="0" anchor="ctr"/>
                </a:tc>
              </a:tr>
              <a:tr h="443388">
                <a:tc>
                  <a:txBody>
                    <a:bodyPr/>
                    <a:lstStyle/>
                    <a:p>
                      <a:pPr algn="ctr" fontAlgn="b"/>
                      <a:r>
                        <a:rPr lang="en-US" sz="1400" b="0" i="0" u="none" strike="noStrike" dirty="0" smtClean="0">
                          <a:solidFill>
                            <a:schemeClr val="tx1"/>
                          </a:solidFill>
                          <a:effectLst/>
                          <a:latin typeface="+mn-lt"/>
                        </a:rPr>
                        <a:t>+$32.5</a:t>
                      </a:r>
                      <a:endParaRPr lang="en-CA" sz="1400" b="0" i="0" u="none" strike="noStrike" dirty="0">
                        <a:solidFill>
                          <a:schemeClr val="tx1"/>
                        </a:solidFill>
                        <a:effectLst/>
                        <a:latin typeface="+mn-lt"/>
                      </a:endParaRPr>
                    </a:p>
                  </a:txBody>
                  <a:tcPr marL="9525" marR="9525" marT="9525" marB="0" anchor="ctr"/>
                </a:tc>
                <a:tc>
                  <a:txBody>
                    <a:bodyPr/>
                    <a:lstStyle/>
                    <a:p>
                      <a:pPr algn="ctr" fontAlgn="b"/>
                      <a:r>
                        <a:rPr lang="en-CA" sz="1400" u="none" strike="noStrike" dirty="0" smtClean="0">
                          <a:effectLst/>
                          <a:latin typeface="+mn-lt"/>
                        </a:rPr>
                        <a:t>+6%</a:t>
                      </a:r>
                      <a:endParaRPr lang="en-CA" sz="1400" b="0" i="0" u="none" strike="noStrike" dirty="0">
                        <a:solidFill>
                          <a:srgbClr val="000000"/>
                        </a:solidFill>
                        <a:effectLst/>
                        <a:latin typeface="+mn-lt"/>
                      </a:endParaRPr>
                    </a:p>
                  </a:txBody>
                  <a:tcPr marL="9525" marR="9525" marT="9525" marB="0" anchor="ctr"/>
                </a:tc>
              </a:tr>
              <a:tr h="443388">
                <a:tc>
                  <a:txBody>
                    <a:bodyPr/>
                    <a:lstStyle/>
                    <a:p>
                      <a:pPr algn="ctr" fontAlgn="b"/>
                      <a:r>
                        <a:rPr lang="en-US" sz="1400" b="0" i="0" u="none" strike="noStrike" dirty="0" smtClean="0">
                          <a:solidFill>
                            <a:schemeClr val="tx1"/>
                          </a:solidFill>
                          <a:effectLst/>
                          <a:latin typeface="+mn-lt"/>
                        </a:rPr>
                        <a:t>+$32.4</a:t>
                      </a:r>
                      <a:endParaRPr lang="en-CA" sz="1400" b="0" i="0" u="none" strike="noStrike" dirty="0">
                        <a:solidFill>
                          <a:schemeClr val="tx1"/>
                        </a:solidFill>
                        <a:effectLst/>
                        <a:latin typeface="+mn-lt"/>
                      </a:endParaRPr>
                    </a:p>
                  </a:txBody>
                  <a:tcPr marL="9525" marR="9525" marT="9525" marB="0" anchor="ctr"/>
                </a:tc>
                <a:tc>
                  <a:txBody>
                    <a:bodyPr/>
                    <a:lstStyle/>
                    <a:p>
                      <a:pPr algn="ctr" fontAlgn="b"/>
                      <a:r>
                        <a:rPr lang="en-CA" sz="1400" u="none" strike="noStrike" dirty="0" smtClean="0">
                          <a:effectLst/>
                          <a:latin typeface="+mn-lt"/>
                        </a:rPr>
                        <a:t>+11%</a:t>
                      </a:r>
                      <a:endParaRPr lang="en-CA" sz="1400" b="0" i="0" u="none" strike="noStrike" dirty="0">
                        <a:solidFill>
                          <a:srgbClr val="000000"/>
                        </a:solidFill>
                        <a:effectLst/>
                        <a:latin typeface="+mn-lt"/>
                      </a:endParaRPr>
                    </a:p>
                  </a:txBody>
                  <a:tcPr marL="9525" marR="9525" marT="9525" marB="0" anchor="ctr"/>
                </a:tc>
              </a:tr>
              <a:tr h="443388">
                <a:tc>
                  <a:txBody>
                    <a:bodyPr/>
                    <a:lstStyle/>
                    <a:p>
                      <a:pPr algn="ctr" fontAlgn="b"/>
                      <a:r>
                        <a:rPr lang="en-US" sz="1400" b="0" i="0" u="none" strike="noStrike" dirty="0" smtClean="0">
                          <a:solidFill>
                            <a:schemeClr val="tx1"/>
                          </a:solidFill>
                          <a:effectLst/>
                          <a:latin typeface="+mn-lt"/>
                        </a:rPr>
                        <a:t>+$31.6</a:t>
                      </a:r>
                      <a:endParaRPr lang="en-CA" sz="1400" b="0" i="0" u="none" strike="noStrike" dirty="0">
                        <a:solidFill>
                          <a:schemeClr val="tx1"/>
                        </a:solidFill>
                        <a:effectLst/>
                        <a:latin typeface="+mn-lt"/>
                      </a:endParaRPr>
                    </a:p>
                  </a:txBody>
                  <a:tcPr marL="9525" marR="9525" marT="9525" marB="0" anchor="ctr"/>
                </a:tc>
                <a:tc>
                  <a:txBody>
                    <a:bodyPr/>
                    <a:lstStyle/>
                    <a:p>
                      <a:pPr algn="ctr" fontAlgn="b"/>
                      <a:r>
                        <a:rPr lang="en-CA" sz="1400" u="none" strike="noStrike" dirty="0" smtClean="0">
                          <a:effectLst/>
                          <a:latin typeface="+mn-lt"/>
                        </a:rPr>
                        <a:t>+13%</a:t>
                      </a:r>
                      <a:endParaRPr lang="en-CA" sz="1400" b="0" i="0" u="none" strike="noStrike" dirty="0">
                        <a:solidFill>
                          <a:srgbClr val="000000"/>
                        </a:solidFill>
                        <a:effectLst/>
                        <a:latin typeface="+mn-lt"/>
                      </a:endParaRPr>
                    </a:p>
                  </a:txBody>
                  <a:tcPr marL="9525" marR="9525" marT="9525" marB="0" anchor="ctr"/>
                </a:tc>
              </a:tr>
            </a:tbl>
          </a:graphicData>
        </a:graphic>
      </p:graphicFrame>
      <p:sp>
        <p:nvSpPr>
          <p:cNvPr id="48" name="Up Arrow 47"/>
          <p:cNvSpPr/>
          <p:nvPr/>
        </p:nvSpPr>
        <p:spPr>
          <a:xfrm>
            <a:off x="8117113" y="1669221"/>
            <a:ext cx="721521" cy="381000"/>
          </a:xfrm>
          <a:prstGeom prst="upArrow">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9" name="TextBox 48"/>
          <p:cNvSpPr txBox="1"/>
          <p:nvPr/>
        </p:nvSpPr>
        <p:spPr>
          <a:xfrm>
            <a:off x="8344792" y="1480066"/>
            <a:ext cx="1713609" cy="523220"/>
          </a:xfrm>
          <a:prstGeom prst="rect">
            <a:avLst/>
          </a:prstGeom>
          <a:noFill/>
        </p:spPr>
        <p:txBody>
          <a:bodyPr wrap="square" rtlCol="0">
            <a:spAutoFit/>
          </a:bodyPr>
          <a:lstStyle/>
          <a:p>
            <a:pPr algn="ctr"/>
            <a:r>
              <a:rPr lang="en-US" sz="1200" dirty="0">
                <a:solidFill>
                  <a:schemeClr val="bg2"/>
                </a:solidFill>
                <a:latin typeface="+mj-lt"/>
              </a:rPr>
              <a:t>Absolute $ </a:t>
            </a:r>
            <a:r>
              <a:rPr lang="en-US" sz="1200" dirty="0" err="1">
                <a:solidFill>
                  <a:schemeClr val="bg2"/>
                </a:solidFill>
                <a:latin typeface="+mj-lt"/>
              </a:rPr>
              <a:t>Chg</a:t>
            </a:r>
            <a:r>
              <a:rPr lang="en-US" sz="1200" dirty="0">
                <a:solidFill>
                  <a:schemeClr val="bg2"/>
                </a:solidFill>
                <a:latin typeface="+mj-lt"/>
              </a:rPr>
              <a:t> </a:t>
            </a:r>
            <a:r>
              <a:rPr lang="en-US" sz="1600" dirty="0">
                <a:solidFill>
                  <a:schemeClr val="bg2"/>
                </a:solidFill>
                <a:latin typeface="+mj-lt"/>
              </a:rPr>
              <a:t>Millions</a:t>
            </a:r>
            <a:endParaRPr lang="en-CA" sz="1600" dirty="0">
              <a:solidFill>
                <a:schemeClr val="bg2"/>
              </a:solidFill>
              <a:latin typeface="+mj-lt"/>
            </a:endParaRPr>
          </a:p>
        </p:txBody>
      </p:sp>
      <p:sp>
        <p:nvSpPr>
          <p:cNvPr id="50" name="TextBox 49"/>
          <p:cNvSpPr txBox="1"/>
          <p:nvPr/>
        </p:nvSpPr>
        <p:spPr>
          <a:xfrm>
            <a:off x="9721771" y="1396426"/>
            <a:ext cx="652871" cy="584775"/>
          </a:xfrm>
          <a:prstGeom prst="rect">
            <a:avLst/>
          </a:prstGeom>
          <a:noFill/>
        </p:spPr>
        <p:txBody>
          <a:bodyPr wrap="none" rtlCol="0">
            <a:spAutoFit/>
          </a:bodyPr>
          <a:lstStyle/>
          <a:p>
            <a:r>
              <a:rPr lang="en-US" sz="1600" dirty="0">
                <a:solidFill>
                  <a:schemeClr val="bg2"/>
                </a:solidFill>
                <a:latin typeface="+mj-lt"/>
              </a:rPr>
              <a:t>5</a:t>
            </a:r>
            <a:r>
              <a:rPr lang="en-US" sz="1600" dirty="0">
                <a:solidFill>
                  <a:schemeClr val="bg2"/>
                </a:solidFill>
                <a:latin typeface="+mj-lt"/>
              </a:rPr>
              <a:t> </a:t>
            </a:r>
            <a:r>
              <a:rPr lang="en-US" sz="1600" dirty="0" err="1">
                <a:solidFill>
                  <a:schemeClr val="bg2"/>
                </a:solidFill>
                <a:latin typeface="+mj-lt"/>
              </a:rPr>
              <a:t>yr</a:t>
            </a:r>
            <a:r>
              <a:rPr lang="en-US" sz="1600" dirty="0">
                <a:solidFill>
                  <a:schemeClr val="bg2"/>
                </a:solidFill>
                <a:latin typeface="+mj-lt"/>
              </a:rPr>
              <a:t> </a:t>
            </a:r>
            <a:br>
              <a:rPr lang="en-US" sz="1600" dirty="0">
                <a:solidFill>
                  <a:schemeClr val="bg2"/>
                </a:solidFill>
                <a:latin typeface="+mj-lt"/>
              </a:rPr>
            </a:br>
            <a:r>
              <a:rPr lang="en-US" sz="1600" dirty="0">
                <a:solidFill>
                  <a:schemeClr val="bg2"/>
                </a:solidFill>
                <a:latin typeface="+mj-lt"/>
              </a:rPr>
              <a:t>CAGR</a:t>
            </a:r>
            <a:endParaRPr lang="en-CA" sz="1600" dirty="0">
              <a:solidFill>
                <a:schemeClr val="bg2"/>
              </a:solidFill>
              <a:latin typeface="+mj-lt"/>
            </a:endParaRPr>
          </a:p>
        </p:txBody>
      </p:sp>
      <p:cxnSp>
        <p:nvCxnSpPr>
          <p:cNvPr id="52" name="Straight Connector 51"/>
          <p:cNvCxnSpPr/>
          <p:nvPr/>
        </p:nvCxnSpPr>
        <p:spPr>
          <a:xfrm>
            <a:off x="8793704" y="1981200"/>
            <a:ext cx="1874296" cy="0"/>
          </a:xfrm>
          <a:prstGeom prst="line">
            <a:avLst/>
          </a:prstGeom>
          <a:ln>
            <a:solidFill>
              <a:schemeClr val="tx1">
                <a:lumMod val="75000"/>
              </a:schemeClr>
            </a:solidFill>
            <a:prstDash val="dash"/>
          </a:ln>
        </p:spPr>
        <p:style>
          <a:lnRef idx="2">
            <a:schemeClr val="accent1"/>
          </a:lnRef>
          <a:fillRef idx="0">
            <a:schemeClr val="accent1"/>
          </a:fillRef>
          <a:effectRef idx="1">
            <a:schemeClr val="accent1"/>
          </a:effectRef>
          <a:fontRef idx="minor">
            <a:schemeClr val="tx1"/>
          </a:fontRef>
        </p:style>
      </p:cxnSp>
      <p:grpSp>
        <p:nvGrpSpPr>
          <p:cNvPr id="57" name="Group 56"/>
          <p:cNvGrpSpPr/>
          <p:nvPr/>
        </p:nvGrpSpPr>
        <p:grpSpPr>
          <a:xfrm>
            <a:off x="6300785" y="2081203"/>
            <a:ext cx="1928177" cy="4174533"/>
            <a:chOff x="803430" y="1425941"/>
            <a:chExt cx="1928177" cy="4478516"/>
          </a:xfrm>
        </p:grpSpPr>
        <p:sp>
          <p:nvSpPr>
            <p:cNvPr id="58" name="TextBox 57"/>
            <p:cNvSpPr txBox="1"/>
            <p:nvPr/>
          </p:nvSpPr>
          <p:spPr>
            <a:xfrm>
              <a:off x="925114" y="1425941"/>
              <a:ext cx="1207767" cy="363207"/>
            </a:xfrm>
            <a:prstGeom prst="rect">
              <a:avLst/>
            </a:prstGeom>
            <a:noFill/>
          </p:spPr>
          <p:txBody>
            <a:bodyPr wrap="none" rtlCol="0">
              <a:spAutoFit/>
            </a:bodyPr>
            <a:lstStyle/>
            <a:p>
              <a:r>
                <a:rPr lang="en-US" sz="1600" dirty="0">
                  <a:solidFill>
                    <a:schemeClr val="bg1"/>
                  </a:solidFill>
                  <a:latin typeface="+mj-lt"/>
                </a:rPr>
                <a:t>Snack Foods</a:t>
              </a:r>
              <a:endParaRPr lang="en-CA" sz="1600" dirty="0">
                <a:solidFill>
                  <a:schemeClr val="bg1"/>
                </a:solidFill>
                <a:latin typeface="+mj-lt"/>
              </a:endParaRPr>
            </a:p>
          </p:txBody>
        </p:sp>
        <p:sp>
          <p:nvSpPr>
            <p:cNvPr id="59" name="TextBox 58"/>
            <p:cNvSpPr txBox="1"/>
            <p:nvPr/>
          </p:nvSpPr>
          <p:spPr>
            <a:xfrm>
              <a:off x="903446" y="1883140"/>
              <a:ext cx="1153777" cy="363207"/>
            </a:xfrm>
            <a:prstGeom prst="rect">
              <a:avLst/>
            </a:prstGeom>
            <a:noFill/>
          </p:spPr>
          <p:txBody>
            <a:bodyPr wrap="none" rtlCol="0">
              <a:spAutoFit/>
            </a:bodyPr>
            <a:lstStyle/>
            <a:p>
              <a:r>
                <a:rPr lang="en-US" sz="1600" dirty="0">
                  <a:solidFill>
                    <a:schemeClr val="bg1"/>
                  </a:solidFill>
                  <a:latin typeface="+mj-lt"/>
                </a:rPr>
                <a:t>R&amp;G Coffee</a:t>
              </a:r>
              <a:endParaRPr lang="en-CA" sz="1600" dirty="0">
                <a:solidFill>
                  <a:schemeClr val="bg1"/>
                </a:solidFill>
                <a:latin typeface="+mj-lt"/>
              </a:endParaRPr>
            </a:p>
          </p:txBody>
        </p:sp>
        <p:sp>
          <p:nvSpPr>
            <p:cNvPr id="64" name="TextBox 63"/>
            <p:cNvSpPr txBox="1"/>
            <p:nvPr/>
          </p:nvSpPr>
          <p:spPr>
            <a:xfrm>
              <a:off x="903446" y="2345179"/>
              <a:ext cx="1015599" cy="363207"/>
            </a:xfrm>
            <a:prstGeom prst="rect">
              <a:avLst/>
            </a:prstGeom>
            <a:noFill/>
          </p:spPr>
          <p:txBody>
            <a:bodyPr wrap="none" rtlCol="0">
              <a:spAutoFit/>
            </a:bodyPr>
            <a:lstStyle/>
            <a:p>
              <a:r>
                <a:rPr lang="en-US" sz="1600" dirty="0">
                  <a:solidFill>
                    <a:schemeClr val="bg1"/>
                  </a:solidFill>
                  <a:latin typeface="+mj-lt"/>
                </a:rPr>
                <a:t>Chocolate</a:t>
              </a:r>
              <a:endParaRPr lang="en-CA" sz="1600" dirty="0">
                <a:solidFill>
                  <a:schemeClr val="bg1"/>
                </a:solidFill>
                <a:latin typeface="+mj-lt"/>
              </a:endParaRPr>
            </a:p>
          </p:txBody>
        </p:sp>
        <p:sp>
          <p:nvSpPr>
            <p:cNvPr id="67" name="TextBox 66"/>
            <p:cNvSpPr txBox="1"/>
            <p:nvPr/>
          </p:nvSpPr>
          <p:spPr>
            <a:xfrm>
              <a:off x="892735" y="2827338"/>
              <a:ext cx="560090" cy="363207"/>
            </a:xfrm>
            <a:prstGeom prst="rect">
              <a:avLst/>
            </a:prstGeom>
            <a:noFill/>
          </p:spPr>
          <p:txBody>
            <a:bodyPr wrap="none" rtlCol="0">
              <a:spAutoFit/>
            </a:bodyPr>
            <a:lstStyle/>
            <a:p>
              <a:r>
                <a:rPr lang="en-US" sz="1600" dirty="0">
                  <a:solidFill>
                    <a:schemeClr val="bg1"/>
                  </a:solidFill>
                  <a:latin typeface="+mj-lt"/>
                </a:rPr>
                <a:t>Eggs</a:t>
              </a:r>
              <a:endParaRPr lang="en-CA" sz="1600" dirty="0">
                <a:solidFill>
                  <a:schemeClr val="bg1"/>
                </a:solidFill>
                <a:latin typeface="+mj-lt"/>
              </a:endParaRPr>
            </a:p>
          </p:txBody>
        </p:sp>
        <p:sp>
          <p:nvSpPr>
            <p:cNvPr id="68" name="TextBox 67"/>
            <p:cNvSpPr txBox="1"/>
            <p:nvPr/>
          </p:nvSpPr>
          <p:spPr>
            <a:xfrm>
              <a:off x="903446" y="3288268"/>
              <a:ext cx="722377" cy="363207"/>
            </a:xfrm>
            <a:prstGeom prst="rect">
              <a:avLst/>
            </a:prstGeom>
            <a:noFill/>
          </p:spPr>
          <p:txBody>
            <a:bodyPr wrap="none" rtlCol="0">
              <a:spAutoFit/>
            </a:bodyPr>
            <a:lstStyle/>
            <a:p>
              <a:r>
                <a:rPr lang="en-US" sz="1600" dirty="0">
                  <a:solidFill>
                    <a:schemeClr val="bg1"/>
                  </a:solidFill>
                  <a:latin typeface="+mj-lt"/>
                </a:rPr>
                <a:t>Yogurt</a:t>
              </a:r>
              <a:endParaRPr lang="en-CA" sz="1600" dirty="0">
                <a:solidFill>
                  <a:schemeClr val="bg1"/>
                </a:solidFill>
                <a:latin typeface="+mj-lt"/>
              </a:endParaRPr>
            </a:p>
          </p:txBody>
        </p:sp>
        <p:sp>
          <p:nvSpPr>
            <p:cNvPr id="69" name="TextBox 68"/>
            <p:cNvSpPr txBox="1"/>
            <p:nvPr/>
          </p:nvSpPr>
          <p:spPr>
            <a:xfrm>
              <a:off x="860582" y="3745468"/>
              <a:ext cx="1871025" cy="330189"/>
            </a:xfrm>
            <a:prstGeom prst="rect">
              <a:avLst/>
            </a:prstGeom>
            <a:noFill/>
          </p:spPr>
          <p:txBody>
            <a:bodyPr wrap="none" rtlCol="0">
              <a:spAutoFit/>
            </a:bodyPr>
            <a:lstStyle/>
            <a:p>
              <a:r>
                <a:rPr lang="en-US" sz="1400" dirty="0">
                  <a:solidFill>
                    <a:schemeClr val="bg1"/>
                  </a:solidFill>
                  <a:latin typeface="+mj-lt"/>
                </a:rPr>
                <a:t>Dried Fruit/Nuts/Seeds</a:t>
              </a:r>
              <a:endParaRPr lang="en-CA" sz="1400" dirty="0">
                <a:solidFill>
                  <a:schemeClr val="bg1"/>
                </a:solidFill>
                <a:latin typeface="+mj-lt"/>
              </a:endParaRPr>
            </a:p>
          </p:txBody>
        </p:sp>
        <p:sp>
          <p:nvSpPr>
            <p:cNvPr id="70" name="TextBox 69"/>
            <p:cNvSpPr txBox="1"/>
            <p:nvPr/>
          </p:nvSpPr>
          <p:spPr>
            <a:xfrm>
              <a:off x="884398" y="4202668"/>
              <a:ext cx="711798" cy="363207"/>
            </a:xfrm>
            <a:prstGeom prst="rect">
              <a:avLst/>
            </a:prstGeom>
            <a:noFill/>
          </p:spPr>
          <p:txBody>
            <a:bodyPr wrap="none" rtlCol="0">
              <a:spAutoFit/>
            </a:bodyPr>
            <a:lstStyle/>
            <a:p>
              <a:r>
                <a:rPr lang="en-US" sz="1600" dirty="0">
                  <a:solidFill>
                    <a:schemeClr val="bg1"/>
                  </a:solidFill>
                  <a:latin typeface="+mj-lt"/>
                </a:rPr>
                <a:t>Butter</a:t>
              </a:r>
              <a:endParaRPr lang="en-CA" sz="1600" dirty="0">
                <a:solidFill>
                  <a:schemeClr val="bg1"/>
                </a:solidFill>
                <a:latin typeface="+mj-lt"/>
              </a:endParaRPr>
            </a:p>
          </p:txBody>
        </p:sp>
        <p:sp>
          <p:nvSpPr>
            <p:cNvPr id="71" name="TextBox 70"/>
            <p:cNvSpPr txBox="1"/>
            <p:nvPr/>
          </p:nvSpPr>
          <p:spPr>
            <a:xfrm>
              <a:off x="886650" y="4659869"/>
              <a:ext cx="699230" cy="363207"/>
            </a:xfrm>
            <a:prstGeom prst="rect">
              <a:avLst/>
            </a:prstGeom>
            <a:noFill/>
          </p:spPr>
          <p:txBody>
            <a:bodyPr wrap="none" rtlCol="0">
              <a:spAutoFit/>
            </a:bodyPr>
            <a:lstStyle/>
            <a:p>
              <a:r>
                <a:rPr lang="en-US" sz="1600" dirty="0">
                  <a:solidFill>
                    <a:schemeClr val="bg1"/>
                  </a:solidFill>
                  <a:latin typeface="+mj-lt"/>
                </a:rPr>
                <a:t>Candy</a:t>
              </a:r>
              <a:endParaRPr lang="en-CA" sz="1600" dirty="0">
                <a:solidFill>
                  <a:schemeClr val="bg1"/>
                </a:solidFill>
                <a:latin typeface="+mj-lt"/>
              </a:endParaRPr>
            </a:p>
          </p:txBody>
        </p:sp>
        <p:sp>
          <p:nvSpPr>
            <p:cNvPr id="72" name="TextBox 71"/>
            <p:cNvSpPr txBox="1"/>
            <p:nvPr/>
          </p:nvSpPr>
          <p:spPr>
            <a:xfrm>
              <a:off x="889462" y="5117067"/>
              <a:ext cx="920445" cy="363207"/>
            </a:xfrm>
            <a:prstGeom prst="rect">
              <a:avLst/>
            </a:prstGeom>
            <a:noFill/>
          </p:spPr>
          <p:txBody>
            <a:bodyPr wrap="none" rtlCol="0">
              <a:spAutoFit/>
            </a:bodyPr>
            <a:lstStyle/>
            <a:p>
              <a:r>
                <a:rPr lang="en-US" sz="1600" dirty="0" err="1">
                  <a:solidFill>
                    <a:schemeClr val="bg1"/>
                  </a:solidFill>
                  <a:latin typeface="+mj-lt"/>
                </a:rPr>
                <a:t>Frz</a:t>
              </a:r>
              <a:r>
                <a:rPr lang="en-US" sz="1600" dirty="0">
                  <a:solidFill>
                    <a:schemeClr val="bg1"/>
                  </a:solidFill>
                  <a:latin typeface="+mj-lt"/>
                </a:rPr>
                <a:t>. Fruit</a:t>
              </a:r>
              <a:endParaRPr lang="en-CA" sz="1600" dirty="0">
                <a:solidFill>
                  <a:schemeClr val="bg1"/>
                </a:solidFill>
                <a:latin typeface="+mj-lt"/>
              </a:endParaRPr>
            </a:p>
          </p:txBody>
        </p:sp>
        <p:sp>
          <p:nvSpPr>
            <p:cNvPr id="73" name="TextBox 72"/>
            <p:cNvSpPr txBox="1"/>
            <p:nvPr/>
          </p:nvSpPr>
          <p:spPr>
            <a:xfrm>
              <a:off x="803430" y="5574268"/>
              <a:ext cx="1463670" cy="330189"/>
            </a:xfrm>
            <a:prstGeom prst="rect">
              <a:avLst/>
            </a:prstGeom>
            <a:noFill/>
          </p:spPr>
          <p:txBody>
            <a:bodyPr wrap="none" rtlCol="0">
              <a:spAutoFit/>
            </a:bodyPr>
            <a:lstStyle/>
            <a:p>
              <a:r>
                <a:rPr lang="en-US" sz="1400" dirty="0">
                  <a:solidFill>
                    <a:schemeClr val="bg1"/>
                  </a:solidFill>
                  <a:latin typeface="+mj-lt"/>
                </a:rPr>
                <a:t>Meat Sticks/Jerky</a:t>
              </a:r>
              <a:endParaRPr lang="en-CA" sz="1400" dirty="0">
                <a:solidFill>
                  <a:schemeClr val="bg1"/>
                </a:solidFill>
                <a:latin typeface="+mj-lt"/>
              </a:endParaRPr>
            </a:p>
          </p:txBody>
        </p:sp>
      </p:grpSp>
      <p:sp>
        <p:nvSpPr>
          <p:cNvPr id="118" name="Rectangle 41"/>
          <p:cNvSpPr>
            <a:spLocks noChangeArrowheads="1"/>
          </p:cNvSpPr>
          <p:nvPr/>
        </p:nvSpPr>
        <p:spPr bwMode="auto">
          <a:xfrm>
            <a:off x="2058156" y="6096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b"/>
          <a:lstStyle>
            <a:lvl1pPr>
              <a:defRPr sz="2000" b="1">
                <a:solidFill>
                  <a:schemeClr val="bg1"/>
                </a:solidFill>
                <a:latin typeface="Arial" pitchFamily="34" charset="0"/>
                <a:ea typeface="ＭＳ Ｐゴシック" pitchFamily="34" charset="-128"/>
              </a:defRPr>
            </a:lvl1pPr>
            <a:lvl2pPr marL="742950" indent="-285750">
              <a:defRPr sz="2000" b="1">
                <a:solidFill>
                  <a:schemeClr val="bg1"/>
                </a:solidFill>
                <a:latin typeface="Arial" pitchFamily="34" charset="0"/>
                <a:ea typeface="ＭＳ Ｐゴシック" pitchFamily="34" charset="-128"/>
              </a:defRPr>
            </a:lvl2pPr>
            <a:lvl3pPr marL="1143000" indent="-228600">
              <a:defRPr sz="2000" b="1">
                <a:solidFill>
                  <a:schemeClr val="bg1"/>
                </a:solidFill>
                <a:latin typeface="Arial" pitchFamily="34" charset="0"/>
                <a:ea typeface="ＭＳ Ｐゴシック" pitchFamily="34" charset="-128"/>
              </a:defRPr>
            </a:lvl3pPr>
            <a:lvl4pPr marL="1600200" indent="-228600">
              <a:defRPr sz="2000" b="1">
                <a:solidFill>
                  <a:schemeClr val="bg1"/>
                </a:solidFill>
                <a:latin typeface="Arial" pitchFamily="34" charset="0"/>
                <a:ea typeface="ＭＳ Ｐゴシック" pitchFamily="34" charset="-128"/>
              </a:defRPr>
            </a:lvl4pPr>
            <a:lvl5pPr marL="2057400" indent="-228600">
              <a:defRPr sz="2000" b="1">
                <a:solidFill>
                  <a:schemeClr val="bg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2000" b="1">
                <a:solidFill>
                  <a:schemeClr val="bg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2000" b="1">
                <a:solidFill>
                  <a:schemeClr val="bg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2000" b="1">
                <a:solidFill>
                  <a:schemeClr val="bg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2000" b="1">
                <a:solidFill>
                  <a:schemeClr val="bg1"/>
                </a:solidFill>
                <a:latin typeface="Arial" pitchFamily="34" charset="0"/>
                <a:ea typeface="ＭＳ Ｐゴシック" pitchFamily="34" charset="-128"/>
              </a:defRPr>
            </a:lvl9pPr>
          </a:lstStyle>
          <a:p>
            <a:pPr>
              <a:lnSpc>
                <a:spcPct val="95000"/>
              </a:lnSpc>
              <a:spcBef>
                <a:spcPct val="0"/>
              </a:spcBef>
            </a:pPr>
            <a:r>
              <a:rPr lang="en-US" altLang="en-US" sz="2800" b="0" cap="all" dirty="0">
                <a:solidFill>
                  <a:srgbClr val="009DD9"/>
                </a:solidFill>
                <a:latin typeface="+mj-lt"/>
                <a:cs typeface="+mj-cs"/>
              </a:rPr>
              <a:t>Not all  in growing in the Centre of store</a:t>
            </a:r>
            <a:endParaRPr lang="en-US" altLang="en-US" sz="2800" b="0" cap="all" dirty="0">
              <a:solidFill>
                <a:srgbClr val="009DD9"/>
              </a:solidFill>
              <a:latin typeface="+mj-lt"/>
              <a:cs typeface="+mj-cs"/>
            </a:endParaRPr>
          </a:p>
        </p:txBody>
      </p:sp>
      <p:sp>
        <p:nvSpPr>
          <p:cNvPr id="74" name="Rectangle 2"/>
          <p:cNvSpPr txBox="1">
            <a:spLocks noChangeArrowheads="1"/>
          </p:cNvSpPr>
          <p:nvPr/>
        </p:nvSpPr>
        <p:spPr>
          <a:xfrm>
            <a:off x="5979322" y="1371600"/>
            <a:ext cx="2555079" cy="906462"/>
          </a:xfrm>
          <a:prstGeom prst="rect">
            <a:avLst/>
          </a:prstGeom>
        </p:spPr>
        <p:txBody>
          <a:bodyPr vert="horz" wrap="square" lIns="91440" tIns="0" rIns="91440" bIns="0" rtlCol="0" anchor="ctr" anchorCtr="0">
            <a:noAutofit/>
          </a:bodyPr>
          <a:lstStyle>
            <a:lvl1pPr algn="l" defTabSz="457200" rtl="0" eaLnBrk="0" fontAlgn="base" hangingPunct="0">
              <a:spcBef>
                <a:spcPct val="0"/>
              </a:spcBef>
              <a:spcAft>
                <a:spcPct val="0"/>
              </a:spcAft>
              <a:defRPr sz="3000" kern="1200" cap="all" baseline="0">
                <a:solidFill>
                  <a:srgbClr val="009DD9"/>
                </a:solidFill>
                <a:latin typeface="+mj-lt"/>
                <a:ea typeface="+mj-ea"/>
                <a:cs typeface="+mj-cs"/>
              </a:defRPr>
            </a:lvl1pPr>
            <a:lvl2pPr algn="l" defTabSz="457200" rtl="0" eaLnBrk="0" fontAlgn="base" hangingPunct="0">
              <a:spcBef>
                <a:spcPct val="0"/>
              </a:spcBef>
              <a:spcAft>
                <a:spcPct val="0"/>
              </a:spcAft>
              <a:defRPr sz="3000">
                <a:solidFill>
                  <a:srgbClr val="009DD9"/>
                </a:solidFill>
                <a:latin typeface="Calibri" pitchFamily="34" charset="0"/>
              </a:defRPr>
            </a:lvl2pPr>
            <a:lvl3pPr algn="l" defTabSz="457200" rtl="0" eaLnBrk="0" fontAlgn="base" hangingPunct="0">
              <a:spcBef>
                <a:spcPct val="0"/>
              </a:spcBef>
              <a:spcAft>
                <a:spcPct val="0"/>
              </a:spcAft>
              <a:defRPr sz="3000">
                <a:solidFill>
                  <a:srgbClr val="009DD9"/>
                </a:solidFill>
                <a:latin typeface="Calibri" pitchFamily="34" charset="0"/>
              </a:defRPr>
            </a:lvl3pPr>
            <a:lvl4pPr algn="l" defTabSz="457200" rtl="0" eaLnBrk="0" fontAlgn="base" hangingPunct="0">
              <a:spcBef>
                <a:spcPct val="0"/>
              </a:spcBef>
              <a:spcAft>
                <a:spcPct val="0"/>
              </a:spcAft>
              <a:defRPr sz="3000">
                <a:solidFill>
                  <a:srgbClr val="009DD9"/>
                </a:solidFill>
                <a:latin typeface="Calibri" pitchFamily="34" charset="0"/>
              </a:defRPr>
            </a:lvl4pPr>
            <a:lvl5pPr algn="l" defTabSz="457200" rtl="0" eaLnBrk="0" fontAlgn="base" hangingPunct="0">
              <a:spcBef>
                <a:spcPct val="0"/>
              </a:spcBef>
              <a:spcAft>
                <a:spcPct val="0"/>
              </a:spcAft>
              <a:defRPr sz="3000">
                <a:solidFill>
                  <a:srgbClr val="009DD9"/>
                </a:solidFill>
                <a:latin typeface="Calibri" pitchFamily="34" charset="0"/>
              </a:defRPr>
            </a:lvl5pPr>
            <a:lvl6pPr marL="457200" algn="l" defTabSz="457200" rtl="0" fontAlgn="base">
              <a:spcBef>
                <a:spcPct val="0"/>
              </a:spcBef>
              <a:spcAft>
                <a:spcPct val="0"/>
              </a:spcAft>
              <a:defRPr sz="3000">
                <a:solidFill>
                  <a:srgbClr val="009DD9"/>
                </a:solidFill>
                <a:latin typeface="Calibri" pitchFamily="34" charset="0"/>
              </a:defRPr>
            </a:lvl6pPr>
            <a:lvl7pPr marL="914400" algn="l" defTabSz="457200" rtl="0" fontAlgn="base">
              <a:spcBef>
                <a:spcPct val="0"/>
              </a:spcBef>
              <a:spcAft>
                <a:spcPct val="0"/>
              </a:spcAft>
              <a:defRPr sz="3000">
                <a:solidFill>
                  <a:srgbClr val="009DD9"/>
                </a:solidFill>
                <a:latin typeface="Calibri" pitchFamily="34" charset="0"/>
              </a:defRPr>
            </a:lvl7pPr>
            <a:lvl8pPr marL="1371600" algn="l" defTabSz="457200" rtl="0" fontAlgn="base">
              <a:spcBef>
                <a:spcPct val="0"/>
              </a:spcBef>
              <a:spcAft>
                <a:spcPct val="0"/>
              </a:spcAft>
              <a:defRPr sz="3000">
                <a:solidFill>
                  <a:srgbClr val="009DD9"/>
                </a:solidFill>
                <a:latin typeface="Calibri" pitchFamily="34" charset="0"/>
              </a:defRPr>
            </a:lvl8pPr>
            <a:lvl9pPr marL="1828800" algn="l" defTabSz="457200" rtl="0" fontAlgn="base">
              <a:spcBef>
                <a:spcPct val="0"/>
              </a:spcBef>
              <a:spcAft>
                <a:spcPct val="0"/>
              </a:spcAft>
              <a:defRPr sz="3000">
                <a:solidFill>
                  <a:srgbClr val="009DD9"/>
                </a:solidFill>
                <a:latin typeface="Calibri" pitchFamily="34" charset="0"/>
              </a:defRPr>
            </a:lvl9pPr>
          </a:lstStyle>
          <a:p>
            <a:pPr algn="ctr" defTabSz="914400"/>
            <a:r>
              <a:rPr lang="en-CA" altLang="en-US" sz="2000" dirty="0">
                <a:ea typeface="ＭＳ Ｐゴシック" pitchFamily="34" charset="-128"/>
              </a:rPr>
              <a:t>expansion</a:t>
            </a:r>
            <a:endParaRPr lang="en-CA" altLang="en-US" sz="2400" dirty="0">
              <a:ea typeface="ＭＳ Ｐゴシック" pitchFamily="34" charset="-128"/>
            </a:endParaRPr>
          </a:p>
        </p:txBody>
      </p:sp>
      <p:grpSp>
        <p:nvGrpSpPr>
          <p:cNvPr id="75" name="Group 74"/>
          <p:cNvGrpSpPr>
            <a:grpSpLocks noChangeAspect="1"/>
          </p:cNvGrpSpPr>
          <p:nvPr/>
        </p:nvGrpSpPr>
        <p:grpSpPr>
          <a:xfrm rot="10800000" flipH="1" flipV="1">
            <a:off x="3576992" y="2088525"/>
            <a:ext cx="2823809" cy="4209880"/>
            <a:chOff x="582613" y="1447800"/>
            <a:chExt cx="4161749" cy="4470210"/>
          </a:xfrm>
          <a:solidFill>
            <a:schemeClr val="accent4"/>
          </a:solidFill>
        </p:grpSpPr>
        <p:sp>
          <p:nvSpPr>
            <p:cNvPr id="76" name="Rounded Rectangle 75"/>
            <p:cNvSpPr/>
            <p:nvPr/>
          </p:nvSpPr>
          <p:spPr>
            <a:xfrm>
              <a:off x="582613" y="1447800"/>
              <a:ext cx="4065587" cy="347472"/>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77" name="Rounded Rectangle 76"/>
            <p:cNvSpPr/>
            <p:nvPr/>
          </p:nvSpPr>
          <p:spPr>
            <a:xfrm>
              <a:off x="1092362" y="2370138"/>
              <a:ext cx="3555838" cy="347472"/>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78" name="Rounded Rectangle 77"/>
            <p:cNvSpPr/>
            <p:nvPr/>
          </p:nvSpPr>
          <p:spPr>
            <a:xfrm>
              <a:off x="1320962" y="2827338"/>
              <a:ext cx="3327238" cy="347472"/>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79" name="Rounded Rectangle 78"/>
            <p:cNvSpPr/>
            <p:nvPr/>
          </p:nvSpPr>
          <p:spPr>
            <a:xfrm>
              <a:off x="1549562" y="3284538"/>
              <a:ext cx="3098638" cy="347472"/>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0" name="Rounded Rectangle 79"/>
            <p:cNvSpPr/>
            <p:nvPr/>
          </p:nvSpPr>
          <p:spPr>
            <a:xfrm>
              <a:off x="1778162" y="3741738"/>
              <a:ext cx="2870038" cy="347472"/>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1" name="Rounded Rectangle 80"/>
            <p:cNvSpPr/>
            <p:nvPr/>
          </p:nvSpPr>
          <p:spPr>
            <a:xfrm>
              <a:off x="2006762" y="4198938"/>
              <a:ext cx="2641438" cy="347472"/>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2" name="Rounded Rectangle 81"/>
            <p:cNvSpPr/>
            <p:nvPr/>
          </p:nvSpPr>
          <p:spPr>
            <a:xfrm>
              <a:off x="2159162" y="4656138"/>
              <a:ext cx="2489038" cy="347472"/>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3" name="Rounded Rectangle 82"/>
            <p:cNvSpPr/>
            <p:nvPr/>
          </p:nvSpPr>
          <p:spPr>
            <a:xfrm>
              <a:off x="2387762" y="5113338"/>
              <a:ext cx="2260438" cy="347472"/>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4" name="Rounded Rectangle 83"/>
            <p:cNvSpPr/>
            <p:nvPr/>
          </p:nvSpPr>
          <p:spPr>
            <a:xfrm>
              <a:off x="863762" y="1912938"/>
              <a:ext cx="3784438" cy="347472"/>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5" name="Rounded Rectangle 84"/>
            <p:cNvSpPr/>
            <p:nvPr/>
          </p:nvSpPr>
          <p:spPr>
            <a:xfrm>
              <a:off x="2483924" y="5570538"/>
              <a:ext cx="2260438" cy="347472"/>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pSp>
      <p:sp>
        <p:nvSpPr>
          <p:cNvPr id="86" name="Rectangle 2"/>
          <p:cNvSpPr>
            <a:spLocks noGrp="1" noChangeArrowheads="1"/>
          </p:cNvSpPr>
          <p:nvPr>
            <p:ph type="title"/>
          </p:nvPr>
        </p:nvSpPr>
        <p:spPr>
          <a:xfrm>
            <a:off x="3921922" y="1386873"/>
            <a:ext cx="2555079" cy="906462"/>
          </a:xfrm>
        </p:spPr>
        <p:txBody>
          <a:bodyPr anchor="ctr"/>
          <a:lstStyle/>
          <a:p>
            <a:pPr algn="ctr" defTabSz="914400"/>
            <a:r>
              <a:rPr lang="en-CA" altLang="en-US" sz="2000" dirty="0">
                <a:ea typeface="ＭＳ Ｐゴシック" pitchFamily="34" charset="-128"/>
              </a:rPr>
              <a:t>Contraction</a:t>
            </a:r>
            <a:endParaRPr lang="en-CA" altLang="en-US" sz="2400" dirty="0">
              <a:ea typeface="ＭＳ Ｐゴシック" pitchFamily="34" charset="-128"/>
            </a:endParaRPr>
          </a:p>
        </p:txBody>
      </p:sp>
      <p:graphicFrame>
        <p:nvGraphicFramePr>
          <p:cNvPr id="87" name="Table 86"/>
          <p:cNvGraphicFramePr>
            <a:graphicFrameLocks noGrp="1"/>
          </p:cNvGraphicFramePr>
          <p:nvPr>
            <p:extLst/>
          </p:nvPr>
        </p:nvGraphicFramePr>
        <p:xfrm>
          <a:off x="2142521" y="2022395"/>
          <a:ext cx="1498600" cy="4309870"/>
        </p:xfrm>
        <a:graphic>
          <a:graphicData uri="http://schemas.openxmlformats.org/drawingml/2006/table">
            <a:tbl>
              <a:tblPr>
                <a:tableStyleId>{2D5ABB26-0587-4C30-8999-92F81FD0307C}</a:tableStyleId>
              </a:tblPr>
              <a:tblGrid>
                <a:gridCol w="819272"/>
                <a:gridCol w="679328"/>
              </a:tblGrid>
              <a:tr h="430987">
                <a:tc>
                  <a:txBody>
                    <a:bodyPr/>
                    <a:lstStyle/>
                    <a:p>
                      <a:pPr marL="0" algn="ctr" defTabSz="457200" rtl="0" eaLnBrk="1" fontAlgn="b" latinLnBrk="0" hangingPunct="1"/>
                      <a:r>
                        <a:rPr lang="en-CA" sz="1400" u="none" strike="noStrike" kern="1200" dirty="0" smtClean="0">
                          <a:solidFill>
                            <a:schemeClr val="tx1"/>
                          </a:solidFill>
                          <a:effectLst/>
                          <a:latin typeface="+mn-lt"/>
                          <a:ea typeface="+mn-ea"/>
                          <a:cs typeface="+mn-cs"/>
                        </a:rPr>
                        <a:t>-$19.7</a:t>
                      </a:r>
                      <a:endParaRPr lang="en-CA" sz="1400" u="none" strike="noStrike" kern="1200" dirty="0">
                        <a:solidFill>
                          <a:schemeClr val="tx1"/>
                        </a:solidFill>
                        <a:effectLst/>
                        <a:latin typeface="+mn-lt"/>
                        <a:ea typeface="+mn-ea"/>
                        <a:cs typeface="+mn-cs"/>
                      </a:endParaRPr>
                    </a:p>
                  </a:txBody>
                  <a:tcPr marL="9525" marR="9525" marT="9525" marB="0" anchor="ctr"/>
                </a:tc>
                <a:tc>
                  <a:txBody>
                    <a:bodyPr/>
                    <a:lstStyle/>
                    <a:p>
                      <a:pPr marL="0" algn="ctr" defTabSz="457200" rtl="0" eaLnBrk="1" fontAlgn="b" latinLnBrk="0" hangingPunct="1"/>
                      <a:r>
                        <a:rPr lang="en-CA" sz="1400" u="none" strike="noStrike" kern="1200" dirty="0" smtClean="0">
                          <a:solidFill>
                            <a:schemeClr val="tx1"/>
                          </a:solidFill>
                          <a:effectLst/>
                          <a:latin typeface="+mn-lt"/>
                          <a:ea typeface="+mn-ea"/>
                          <a:cs typeface="+mn-cs"/>
                        </a:rPr>
                        <a:t>-5%</a:t>
                      </a:r>
                      <a:endParaRPr lang="en-CA" sz="1400" u="none" strike="noStrike" kern="1200" dirty="0">
                        <a:solidFill>
                          <a:schemeClr val="tx1"/>
                        </a:solidFill>
                        <a:effectLst/>
                        <a:latin typeface="+mn-lt"/>
                        <a:ea typeface="+mn-ea"/>
                        <a:cs typeface="+mn-cs"/>
                      </a:endParaRPr>
                    </a:p>
                  </a:txBody>
                  <a:tcPr marL="9525" marR="9525" marT="9525" marB="0" anchor="ctr"/>
                </a:tc>
              </a:tr>
              <a:tr h="430987">
                <a:tc>
                  <a:txBody>
                    <a:bodyPr/>
                    <a:lstStyle/>
                    <a:p>
                      <a:pPr marL="0" algn="ctr" defTabSz="457200" rtl="0" eaLnBrk="1" fontAlgn="b" latinLnBrk="0" hangingPunct="1"/>
                      <a:r>
                        <a:rPr lang="en-CA" sz="1400" u="none" strike="noStrike" kern="1200" dirty="0" smtClean="0">
                          <a:solidFill>
                            <a:schemeClr val="tx1"/>
                          </a:solidFill>
                          <a:effectLst/>
                          <a:latin typeface="+mn-lt"/>
                          <a:ea typeface="+mn-ea"/>
                          <a:cs typeface="+mn-cs"/>
                        </a:rPr>
                        <a:t>-$16.6</a:t>
                      </a:r>
                      <a:endParaRPr lang="en-CA" sz="1400" u="none" strike="noStrike" kern="1200" dirty="0">
                        <a:solidFill>
                          <a:schemeClr val="tx1"/>
                        </a:solidFill>
                        <a:effectLst/>
                        <a:latin typeface="+mn-lt"/>
                        <a:ea typeface="+mn-ea"/>
                        <a:cs typeface="+mn-cs"/>
                      </a:endParaRPr>
                    </a:p>
                  </a:txBody>
                  <a:tcPr marL="9525" marR="9525" marT="9525" marB="0" anchor="ctr"/>
                </a:tc>
                <a:tc>
                  <a:txBody>
                    <a:bodyPr/>
                    <a:lstStyle/>
                    <a:p>
                      <a:pPr marL="0" algn="ctr" defTabSz="457200" rtl="0" eaLnBrk="1" fontAlgn="b" latinLnBrk="0" hangingPunct="1"/>
                      <a:r>
                        <a:rPr lang="en-CA" sz="1400" u="none" strike="noStrike" kern="1200" dirty="0" smtClean="0">
                          <a:solidFill>
                            <a:schemeClr val="tx1"/>
                          </a:solidFill>
                          <a:effectLst/>
                          <a:latin typeface="+mn-lt"/>
                          <a:ea typeface="+mn-ea"/>
                          <a:cs typeface="+mn-cs"/>
                        </a:rPr>
                        <a:t>-1%</a:t>
                      </a:r>
                      <a:endParaRPr lang="en-CA" sz="1400" u="none" strike="noStrike" kern="1200" dirty="0">
                        <a:solidFill>
                          <a:schemeClr val="tx1"/>
                        </a:solidFill>
                        <a:effectLst/>
                        <a:latin typeface="+mn-lt"/>
                        <a:ea typeface="+mn-ea"/>
                        <a:cs typeface="+mn-cs"/>
                      </a:endParaRPr>
                    </a:p>
                  </a:txBody>
                  <a:tcPr marL="9525" marR="9525" marT="9525" marB="0" anchor="ctr"/>
                </a:tc>
              </a:tr>
              <a:tr h="430987">
                <a:tc>
                  <a:txBody>
                    <a:bodyPr/>
                    <a:lstStyle/>
                    <a:p>
                      <a:pPr marL="0" algn="ctr" defTabSz="457200" rtl="0" eaLnBrk="1" fontAlgn="b" latinLnBrk="0" hangingPunct="1"/>
                      <a:r>
                        <a:rPr lang="en-US" sz="1400" u="none" strike="noStrike" kern="1200" dirty="0" smtClean="0">
                          <a:solidFill>
                            <a:schemeClr val="tx1"/>
                          </a:solidFill>
                          <a:effectLst/>
                          <a:latin typeface="+mn-lt"/>
                          <a:ea typeface="+mn-ea"/>
                          <a:cs typeface="+mn-cs"/>
                        </a:rPr>
                        <a:t>-$15.4</a:t>
                      </a:r>
                      <a:endParaRPr lang="en-CA" sz="1400" u="none" strike="noStrike" kern="1200" dirty="0">
                        <a:solidFill>
                          <a:schemeClr val="tx1"/>
                        </a:solidFill>
                        <a:effectLst/>
                        <a:latin typeface="+mn-lt"/>
                        <a:ea typeface="+mn-ea"/>
                        <a:cs typeface="+mn-cs"/>
                      </a:endParaRPr>
                    </a:p>
                  </a:txBody>
                  <a:tcPr marL="9525" marR="9525" marT="9525" marB="0" anchor="ctr"/>
                </a:tc>
                <a:tc>
                  <a:txBody>
                    <a:bodyPr/>
                    <a:lstStyle/>
                    <a:p>
                      <a:pPr marL="0" algn="ctr" defTabSz="457200" rtl="0" eaLnBrk="1" fontAlgn="b" latinLnBrk="0" hangingPunct="1"/>
                      <a:r>
                        <a:rPr lang="en-CA" sz="1400" u="none" strike="noStrike" kern="1200" dirty="0" smtClean="0">
                          <a:solidFill>
                            <a:schemeClr val="tx1"/>
                          </a:solidFill>
                          <a:effectLst/>
                          <a:latin typeface="+mn-lt"/>
                          <a:ea typeface="+mn-ea"/>
                          <a:cs typeface="+mn-cs"/>
                        </a:rPr>
                        <a:t>-11%</a:t>
                      </a:r>
                      <a:endParaRPr lang="en-CA" sz="1400" u="none" strike="noStrike" kern="1200" dirty="0">
                        <a:solidFill>
                          <a:schemeClr val="tx1"/>
                        </a:solidFill>
                        <a:effectLst/>
                        <a:latin typeface="+mn-lt"/>
                        <a:ea typeface="+mn-ea"/>
                        <a:cs typeface="+mn-cs"/>
                      </a:endParaRPr>
                    </a:p>
                  </a:txBody>
                  <a:tcPr marL="9525" marR="9525" marT="9525" marB="0" anchor="ctr"/>
                </a:tc>
              </a:tr>
              <a:tr h="430987">
                <a:tc>
                  <a:txBody>
                    <a:bodyPr/>
                    <a:lstStyle/>
                    <a:p>
                      <a:pPr marL="0" algn="ctr" defTabSz="457200" rtl="0" eaLnBrk="1" fontAlgn="b" latinLnBrk="0" hangingPunct="1"/>
                      <a:r>
                        <a:rPr lang="en-US" sz="1400" u="none" strike="noStrike" kern="1200" dirty="0" smtClean="0">
                          <a:solidFill>
                            <a:schemeClr val="tx1"/>
                          </a:solidFill>
                          <a:effectLst/>
                          <a:latin typeface="+mn-lt"/>
                          <a:ea typeface="+mn-ea"/>
                          <a:cs typeface="+mn-cs"/>
                        </a:rPr>
                        <a:t>-$14.1</a:t>
                      </a:r>
                      <a:endParaRPr lang="en-CA" sz="1400" u="none" strike="noStrike" kern="1200" dirty="0">
                        <a:solidFill>
                          <a:schemeClr val="tx1"/>
                        </a:solidFill>
                        <a:effectLst/>
                        <a:latin typeface="+mn-lt"/>
                        <a:ea typeface="+mn-ea"/>
                        <a:cs typeface="+mn-cs"/>
                      </a:endParaRPr>
                    </a:p>
                  </a:txBody>
                  <a:tcPr marL="9525" marR="9525" marT="9525" marB="0" anchor="ctr"/>
                </a:tc>
                <a:tc>
                  <a:txBody>
                    <a:bodyPr/>
                    <a:lstStyle/>
                    <a:p>
                      <a:pPr marL="0" algn="ctr" defTabSz="457200" rtl="0" eaLnBrk="1" fontAlgn="b" latinLnBrk="0" hangingPunct="1"/>
                      <a:r>
                        <a:rPr lang="en-CA" sz="1400" u="none" strike="noStrike" kern="1200" dirty="0" smtClean="0">
                          <a:solidFill>
                            <a:schemeClr val="tx1"/>
                          </a:solidFill>
                          <a:effectLst/>
                          <a:latin typeface="+mn-lt"/>
                          <a:ea typeface="+mn-ea"/>
                          <a:cs typeface="+mn-cs"/>
                        </a:rPr>
                        <a:t>0%</a:t>
                      </a:r>
                      <a:endParaRPr lang="en-CA" sz="1400" u="none" strike="noStrike" kern="1200" dirty="0">
                        <a:solidFill>
                          <a:schemeClr val="tx1"/>
                        </a:solidFill>
                        <a:effectLst/>
                        <a:latin typeface="+mn-lt"/>
                        <a:ea typeface="+mn-ea"/>
                        <a:cs typeface="+mn-cs"/>
                      </a:endParaRPr>
                    </a:p>
                  </a:txBody>
                  <a:tcPr marL="9525" marR="9525" marT="9525" marB="0" anchor="ctr"/>
                </a:tc>
              </a:tr>
              <a:tr h="430987">
                <a:tc>
                  <a:txBody>
                    <a:bodyPr/>
                    <a:lstStyle/>
                    <a:p>
                      <a:pPr marL="0" algn="ctr" defTabSz="457200" rtl="0" eaLnBrk="1" fontAlgn="b" latinLnBrk="0" hangingPunct="1"/>
                      <a:r>
                        <a:rPr lang="en-US" sz="1400" u="none" strike="noStrike" kern="1200" dirty="0" smtClean="0">
                          <a:solidFill>
                            <a:schemeClr val="tx1"/>
                          </a:solidFill>
                          <a:effectLst/>
                          <a:latin typeface="+mn-lt"/>
                          <a:ea typeface="+mn-ea"/>
                          <a:cs typeface="+mn-cs"/>
                        </a:rPr>
                        <a:t>-$12.0</a:t>
                      </a:r>
                      <a:endParaRPr lang="en-CA" sz="1400" u="none" strike="noStrike" kern="1200" dirty="0">
                        <a:solidFill>
                          <a:schemeClr val="tx1"/>
                        </a:solidFill>
                        <a:effectLst/>
                        <a:latin typeface="+mn-lt"/>
                        <a:ea typeface="+mn-ea"/>
                        <a:cs typeface="+mn-cs"/>
                      </a:endParaRPr>
                    </a:p>
                  </a:txBody>
                  <a:tcPr marL="9525" marR="9525" marT="9525" marB="0" anchor="ctr"/>
                </a:tc>
                <a:tc>
                  <a:txBody>
                    <a:bodyPr/>
                    <a:lstStyle/>
                    <a:p>
                      <a:pPr marL="0" algn="ctr" defTabSz="457200" rtl="0" eaLnBrk="1" fontAlgn="b" latinLnBrk="0" hangingPunct="1"/>
                      <a:r>
                        <a:rPr lang="en-CA" sz="1400" u="none" strike="noStrike" kern="1200" dirty="0" smtClean="0">
                          <a:solidFill>
                            <a:schemeClr val="tx1"/>
                          </a:solidFill>
                          <a:effectLst/>
                          <a:latin typeface="+mn-lt"/>
                          <a:ea typeface="+mn-ea"/>
                          <a:cs typeface="+mn-cs"/>
                        </a:rPr>
                        <a:t>-5%</a:t>
                      </a:r>
                      <a:endParaRPr lang="en-CA" sz="1400" u="none" strike="noStrike" kern="1200" dirty="0">
                        <a:solidFill>
                          <a:schemeClr val="tx1"/>
                        </a:solidFill>
                        <a:effectLst/>
                        <a:latin typeface="+mn-lt"/>
                        <a:ea typeface="+mn-ea"/>
                        <a:cs typeface="+mn-cs"/>
                      </a:endParaRPr>
                    </a:p>
                  </a:txBody>
                  <a:tcPr marL="9525" marR="9525" marT="9525" marB="0" anchor="ctr"/>
                </a:tc>
              </a:tr>
              <a:tr h="430987">
                <a:tc>
                  <a:txBody>
                    <a:bodyPr/>
                    <a:lstStyle/>
                    <a:p>
                      <a:pPr marL="0" algn="ctr" defTabSz="457200" rtl="0" eaLnBrk="1" fontAlgn="b" latinLnBrk="0" hangingPunct="1"/>
                      <a:r>
                        <a:rPr lang="en-US" sz="1400" u="none" strike="noStrike" kern="1200" dirty="0" smtClean="0">
                          <a:solidFill>
                            <a:schemeClr val="tx1"/>
                          </a:solidFill>
                          <a:effectLst/>
                          <a:latin typeface="+mn-lt"/>
                          <a:ea typeface="+mn-ea"/>
                          <a:cs typeface="+mn-cs"/>
                        </a:rPr>
                        <a:t>-$10.1</a:t>
                      </a:r>
                      <a:endParaRPr lang="en-CA" sz="1400" u="none" strike="noStrike" kern="1200" dirty="0">
                        <a:solidFill>
                          <a:schemeClr val="tx1"/>
                        </a:solidFill>
                        <a:effectLst/>
                        <a:latin typeface="+mn-lt"/>
                        <a:ea typeface="+mn-ea"/>
                        <a:cs typeface="+mn-cs"/>
                      </a:endParaRPr>
                    </a:p>
                  </a:txBody>
                  <a:tcPr marL="9525" marR="9525" marT="9525" marB="0" anchor="ctr"/>
                </a:tc>
                <a:tc>
                  <a:txBody>
                    <a:bodyPr/>
                    <a:lstStyle/>
                    <a:p>
                      <a:pPr marL="0" algn="ctr" defTabSz="457200" rtl="0" eaLnBrk="1" fontAlgn="b" latinLnBrk="0" hangingPunct="1"/>
                      <a:r>
                        <a:rPr lang="en-CA" sz="1400" u="none" strike="noStrike" kern="1200" dirty="0" smtClean="0">
                          <a:solidFill>
                            <a:schemeClr val="tx1"/>
                          </a:solidFill>
                          <a:effectLst/>
                          <a:latin typeface="+mn-lt"/>
                          <a:ea typeface="+mn-ea"/>
                          <a:cs typeface="+mn-cs"/>
                        </a:rPr>
                        <a:t>-2%</a:t>
                      </a:r>
                      <a:endParaRPr lang="en-CA" sz="1400" u="none" strike="noStrike" kern="1200" dirty="0">
                        <a:solidFill>
                          <a:schemeClr val="tx1"/>
                        </a:solidFill>
                        <a:effectLst/>
                        <a:latin typeface="+mn-lt"/>
                        <a:ea typeface="+mn-ea"/>
                        <a:cs typeface="+mn-cs"/>
                      </a:endParaRPr>
                    </a:p>
                  </a:txBody>
                  <a:tcPr marL="9525" marR="9525" marT="9525" marB="0" anchor="ctr"/>
                </a:tc>
              </a:tr>
              <a:tr h="430987">
                <a:tc>
                  <a:txBody>
                    <a:bodyPr/>
                    <a:lstStyle/>
                    <a:p>
                      <a:pPr marL="0" algn="ctr" defTabSz="457200" rtl="0" eaLnBrk="1" fontAlgn="b" latinLnBrk="0" hangingPunct="1"/>
                      <a:r>
                        <a:rPr lang="en-US" sz="1400" u="none" strike="noStrike" kern="1200" dirty="0" smtClean="0">
                          <a:solidFill>
                            <a:schemeClr val="tx1"/>
                          </a:solidFill>
                          <a:effectLst/>
                          <a:latin typeface="+mn-lt"/>
                          <a:ea typeface="+mn-ea"/>
                          <a:cs typeface="+mn-cs"/>
                        </a:rPr>
                        <a:t>-$6.6</a:t>
                      </a:r>
                      <a:endParaRPr lang="en-CA" sz="1400" u="none" strike="noStrike" kern="1200" dirty="0">
                        <a:solidFill>
                          <a:schemeClr val="tx1"/>
                        </a:solidFill>
                        <a:effectLst/>
                        <a:latin typeface="+mn-lt"/>
                        <a:ea typeface="+mn-ea"/>
                        <a:cs typeface="+mn-cs"/>
                      </a:endParaRPr>
                    </a:p>
                  </a:txBody>
                  <a:tcPr marL="9525" marR="9525" marT="9525" marB="0" anchor="ctr"/>
                </a:tc>
                <a:tc>
                  <a:txBody>
                    <a:bodyPr/>
                    <a:lstStyle/>
                    <a:p>
                      <a:pPr marL="0" algn="ctr" defTabSz="457200" rtl="0" eaLnBrk="1" fontAlgn="b" latinLnBrk="0" hangingPunct="1"/>
                      <a:r>
                        <a:rPr lang="en-CA" sz="1400" u="none" strike="noStrike" kern="1200" dirty="0" smtClean="0">
                          <a:solidFill>
                            <a:schemeClr val="tx1"/>
                          </a:solidFill>
                          <a:effectLst/>
                          <a:latin typeface="+mn-lt"/>
                          <a:ea typeface="+mn-ea"/>
                          <a:cs typeface="+mn-cs"/>
                        </a:rPr>
                        <a:t>-3%</a:t>
                      </a:r>
                      <a:endParaRPr lang="en-CA" sz="1400" u="none" strike="noStrike" kern="1200" dirty="0">
                        <a:solidFill>
                          <a:schemeClr val="tx1"/>
                        </a:solidFill>
                        <a:effectLst/>
                        <a:latin typeface="+mn-lt"/>
                        <a:ea typeface="+mn-ea"/>
                        <a:cs typeface="+mn-cs"/>
                      </a:endParaRPr>
                    </a:p>
                  </a:txBody>
                  <a:tcPr marL="9525" marR="9525" marT="9525" marB="0" anchor="ctr"/>
                </a:tc>
              </a:tr>
              <a:tr h="430987">
                <a:tc>
                  <a:txBody>
                    <a:bodyPr/>
                    <a:lstStyle/>
                    <a:p>
                      <a:pPr marL="0" algn="ctr" defTabSz="457200" rtl="0" eaLnBrk="1" fontAlgn="b" latinLnBrk="0" hangingPunct="1"/>
                      <a:r>
                        <a:rPr lang="en-US" sz="1400" u="none" strike="noStrike" kern="1200" dirty="0" smtClean="0">
                          <a:solidFill>
                            <a:schemeClr val="tx1"/>
                          </a:solidFill>
                          <a:effectLst/>
                          <a:latin typeface="+mn-lt"/>
                          <a:ea typeface="+mn-ea"/>
                          <a:cs typeface="+mn-cs"/>
                        </a:rPr>
                        <a:t>-$6.2</a:t>
                      </a:r>
                      <a:endParaRPr lang="en-CA" sz="1400" u="none" strike="noStrike" kern="1200" dirty="0">
                        <a:solidFill>
                          <a:schemeClr val="tx1"/>
                        </a:solidFill>
                        <a:effectLst/>
                        <a:latin typeface="+mn-lt"/>
                        <a:ea typeface="+mn-ea"/>
                        <a:cs typeface="+mn-cs"/>
                      </a:endParaRPr>
                    </a:p>
                  </a:txBody>
                  <a:tcPr marL="9525" marR="9525" marT="9525" marB="0" anchor="ctr"/>
                </a:tc>
                <a:tc>
                  <a:txBody>
                    <a:bodyPr/>
                    <a:lstStyle/>
                    <a:p>
                      <a:pPr marL="0" algn="ctr" defTabSz="457200" rtl="0" eaLnBrk="1" fontAlgn="b" latinLnBrk="0" hangingPunct="1"/>
                      <a:r>
                        <a:rPr lang="en-CA" sz="1400" u="none" strike="noStrike" kern="1200" dirty="0" smtClean="0">
                          <a:solidFill>
                            <a:schemeClr val="tx1"/>
                          </a:solidFill>
                          <a:effectLst/>
                          <a:latin typeface="+mn-lt"/>
                          <a:ea typeface="+mn-ea"/>
                          <a:cs typeface="+mn-cs"/>
                        </a:rPr>
                        <a:t>-2%</a:t>
                      </a:r>
                      <a:endParaRPr lang="en-CA" sz="1400" u="none" strike="noStrike" kern="1200" dirty="0">
                        <a:solidFill>
                          <a:schemeClr val="tx1"/>
                        </a:solidFill>
                        <a:effectLst/>
                        <a:latin typeface="+mn-lt"/>
                        <a:ea typeface="+mn-ea"/>
                        <a:cs typeface="+mn-cs"/>
                      </a:endParaRPr>
                    </a:p>
                  </a:txBody>
                  <a:tcPr marL="9525" marR="9525" marT="9525" marB="0" anchor="ctr"/>
                </a:tc>
              </a:tr>
              <a:tr h="430987">
                <a:tc>
                  <a:txBody>
                    <a:bodyPr/>
                    <a:lstStyle/>
                    <a:p>
                      <a:pPr marL="0" algn="ctr" defTabSz="457200" rtl="0" eaLnBrk="1" fontAlgn="b" latinLnBrk="0" hangingPunct="1"/>
                      <a:r>
                        <a:rPr lang="en-US" sz="1400" u="none" strike="noStrike" kern="1200" dirty="0" smtClean="0">
                          <a:solidFill>
                            <a:schemeClr val="tx1"/>
                          </a:solidFill>
                          <a:effectLst/>
                          <a:latin typeface="+mn-lt"/>
                          <a:ea typeface="+mn-ea"/>
                          <a:cs typeface="+mn-cs"/>
                        </a:rPr>
                        <a:t>-$5.8</a:t>
                      </a:r>
                      <a:endParaRPr lang="en-CA" sz="1400" u="none" strike="noStrike" kern="1200" dirty="0">
                        <a:solidFill>
                          <a:schemeClr val="tx1"/>
                        </a:solidFill>
                        <a:effectLst/>
                        <a:latin typeface="+mn-lt"/>
                        <a:ea typeface="+mn-ea"/>
                        <a:cs typeface="+mn-cs"/>
                      </a:endParaRPr>
                    </a:p>
                  </a:txBody>
                  <a:tcPr marL="9525" marR="9525" marT="9525" marB="0" anchor="ctr"/>
                </a:tc>
                <a:tc>
                  <a:txBody>
                    <a:bodyPr/>
                    <a:lstStyle/>
                    <a:p>
                      <a:pPr marL="0" algn="ctr" defTabSz="457200" rtl="0" eaLnBrk="1" fontAlgn="b" latinLnBrk="0" hangingPunct="1"/>
                      <a:r>
                        <a:rPr lang="en-CA" sz="1400" u="none" strike="noStrike" kern="1200" dirty="0" smtClean="0">
                          <a:solidFill>
                            <a:schemeClr val="tx1"/>
                          </a:solidFill>
                          <a:effectLst/>
                          <a:latin typeface="+mn-lt"/>
                          <a:ea typeface="+mn-ea"/>
                          <a:cs typeface="+mn-cs"/>
                        </a:rPr>
                        <a:t>-7%</a:t>
                      </a:r>
                      <a:endParaRPr lang="en-CA" sz="1400" u="none" strike="noStrike" kern="1200" dirty="0">
                        <a:solidFill>
                          <a:schemeClr val="tx1"/>
                        </a:solidFill>
                        <a:effectLst/>
                        <a:latin typeface="+mn-lt"/>
                        <a:ea typeface="+mn-ea"/>
                        <a:cs typeface="+mn-cs"/>
                      </a:endParaRPr>
                    </a:p>
                  </a:txBody>
                  <a:tcPr marL="9525" marR="9525" marT="9525" marB="0" anchor="ctr"/>
                </a:tc>
              </a:tr>
              <a:tr h="430987">
                <a:tc>
                  <a:txBody>
                    <a:bodyPr/>
                    <a:lstStyle/>
                    <a:p>
                      <a:pPr marL="0" algn="ctr" defTabSz="457200" rtl="0" eaLnBrk="1" fontAlgn="b" latinLnBrk="0" hangingPunct="1"/>
                      <a:r>
                        <a:rPr lang="en-US" sz="1400" u="none" strike="noStrike" kern="1200" dirty="0" smtClean="0">
                          <a:solidFill>
                            <a:schemeClr val="tx1"/>
                          </a:solidFill>
                          <a:effectLst/>
                          <a:latin typeface="+mn-lt"/>
                          <a:ea typeface="+mn-ea"/>
                          <a:cs typeface="+mn-cs"/>
                        </a:rPr>
                        <a:t>-$3.9</a:t>
                      </a:r>
                      <a:endParaRPr lang="en-CA" sz="1400" u="none" strike="noStrike" kern="1200" dirty="0">
                        <a:solidFill>
                          <a:schemeClr val="tx1"/>
                        </a:solidFill>
                        <a:effectLst/>
                        <a:latin typeface="+mn-lt"/>
                        <a:ea typeface="+mn-ea"/>
                        <a:cs typeface="+mn-cs"/>
                      </a:endParaRPr>
                    </a:p>
                  </a:txBody>
                  <a:tcPr marL="9525" marR="9525" marT="9525" marB="0" anchor="ctr"/>
                </a:tc>
                <a:tc>
                  <a:txBody>
                    <a:bodyPr/>
                    <a:lstStyle/>
                    <a:p>
                      <a:pPr marL="0" algn="ctr" defTabSz="457200" rtl="0" eaLnBrk="1" fontAlgn="b" latinLnBrk="0" hangingPunct="1"/>
                      <a:r>
                        <a:rPr lang="en-CA" sz="1400" u="none" strike="noStrike" kern="1200" dirty="0" smtClean="0">
                          <a:solidFill>
                            <a:schemeClr val="tx1"/>
                          </a:solidFill>
                          <a:effectLst/>
                          <a:latin typeface="+mn-lt"/>
                          <a:ea typeface="+mn-ea"/>
                          <a:cs typeface="+mn-cs"/>
                        </a:rPr>
                        <a:t>-0%</a:t>
                      </a:r>
                      <a:endParaRPr lang="en-CA" sz="1400" u="none" strike="noStrike" kern="1200" dirty="0">
                        <a:solidFill>
                          <a:schemeClr val="tx1"/>
                        </a:solidFill>
                        <a:effectLst/>
                        <a:latin typeface="+mn-lt"/>
                        <a:ea typeface="+mn-ea"/>
                        <a:cs typeface="+mn-cs"/>
                      </a:endParaRPr>
                    </a:p>
                  </a:txBody>
                  <a:tcPr marL="9525" marR="9525" marT="9525" marB="0" anchor="ctr"/>
                </a:tc>
              </a:tr>
            </a:tbl>
          </a:graphicData>
        </a:graphic>
      </p:graphicFrame>
      <p:sp>
        <p:nvSpPr>
          <p:cNvPr id="88" name="Up Arrow 87"/>
          <p:cNvSpPr/>
          <p:nvPr/>
        </p:nvSpPr>
        <p:spPr>
          <a:xfrm rot="10800000">
            <a:off x="3621880" y="1683734"/>
            <a:ext cx="721521" cy="381000"/>
          </a:xfrm>
          <a:prstGeom prst="upArrow">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9" name="TextBox 88"/>
          <p:cNvSpPr txBox="1"/>
          <p:nvPr/>
        </p:nvSpPr>
        <p:spPr>
          <a:xfrm>
            <a:off x="3011318" y="1396426"/>
            <a:ext cx="652871" cy="584775"/>
          </a:xfrm>
          <a:prstGeom prst="rect">
            <a:avLst/>
          </a:prstGeom>
          <a:noFill/>
        </p:spPr>
        <p:txBody>
          <a:bodyPr wrap="none" rtlCol="0">
            <a:spAutoFit/>
          </a:bodyPr>
          <a:lstStyle/>
          <a:p>
            <a:r>
              <a:rPr lang="en-US" sz="1600" dirty="0">
                <a:solidFill>
                  <a:schemeClr val="bg2"/>
                </a:solidFill>
                <a:latin typeface="+mj-lt"/>
              </a:rPr>
              <a:t>5</a:t>
            </a:r>
            <a:r>
              <a:rPr lang="en-US" sz="1600" dirty="0">
                <a:solidFill>
                  <a:schemeClr val="bg2"/>
                </a:solidFill>
                <a:latin typeface="+mj-lt"/>
              </a:rPr>
              <a:t> </a:t>
            </a:r>
            <a:r>
              <a:rPr lang="en-US" sz="1600" dirty="0" err="1">
                <a:solidFill>
                  <a:schemeClr val="bg2"/>
                </a:solidFill>
                <a:latin typeface="+mj-lt"/>
              </a:rPr>
              <a:t>yr</a:t>
            </a:r>
            <a:r>
              <a:rPr lang="en-US" sz="1600" dirty="0">
                <a:solidFill>
                  <a:schemeClr val="bg2"/>
                </a:solidFill>
                <a:latin typeface="+mj-lt"/>
              </a:rPr>
              <a:t> </a:t>
            </a:r>
            <a:br>
              <a:rPr lang="en-US" sz="1600" dirty="0">
                <a:solidFill>
                  <a:schemeClr val="bg2"/>
                </a:solidFill>
                <a:latin typeface="+mj-lt"/>
              </a:rPr>
            </a:br>
            <a:r>
              <a:rPr lang="en-US" sz="1600" dirty="0">
                <a:solidFill>
                  <a:schemeClr val="bg2"/>
                </a:solidFill>
                <a:latin typeface="+mj-lt"/>
              </a:rPr>
              <a:t>CAGR</a:t>
            </a:r>
            <a:endParaRPr lang="en-CA" sz="1600" dirty="0">
              <a:solidFill>
                <a:schemeClr val="bg2"/>
              </a:solidFill>
              <a:latin typeface="+mj-lt"/>
            </a:endParaRPr>
          </a:p>
        </p:txBody>
      </p:sp>
      <p:cxnSp>
        <p:nvCxnSpPr>
          <p:cNvPr id="90" name="Straight Connector 89"/>
          <p:cNvCxnSpPr/>
          <p:nvPr/>
        </p:nvCxnSpPr>
        <p:spPr>
          <a:xfrm>
            <a:off x="1759828" y="1959341"/>
            <a:ext cx="1874296" cy="0"/>
          </a:xfrm>
          <a:prstGeom prst="line">
            <a:avLst/>
          </a:prstGeom>
          <a:ln>
            <a:solidFill>
              <a:schemeClr val="tx1">
                <a:lumMod val="75000"/>
              </a:schemeClr>
            </a:solidFill>
            <a:prstDash val="dash"/>
          </a:ln>
        </p:spPr>
        <p:style>
          <a:lnRef idx="2">
            <a:schemeClr val="accent1"/>
          </a:lnRef>
          <a:fillRef idx="0">
            <a:schemeClr val="accent1"/>
          </a:fillRef>
          <a:effectRef idx="1">
            <a:schemeClr val="accent1"/>
          </a:effectRef>
          <a:fontRef idx="minor">
            <a:schemeClr val="tx1"/>
          </a:fontRef>
        </p:style>
      </p:cxnSp>
      <p:sp>
        <p:nvSpPr>
          <p:cNvPr id="91" name="TextBox 90"/>
          <p:cNvSpPr txBox="1"/>
          <p:nvPr/>
        </p:nvSpPr>
        <p:spPr>
          <a:xfrm>
            <a:off x="1600201" y="1447800"/>
            <a:ext cx="1713609" cy="523220"/>
          </a:xfrm>
          <a:prstGeom prst="rect">
            <a:avLst/>
          </a:prstGeom>
          <a:noFill/>
        </p:spPr>
        <p:txBody>
          <a:bodyPr wrap="square" rtlCol="0">
            <a:spAutoFit/>
          </a:bodyPr>
          <a:lstStyle/>
          <a:p>
            <a:pPr algn="ctr"/>
            <a:r>
              <a:rPr lang="en-US" sz="1200" dirty="0">
                <a:solidFill>
                  <a:schemeClr val="bg2"/>
                </a:solidFill>
                <a:latin typeface="+mj-lt"/>
              </a:rPr>
              <a:t>Absolute $ </a:t>
            </a:r>
            <a:r>
              <a:rPr lang="en-US" sz="1200" dirty="0" err="1">
                <a:solidFill>
                  <a:schemeClr val="bg2"/>
                </a:solidFill>
                <a:latin typeface="+mj-lt"/>
              </a:rPr>
              <a:t>Chg</a:t>
            </a:r>
            <a:r>
              <a:rPr lang="en-US" sz="1200" dirty="0">
                <a:solidFill>
                  <a:schemeClr val="bg2"/>
                </a:solidFill>
                <a:latin typeface="+mj-lt"/>
              </a:rPr>
              <a:t> </a:t>
            </a:r>
            <a:r>
              <a:rPr lang="en-US" sz="1600" dirty="0">
                <a:solidFill>
                  <a:schemeClr val="bg2"/>
                </a:solidFill>
                <a:latin typeface="+mj-lt"/>
              </a:rPr>
              <a:t>Millions</a:t>
            </a:r>
            <a:endParaRPr lang="en-CA" sz="1600" dirty="0">
              <a:solidFill>
                <a:schemeClr val="bg2"/>
              </a:solidFill>
              <a:latin typeface="+mj-lt"/>
            </a:endParaRPr>
          </a:p>
        </p:txBody>
      </p:sp>
      <p:sp>
        <p:nvSpPr>
          <p:cNvPr id="11" name="Rounded Rectangle 10"/>
          <p:cNvSpPr/>
          <p:nvPr/>
        </p:nvSpPr>
        <p:spPr>
          <a:xfrm>
            <a:off x="6164502" y="1667859"/>
            <a:ext cx="236298" cy="4706748"/>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93" name="Rectangle 10"/>
          <p:cNvSpPr txBox="1">
            <a:spLocks noChangeArrowheads="1"/>
          </p:cNvSpPr>
          <p:nvPr/>
        </p:nvSpPr>
        <p:spPr>
          <a:xfrm>
            <a:off x="2133600" y="6502396"/>
            <a:ext cx="8203876" cy="250824"/>
          </a:xfrm>
          <a:prstGeom prst="rect">
            <a:avLst/>
          </a:prstGeom>
        </p:spPr>
        <p:txBody>
          <a:bodyPr/>
          <a:lstStyle>
            <a:defPPr>
              <a:defRPr lang="en-US"/>
            </a:defPPr>
            <a:lvl1pPr marL="0" algn="l" defTabSz="914400" rtl="0" eaLnBrk="0" latinLnBrk="0" hangingPunct="0">
              <a:defRPr sz="1800" kern="1200">
                <a:solidFill>
                  <a:schemeClr val="tx1"/>
                </a:solidFill>
                <a:latin typeface="Arial" charset="0"/>
                <a:ea typeface="ＭＳ Ｐゴシック" pitchFamily="-108" charset="-128"/>
                <a:cs typeface="+mn-cs"/>
              </a:defRPr>
            </a:lvl1pPr>
            <a:lvl2pPr marL="742950" indent="-285750" algn="l" defTabSz="914400" rtl="0" eaLnBrk="0" latinLnBrk="0" hangingPunct="0">
              <a:defRPr sz="1800" kern="1200">
                <a:solidFill>
                  <a:schemeClr val="tx1"/>
                </a:solidFill>
                <a:latin typeface="Arial" charset="0"/>
                <a:ea typeface="ＭＳ Ｐゴシック" pitchFamily="-108" charset="-128"/>
                <a:cs typeface="+mn-cs"/>
              </a:defRPr>
            </a:lvl2pPr>
            <a:lvl3pPr marL="1143000" indent="-228600" algn="l" defTabSz="914400" rtl="0" eaLnBrk="0" latinLnBrk="0" hangingPunct="0">
              <a:defRPr sz="1800" kern="1200">
                <a:solidFill>
                  <a:schemeClr val="tx1"/>
                </a:solidFill>
                <a:latin typeface="Arial" charset="0"/>
                <a:ea typeface="ＭＳ Ｐゴシック" pitchFamily="-108" charset="-128"/>
                <a:cs typeface="+mn-cs"/>
              </a:defRPr>
            </a:lvl3pPr>
            <a:lvl4pPr marL="1600200" indent="-228600" algn="l" defTabSz="914400" rtl="0" eaLnBrk="0" latinLnBrk="0" hangingPunct="0">
              <a:defRPr sz="1800" kern="1200">
                <a:solidFill>
                  <a:schemeClr val="tx1"/>
                </a:solidFill>
                <a:latin typeface="Arial" charset="0"/>
                <a:ea typeface="ＭＳ Ｐゴシック" pitchFamily="-108" charset="-128"/>
                <a:cs typeface="+mn-cs"/>
              </a:defRPr>
            </a:lvl4pPr>
            <a:lvl5pPr marL="2057400" indent="-228600" algn="l" defTabSz="914400" rtl="0" eaLnBrk="0" latinLnBrk="0" hangingPunct="0">
              <a:defRPr sz="1800" kern="1200">
                <a:solidFill>
                  <a:schemeClr val="tx1"/>
                </a:solidFill>
                <a:latin typeface="Arial" charset="0"/>
                <a:ea typeface="ＭＳ Ｐゴシック" pitchFamily="-108" charset="-128"/>
                <a:cs typeface="+mn-cs"/>
              </a:defRPr>
            </a:lvl5pPr>
            <a:lvl6pPr marL="2514600" indent="-228600" algn="l" defTabSz="457200" rtl="0" eaLnBrk="0" fontAlgn="base" latinLnBrk="0" hangingPunct="0">
              <a:spcBef>
                <a:spcPct val="0"/>
              </a:spcBef>
              <a:spcAft>
                <a:spcPct val="0"/>
              </a:spcAft>
              <a:defRPr sz="1800" kern="1200">
                <a:solidFill>
                  <a:schemeClr val="tx1"/>
                </a:solidFill>
                <a:latin typeface="Arial" charset="0"/>
                <a:ea typeface="ＭＳ Ｐゴシック" pitchFamily="-108" charset="-128"/>
                <a:cs typeface="+mn-cs"/>
              </a:defRPr>
            </a:lvl6pPr>
            <a:lvl7pPr marL="2971800" indent="-228600" algn="l" defTabSz="457200" rtl="0" eaLnBrk="0" fontAlgn="base" latinLnBrk="0" hangingPunct="0">
              <a:spcBef>
                <a:spcPct val="0"/>
              </a:spcBef>
              <a:spcAft>
                <a:spcPct val="0"/>
              </a:spcAft>
              <a:defRPr sz="1800" kern="1200">
                <a:solidFill>
                  <a:schemeClr val="tx1"/>
                </a:solidFill>
                <a:latin typeface="Arial" charset="0"/>
                <a:ea typeface="ＭＳ Ｐゴシック" pitchFamily="-108" charset="-128"/>
                <a:cs typeface="+mn-cs"/>
              </a:defRPr>
            </a:lvl7pPr>
            <a:lvl8pPr marL="3429000" indent="-228600" algn="l" defTabSz="457200" rtl="0" eaLnBrk="0" fontAlgn="base" latinLnBrk="0" hangingPunct="0">
              <a:spcBef>
                <a:spcPct val="0"/>
              </a:spcBef>
              <a:spcAft>
                <a:spcPct val="0"/>
              </a:spcAft>
              <a:defRPr sz="1800" kern="1200">
                <a:solidFill>
                  <a:schemeClr val="tx1"/>
                </a:solidFill>
                <a:latin typeface="Arial" charset="0"/>
                <a:ea typeface="ＭＳ Ｐゴシック" pitchFamily="-108" charset="-128"/>
                <a:cs typeface="+mn-cs"/>
              </a:defRPr>
            </a:lvl8pPr>
            <a:lvl9pPr marL="3886200" indent="-228600" algn="l" defTabSz="457200" rtl="0" eaLnBrk="0" fontAlgn="base" latinLnBrk="0" hangingPunct="0">
              <a:spcBef>
                <a:spcPct val="0"/>
              </a:spcBef>
              <a:spcAft>
                <a:spcPct val="0"/>
              </a:spcAft>
              <a:defRPr sz="1800" kern="1200">
                <a:solidFill>
                  <a:schemeClr val="tx1"/>
                </a:solidFill>
                <a:latin typeface="Arial" charset="0"/>
                <a:ea typeface="ＭＳ Ｐゴシック" pitchFamily="-108" charset="-128"/>
                <a:cs typeface="+mn-cs"/>
              </a:defRPr>
            </a:lvl9pPr>
          </a:lstStyle>
          <a:p>
            <a:pPr>
              <a:lnSpc>
                <a:spcPct val="90000"/>
              </a:lnSpc>
            </a:pPr>
            <a:r>
              <a:rPr lang="en-US" sz="1000" dirty="0">
                <a:latin typeface="Calibri" pitchFamily="34" charset="0"/>
              </a:rPr>
              <a:t>Source: Nielsen </a:t>
            </a:r>
            <a:r>
              <a:rPr lang="en-US" sz="1000" dirty="0">
                <a:latin typeface="Calibri" pitchFamily="34" charset="0"/>
              </a:rPr>
              <a:t>MarketTrack, 52 Weeks </a:t>
            </a:r>
            <a:r>
              <a:rPr lang="en-US" sz="1000" dirty="0">
                <a:latin typeface="Calibri" pitchFamily="34" charset="0"/>
              </a:rPr>
              <a:t>to January 7, 2017– Total West G+MM+D</a:t>
            </a:r>
            <a:endParaRPr lang="en-US" sz="1000" dirty="0">
              <a:latin typeface="Calibri" pitchFamily="34" charset="0"/>
            </a:endParaRPr>
          </a:p>
        </p:txBody>
      </p:sp>
      <p:grpSp>
        <p:nvGrpSpPr>
          <p:cNvPr id="95" name="Group 94"/>
          <p:cNvGrpSpPr/>
          <p:nvPr/>
        </p:nvGrpSpPr>
        <p:grpSpPr>
          <a:xfrm>
            <a:off x="4125507" y="2097764"/>
            <a:ext cx="2074224" cy="4232286"/>
            <a:chOff x="710655" y="1425941"/>
            <a:chExt cx="2094813" cy="4540474"/>
          </a:xfrm>
        </p:grpSpPr>
        <p:sp>
          <p:nvSpPr>
            <p:cNvPr id="96" name="TextBox 95"/>
            <p:cNvSpPr txBox="1"/>
            <p:nvPr/>
          </p:nvSpPr>
          <p:spPr>
            <a:xfrm>
              <a:off x="1745670" y="1425941"/>
              <a:ext cx="1055663" cy="363207"/>
            </a:xfrm>
            <a:prstGeom prst="rect">
              <a:avLst/>
            </a:prstGeom>
            <a:noFill/>
          </p:spPr>
          <p:txBody>
            <a:bodyPr wrap="none" rtlCol="0">
              <a:spAutoFit/>
            </a:bodyPr>
            <a:lstStyle/>
            <a:p>
              <a:r>
                <a:rPr lang="en-US" sz="1600" dirty="0">
                  <a:solidFill>
                    <a:schemeClr val="bg1"/>
                  </a:solidFill>
                  <a:latin typeface="+mj-lt"/>
                </a:rPr>
                <a:t>Margarine</a:t>
              </a:r>
              <a:endParaRPr lang="en-CA" sz="1600" dirty="0">
                <a:solidFill>
                  <a:schemeClr val="bg1"/>
                </a:solidFill>
                <a:latin typeface="+mj-lt"/>
              </a:endParaRPr>
            </a:p>
          </p:txBody>
        </p:sp>
        <p:sp>
          <p:nvSpPr>
            <p:cNvPr id="97" name="TextBox 96"/>
            <p:cNvSpPr txBox="1"/>
            <p:nvPr/>
          </p:nvSpPr>
          <p:spPr>
            <a:xfrm>
              <a:off x="1202934" y="1883140"/>
              <a:ext cx="1601110" cy="363207"/>
            </a:xfrm>
            <a:prstGeom prst="rect">
              <a:avLst/>
            </a:prstGeom>
            <a:noFill/>
          </p:spPr>
          <p:txBody>
            <a:bodyPr wrap="none" rtlCol="0">
              <a:spAutoFit/>
            </a:bodyPr>
            <a:lstStyle/>
            <a:p>
              <a:pPr algn="just"/>
              <a:r>
                <a:rPr lang="en-US" sz="1600" dirty="0">
                  <a:solidFill>
                    <a:schemeClr val="bg1"/>
                  </a:solidFill>
                  <a:latin typeface="+mj-lt"/>
                </a:rPr>
                <a:t>SS Juice &amp; Drinks</a:t>
              </a:r>
              <a:endParaRPr lang="en-CA" sz="1600" dirty="0">
                <a:solidFill>
                  <a:schemeClr val="bg1"/>
                </a:solidFill>
                <a:latin typeface="+mj-lt"/>
              </a:endParaRPr>
            </a:p>
          </p:txBody>
        </p:sp>
        <p:sp>
          <p:nvSpPr>
            <p:cNvPr id="99" name="TextBox 98"/>
            <p:cNvSpPr txBox="1"/>
            <p:nvPr/>
          </p:nvSpPr>
          <p:spPr>
            <a:xfrm>
              <a:off x="710655" y="2323718"/>
              <a:ext cx="2094813" cy="363207"/>
            </a:xfrm>
            <a:prstGeom prst="rect">
              <a:avLst/>
            </a:prstGeom>
            <a:noFill/>
          </p:spPr>
          <p:txBody>
            <a:bodyPr wrap="none" rtlCol="0">
              <a:spAutoFit/>
            </a:bodyPr>
            <a:lstStyle/>
            <a:p>
              <a:r>
                <a:rPr lang="en-US" sz="1600" dirty="0">
                  <a:solidFill>
                    <a:schemeClr val="bg1"/>
                  </a:solidFill>
                  <a:latin typeface="+mj-lt"/>
                </a:rPr>
                <a:t>Frozen Fruit Beverages</a:t>
              </a:r>
              <a:endParaRPr lang="en-CA" sz="1600" dirty="0">
                <a:solidFill>
                  <a:schemeClr val="bg1"/>
                </a:solidFill>
                <a:latin typeface="+mj-lt"/>
              </a:endParaRPr>
            </a:p>
          </p:txBody>
        </p:sp>
        <p:sp>
          <p:nvSpPr>
            <p:cNvPr id="108" name="TextBox 107"/>
            <p:cNvSpPr txBox="1"/>
            <p:nvPr/>
          </p:nvSpPr>
          <p:spPr>
            <a:xfrm>
              <a:off x="2200859" y="2827338"/>
              <a:ext cx="550755" cy="363207"/>
            </a:xfrm>
            <a:prstGeom prst="rect">
              <a:avLst/>
            </a:prstGeom>
            <a:noFill/>
          </p:spPr>
          <p:txBody>
            <a:bodyPr wrap="none" rtlCol="0">
              <a:spAutoFit/>
            </a:bodyPr>
            <a:lstStyle/>
            <a:p>
              <a:r>
                <a:rPr lang="en-US" sz="1600" dirty="0">
                  <a:solidFill>
                    <a:schemeClr val="bg1"/>
                  </a:solidFill>
                  <a:latin typeface="+mj-lt"/>
                </a:rPr>
                <a:t>Milk</a:t>
              </a:r>
              <a:endParaRPr lang="en-CA" sz="1600" dirty="0">
                <a:solidFill>
                  <a:schemeClr val="bg1"/>
                </a:solidFill>
                <a:latin typeface="+mj-lt"/>
              </a:endParaRPr>
            </a:p>
          </p:txBody>
        </p:sp>
        <p:sp>
          <p:nvSpPr>
            <p:cNvPr id="109" name="TextBox 108"/>
            <p:cNvSpPr txBox="1"/>
            <p:nvPr/>
          </p:nvSpPr>
          <p:spPr>
            <a:xfrm>
              <a:off x="1013890" y="3288270"/>
              <a:ext cx="1777763" cy="363207"/>
            </a:xfrm>
            <a:prstGeom prst="rect">
              <a:avLst/>
            </a:prstGeom>
            <a:noFill/>
          </p:spPr>
          <p:txBody>
            <a:bodyPr wrap="none" rtlCol="0">
              <a:spAutoFit/>
            </a:bodyPr>
            <a:lstStyle/>
            <a:p>
              <a:r>
                <a:rPr lang="en-US" sz="1600" dirty="0">
                  <a:solidFill>
                    <a:schemeClr val="bg1"/>
                  </a:solidFill>
                  <a:latin typeface="+mj-lt"/>
                </a:rPr>
                <a:t>Proc. Cheese Slices</a:t>
              </a:r>
              <a:endParaRPr lang="en-CA" sz="1600" dirty="0">
                <a:solidFill>
                  <a:schemeClr val="bg1"/>
                </a:solidFill>
                <a:latin typeface="+mj-lt"/>
              </a:endParaRPr>
            </a:p>
          </p:txBody>
        </p:sp>
        <p:sp>
          <p:nvSpPr>
            <p:cNvPr id="111" name="TextBox 110"/>
            <p:cNvSpPr txBox="1"/>
            <p:nvPr/>
          </p:nvSpPr>
          <p:spPr>
            <a:xfrm>
              <a:off x="1561132" y="3745468"/>
              <a:ext cx="1210042" cy="363207"/>
            </a:xfrm>
            <a:prstGeom prst="rect">
              <a:avLst/>
            </a:prstGeom>
            <a:noFill/>
          </p:spPr>
          <p:txBody>
            <a:bodyPr wrap="none" rtlCol="0">
              <a:spAutoFit/>
            </a:bodyPr>
            <a:lstStyle/>
            <a:p>
              <a:r>
                <a:rPr lang="en-US" sz="1600" dirty="0">
                  <a:solidFill>
                    <a:schemeClr val="bg1"/>
                  </a:solidFill>
                  <a:latin typeface="+mj-lt"/>
                </a:rPr>
                <a:t>Frozen Pizza</a:t>
              </a:r>
              <a:endParaRPr lang="en-CA" sz="1600" dirty="0">
                <a:solidFill>
                  <a:schemeClr val="bg1"/>
                </a:solidFill>
                <a:latin typeface="+mj-lt"/>
              </a:endParaRPr>
            </a:p>
          </p:txBody>
        </p:sp>
        <p:sp>
          <p:nvSpPr>
            <p:cNvPr id="112" name="TextBox 111"/>
            <p:cNvSpPr txBox="1"/>
            <p:nvPr/>
          </p:nvSpPr>
          <p:spPr>
            <a:xfrm>
              <a:off x="1285654" y="4202668"/>
              <a:ext cx="1495492" cy="363207"/>
            </a:xfrm>
            <a:prstGeom prst="rect">
              <a:avLst/>
            </a:prstGeom>
            <a:noFill/>
          </p:spPr>
          <p:txBody>
            <a:bodyPr wrap="none" rtlCol="0">
              <a:spAutoFit/>
            </a:bodyPr>
            <a:lstStyle/>
            <a:p>
              <a:r>
                <a:rPr lang="en-US" sz="1600" dirty="0">
                  <a:solidFill>
                    <a:schemeClr val="bg1"/>
                  </a:solidFill>
                  <a:latin typeface="+mj-lt"/>
                </a:rPr>
                <a:t>Cottage Cheese</a:t>
              </a:r>
              <a:endParaRPr lang="en-CA" sz="1600" dirty="0">
                <a:solidFill>
                  <a:schemeClr val="bg1"/>
                </a:solidFill>
                <a:latin typeface="+mj-lt"/>
              </a:endParaRPr>
            </a:p>
          </p:txBody>
        </p:sp>
        <p:sp>
          <p:nvSpPr>
            <p:cNvPr id="115" name="TextBox 114"/>
            <p:cNvSpPr txBox="1"/>
            <p:nvPr/>
          </p:nvSpPr>
          <p:spPr>
            <a:xfrm>
              <a:off x="2084153" y="4659869"/>
              <a:ext cx="655402" cy="363207"/>
            </a:xfrm>
            <a:prstGeom prst="rect">
              <a:avLst/>
            </a:prstGeom>
            <a:noFill/>
          </p:spPr>
          <p:txBody>
            <a:bodyPr wrap="none" rtlCol="0">
              <a:spAutoFit/>
            </a:bodyPr>
            <a:lstStyle/>
            <a:p>
              <a:r>
                <a:rPr lang="en-US" sz="1600" dirty="0">
                  <a:solidFill>
                    <a:schemeClr val="bg1"/>
                  </a:solidFill>
                  <a:latin typeface="+mj-lt"/>
                </a:rPr>
                <a:t>Sugar</a:t>
              </a:r>
              <a:endParaRPr lang="en-CA" sz="1600" dirty="0">
                <a:solidFill>
                  <a:schemeClr val="bg1"/>
                </a:solidFill>
                <a:latin typeface="+mj-lt"/>
              </a:endParaRPr>
            </a:p>
          </p:txBody>
        </p:sp>
        <p:sp>
          <p:nvSpPr>
            <p:cNvPr id="116" name="TextBox 115"/>
            <p:cNvSpPr txBox="1"/>
            <p:nvPr/>
          </p:nvSpPr>
          <p:spPr>
            <a:xfrm>
              <a:off x="1461743" y="5117067"/>
              <a:ext cx="1316890" cy="363207"/>
            </a:xfrm>
            <a:prstGeom prst="rect">
              <a:avLst/>
            </a:prstGeom>
            <a:noFill/>
          </p:spPr>
          <p:txBody>
            <a:bodyPr wrap="none" rtlCol="0">
              <a:spAutoFit/>
            </a:bodyPr>
            <a:lstStyle/>
            <a:p>
              <a:r>
                <a:rPr lang="en-US" sz="1600" dirty="0">
                  <a:solidFill>
                    <a:schemeClr val="bg1"/>
                  </a:solidFill>
                  <a:latin typeface="+mj-lt"/>
                </a:rPr>
                <a:t>Canned Pasta</a:t>
              </a:r>
              <a:endParaRPr lang="en-CA" sz="1600" dirty="0">
                <a:solidFill>
                  <a:schemeClr val="bg1"/>
                </a:solidFill>
                <a:latin typeface="+mj-lt"/>
              </a:endParaRPr>
            </a:p>
          </p:txBody>
        </p:sp>
        <p:sp>
          <p:nvSpPr>
            <p:cNvPr id="117" name="TextBox 116"/>
            <p:cNvSpPr txBox="1"/>
            <p:nvPr/>
          </p:nvSpPr>
          <p:spPr>
            <a:xfrm>
              <a:off x="1659846" y="5603208"/>
              <a:ext cx="1080269" cy="363207"/>
            </a:xfrm>
            <a:prstGeom prst="rect">
              <a:avLst/>
            </a:prstGeom>
            <a:noFill/>
          </p:spPr>
          <p:txBody>
            <a:bodyPr wrap="none" rtlCol="0">
              <a:spAutoFit/>
            </a:bodyPr>
            <a:lstStyle/>
            <a:p>
              <a:r>
                <a:rPr lang="en-US" sz="1600" dirty="0">
                  <a:solidFill>
                    <a:schemeClr val="bg1"/>
                  </a:solidFill>
                  <a:latin typeface="+mj-lt"/>
                </a:rPr>
                <a:t>RTE Cereal</a:t>
              </a:r>
              <a:endParaRPr lang="en-CA" sz="1600" dirty="0">
                <a:solidFill>
                  <a:schemeClr val="bg1"/>
                </a:solidFill>
                <a:latin typeface="+mj-lt"/>
              </a:endParaRPr>
            </a:p>
          </p:txBody>
        </p:sp>
      </p:grpSp>
      <p:sp>
        <p:nvSpPr>
          <p:cNvPr id="2" name="Rectangle 1"/>
          <p:cNvSpPr/>
          <p:nvPr/>
        </p:nvSpPr>
        <p:spPr>
          <a:xfrm>
            <a:off x="6400800" y="1371600"/>
            <a:ext cx="4267200" cy="51307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19463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a:grpSpLocks noChangeAspect="1"/>
          </p:cNvGrpSpPr>
          <p:nvPr/>
        </p:nvGrpSpPr>
        <p:grpSpPr>
          <a:xfrm>
            <a:off x="6363905" y="2094499"/>
            <a:ext cx="2537208" cy="4189394"/>
            <a:chOff x="582613" y="1447800"/>
            <a:chExt cx="4065587" cy="4470210"/>
          </a:xfrm>
          <a:solidFill>
            <a:srgbClr val="8DC63F"/>
          </a:solidFill>
        </p:grpSpPr>
        <p:sp>
          <p:nvSpPr>
            <p:cNvPr id="37" name="Rounded Rectangle 36"/>
            <p:cNvSpPr/>
            <p:nvPr/>
          </p:nvSpPr>
          <p:spPr>
            <a:xfrm>
              <a:off x="582613" y="1447800"/>
              <a:ext cx="4065587" cy="347472"/>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8" name="Rounded Rectangle 37"/>
            <p:cNvSpPr/>
            <p:nvPr/>
          </p:nvSpPr>
          <p:spPr>
            <a:xfrm>
              <a:off x="582613" y="2370138"/>
              <a:ext cx="3555837" cy="347472"/>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9" name="Rounded Rectangle 38"/>
            <p:cNvSpPr/>
            <p:nvPr/>
          </p:nvSpPr>
          <p:spPr>
            <a:xfrm>
              <a:off x="582613" y="2827338"/>
              <a:ext cx="3327237" cy="347472"/>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0" name="Rounded Rectangle 39"/>
            <p:cNvSpPr/>
            <p:nvPr/>
          </p:nvSpPr>
          <p:spPr>
            <a:xfrm>
              <a:off x="582613" y="3284538"/>
              <a:ext cx="3098637" cy="347472"/>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1" name="Rounded Rectangle 40"/>
            <p:cNvSpPr/>
            <p:nvPr/>
          </p:nvSpPr>
          <p:spPr>
            <a:xfrm>
              <a:off x="582613" y="3741738"/>
              <a:ext cx="2870037" cy="347472"/>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2" name="Rounded Rectangle 41"/>
            <p:cNvSpPr/>
            <p:nvPr/>
          </p:nvSpPr>
          <p:spPr>
            <a:xfrm>
              <a:off x="582613" y="4198938"/>
              <a:ext cx="2641437" cy="347472"/>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3" name="Rounded Rectangle 42"/>
            <p:cNvSpPr/>
            <p:nvPr/>
          </p:nvSpPr>
          <p:spPr>
            <a:xfrm>
              <a:off x="582613" y="4656138"/>
              <a:ext cx="2489037" cy="347472"/>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4" name="Rounded Rectangle 43"/>
            <p:cNvSpPr/>
            <p:nvPr/>
          </p:nvSpPr>
          <p:spPr>
            <a:xfrm>
              <a:off x="582613" y="5113338"/>
              <a:ext cx="2260437" cy="347472"/>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5" name="Rounded Rectangle 44"/>
            <p:cNvSpPr/>
            <p:nvPr/>
          </p:nvSpPr>
          <p:spPr>
            <a:xfrm>
              <a:off x="582613" y="1912938"/>
              <a:ext cx="3784437" cy="347472"/>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6" name="Rounded Rectangle 45"/>
            <p:cNvSpPr/>
            <p:nvPr/>
          </p:nvSpPr>
          <p:spPr>
            <a:xfrm>
              <a:off x="582613" y="5570538"/>
              <a:ext cx="2032793" cy="347472"/>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pSp>
      <p:graphicFrame>
        <p:nvGraphicFramePr>
          <p:cNvPr id="47" name="Table 46"/>
          <p:cNvGraphicFramePr>
            <a:graphicFrameLocks noGrp="1"/>
          </p:cNvGraphicFramePr>
          <p:nvPr>
            <p:extLst>
              <p:ext uri="{D42A27DB-BD31-4B8C-83A1-F6EECF244321}">
                <p14:modId xmlns:p14="http://schemas.microsoft.com/office/powerpoint/2010/main" val="795818469"/>
              </p:ext>
            </p:extLst>
          </p:nvPr>
        </p:nvGraphicFramePr>
        <p:xfrm>
          <a:off x="8844809" y="2014092"/>
          <a:ext cx="1443442" cy="4433880"/>
        </p:xfrm>
        <a:graphic>
          <a:graphicData uri="http://schemas.openxmlformats.org/drawingml/2006/table">
            <a:tbl>
              <a:tblPr>
                <a:tableStyleId>{2D5ABB26-0587-4C30-8999-92F81FD0307C}</a:tableStyleId>
              </a:tblPr>
              <a:tblGrid>
                <a:gridCol w="838956"/>
                <a:gridCol w="604486"/>
              </a:tblGrid>
              <a:tr h="443388">
                <a:tc>
                  <a:txBody>
                    <a:bodyPr/>
                    <a:lstStyle/>
                    <a:p>
                      <a:pPr algn="ctr" fontAlgn="b"/>
                      <a:r>
                        <a:rPr lang="en-CA" sz="1400" u="none" strike="noStrike" dirty="0" smtClean="0">
                          <a:effectLst/>
                        </a:rPr>
                        <a:t>+$121.3</a:t>
                      </a:r>
                      <a:endParaRPr lang="en-CA" sz="1400" b="0" i="0" u="none" strike="noStrike" dirty="0">
                        <a:solidFill>
                          <a:srgbClr val="000000"/>
                        </a:solidFill>
                        <a:effectLst/>
                        <a:latin typeface="Calibri"/>
                      </a:endParaRPr>
                    </a:p>
                  </a:txBody>
                  <a:tcPr marL="9525" marR="9525" marT="9525" marB="0" anchor="ctr"/>
                </a:tc>
                <a:tc>
                  <a:txBody>
                    <a:bodyPr/>
                    <a:lstStyle/>
                    <a:p>
                      <a:pPr algn="ctr" fontAlgn="b"/>
                      <a:r>
                        <a:rPr lang="en-CA" sz="1400" u="none" strike="noStrike" dirty="0" smtClean="0">
                          <a:effectLst/>
                        </a:rPr>
                        <a:t>+6%</a:t>
                      </a:r>
                      <a:endParaRPr lang="en-CA" sz="1400" b="0" i="0" u="none" strike="noStrike" dirty="0">
                        <a:solidFill>
                          <a:srgbClr val="000000"/>
                        </a:solidFill>
                        <a:effectLst/>
                        <a:latin typeface="Calibri"/>
                      </a:endParaRPr>
                    </a:p>
                  </a:txBody>
                  <a:tcPr marL="9525" marR="9525" marT="9525" marB="0" anchor="ctr"/>
                </a:tc>
              </a:tr>
              <a:tr h="443388">
                <a:tc>
                  <a:txBody>
                    <a:bodyPr/>
                    <a:lstStyle/>
                    <a:p>
                      <a:pPr algn="ctr" fontAlgn="b"/>
                      <a:r>
                        <a:rPr lang="en-US" sz="1400" b="0" i="0" u="none" strike="noStrike" dirty="0" smtClean="0">
                          <a:solidFill>
                            <a:schemeClr val="tx1"/>
                          </a:solidFill>
                          <a:effectLst/>
                          <a:latin typeface="+mn-lt"/>
                        </a:rPr>
                        <a:t>+$112.1</a:t>
                      </a:r>
                      <a:endParaRPr lang="en-CA" sz="1400" b="0" i="0" u="none" strike="noStrike" dirty="0">
                        <a:solidFill>
                          <a:schemeClr val="tx1"/>
                        </a:solidFill>
                        <a:effectLst/>
                        <a:latin typeface="+mn-lt"/>
                      </a:endParaRPr>
                    </a:p>
                  </a:txBody>
                  <a:tcPr marL="9525" marR="9525" marT="9525" marB="0" anchor="ctr"/>
                </a:tc>
                <a:tc>
                  <a:txBody>
                    <a:bodyPr/>
                    <a:lstStyle/>
                    <a:p>
                      <a:pPr algn="ctr" fontAlgn="b"/>
                      <a:r>
                        <a:rPr lang="en-CA" sz="1400" u="none" strike="noStrike" dirty="0" smtClean="0">
                          <a:effectLst/>
                          <a:latin typeface="+mn-lt"/>
                        </a:rPr>
                        <a:t>+9%</a:t>
                      </a:r>
                      <a:endParaRPr lang="en-CA" sz="1400" b="0" i="0" u="none" strike="noStrike" dirty="0">
                        <a:solidFill>
                          <a:srgbClr val="000000"/>
                        </a:solidFill>
                        <a:effectLst/>
                        <a:latin typeface="+mn-lt"/>
                      </a:endParaRPr>
                    </a:p>
                  </a:txBody>
                  <a:tcPr marL="9525" marR="9525" marT="9525" marB="0" anchor="ctr"/>
                </a:tc>
              </a:tr>
              <a:tr h="443388">
                <a:tc>
                  <a:txBody>
                    <a:bodyPr/>
                    <a:lstStyle/>
                    <a:p>
                      <a:pPr algn="ctr" fontAlgn="b"/>
                      <a:r>
                        <a:rPr lang="en-US" sz="1400" b="0" i="0" u="none" strike="noStrike" dirty="0" smtClean="0">
                          <a:solidFill>
                            <a:schemeClr val="tx1"/>
                          </a:solidFill>
                          <a:effectLst/>
                          <a:latin typeface="+mn-lt"/>
                        </a:rPr>
                        <a:t>+$111.1</a:t>
                      </a:r>
                      <a:endParaRPr lang="en-CA" sz="1400" b="0" i="0" u="none" strike="noStrike" dirty="0">
                        <a:solidFill>
                          <a:schemeClr val="tx1"/>
                        </a:solidFill>
                        <a:effectLst/>
                        <a:latin typeface="+mn-lt"/>
                      </a:endParaRPr>
                    </a:p>
                  </a:txBody>
                  <a:tcPr marL="9525" marR="9525" marT="9525" marB="0" anchor="ctr"/>
                </a:tc>
                <a:tc>
                  <a:txBody>
                    <a:bodyPr/>
                    <a:lstStyle/>
                    <a:p>
                      <a:pPr algn="ctr" fontAlgn="b"/>
                      <a:r>
                        <a:rPr lang="en-CA" sz="1400" u="none" strike="noStrike" dirty="0" smtClean="0">
                          <a:effectLst/>
                          <a:latin typeface="+mn-lt"/>
                        </a:rPr>
                        <a:t>+7%</a:t>
                      </a:r>
                      <a:endParaRPr lang="en-CA" sz="1400" b="0" i="0" u="none" strike="noStrike" dirty="0">
                        <a:solidFill>
                          <a:srgbClr val="000000"/>
                        </a:solidFill>
                        <a:effectLst/>
                        <a:latin typeface="+mn-lt"/>
                      </a:endParaRPr>
                    </a:p>
                  </a:txBody>
                  <a:tcPr marL="9525" marR="9525" marT="9525" marB="0" anchor="ctr"/>
                </a:tc>
              </a:tr>
              <a:tr h="443388">
                <a:tc>
                  <a:txBody>
                    <a:bodyPr/>
                    <a:lstStyle/>
                    <a:p>
                      <a:pPr algn="ctr" fontAlgn="b"/>
                      <a:r>
                        <a:rPr lang="en-US" sz="1400" b="0" i="0" u="none" strike="noStrike" dirty="0" smtClean="0">
                          <a:solidFill>
                            <a:schemeClr val="tx1"/>
                          </a:solidFill>
                          <a:effectLst/>
                          <a:latin typeface="+mn-lt"/>
                        </a:rPr>
                        <a:t>+$58.1</a:t>
                      </a:r>
                      <a:endParaRPr lang="en-CA" sz="1400" b="0" i="0" u="none" strike="noStrike" dirty="0">
                        <a:solidFill>
                          <a:schemeClr val="tx1"/>
                        </a:solidFill>
                        <a:effectLst/>
                        <a:latin typeface="+mn-lt"/>
                      </a:endParaRPr>
                    </a:p>
                  </a:txBody>
                  <a:tcPr marL="9525" marR="9525" marT="9525" marB="0" anchor="ctr"/>
                </a:tc>
                <a:tc>
                  <a:txBody>
                    <a:bodyPr/>
                    <a:lstStyle/>
                    <a:p>
                      <a:pPr algn="ctr" fontAlgn="b"/>
                      <a:r>
                        <a:rPr lang="en-CA" sz="1400" u="none" strike="noStrike" dirty="0" smtClean="0">
                          <a:effectLst/>
                          <a:latin typeface="+mn-lt"/>
                        </a:rPr>
                        <a:t>+6%</a:t>
                      </a:r>
                      <a:endParaRPr lang="en-CA" sz="1400" b="0" i="0" u="none" strike="noStrike" dirty="0">
                        <a:solidFill>
                          <a:srgbClr val="000000"/>
                        </a:solidFill>
                        <a:effectLst/>
                        <a:latin typeface="+mn-lt"/>
                      </a:endParaRPr>
                    </a:p>
                  </a:txBody>
                  <a:tcPr marL="9525" marR="9525" marT="9525" marB="0" anchor="ctr"/>
                </a:tc>
              </a:tr>
              <a:tr h="443388">
                <a:tc>
                  <a:txBody>
                    <a:bodyPr/>
                    <a:lstStyle/>
                    <a:p>
                      <a:pPr algn="ctr" fontAlgn="b"/>
                      <a:r>
                        <a:rPr lang="en-US" sz="1400" b="0" i="0" u="none" strike="noStrike" dirty="0" smtClean="0">
                          <a:solidFill>
                            <a:schemeClr val="tx1"/>
                          </a:solidFill>
                          <a:effectLst/>
                          <a:latin typeface="+mn-lt"/>
                        </a:rPr>
                        <a:t>+$55.0</a:t>
                      </a:r>
                      <a:endParaRPr lang="en-CA" sz="1400" b="0" i="0" u="none" strike="noStrike" dirty="0">
                        <a:solidFill>
                          <a:schemeClr val="tx1"/>
                        </a:solidFill>
                        <a:effectLst/>
                        <a:latin typeface="+mn-lt"/>
                      </a:endParaRPr>
                    </a:p>
                  </a:txBody>
                  <a:tcPr marL="9525" marR="9525" marT="9525" marB="0" anchor="ctr"/>
                </a:tc>
                <a:tc>
                  <a:txBody>
                    <a:bodyPr/>
                    <a:lstStyle/>
                    <a:p>
                      <a:pPr algn="ctr" fontAlgn="b"/>
                      <a:r>
                        <a:rPr lang="en-CA" sz="1400" u="none" strike="noStrike" dirty="0" smtClean="0">
                          <a:effectLst/>
                          <a:latin typeface="+mn-lt"/>
                        </a:rPr>
                        <a:t>+3%</a:t>
                      </a:r>
                      <a:endParaRPr lang="en-CA" sz="1400" b="0" i="0" u="none" strike="noStrike" dirty="0">
                        <a:solidFill>
                          <a:srgbClr val="000000"/>
                        </a:solidFill>
                        <a:effectLst/>
                        <a:latin typeface="+mn-lt"/>
                      </a:endParaRPr>
                    </a:p>
                  </a:txBody>
                  <a:tcPr marL="9525" marR="9525" marT="9525" marB="0" anchor="ctr"/>
                </a:tc>
              </a:tr>
              <a:tr h="443388">
                <a:tc>
                  <a:txBody>
                    <a:bodyPr/>
                    <a:lstStyle/>
                    <a:p>
                      <a:pPr algn="ctr" fontAlgn="b"/>
                      <a:r>
                        <a:rPr lang="en-US" sz="1400" b="0" i="0" u="none" strike="noStrike" dirty="0" smtClean="0">
                          <a:solidFill>
                            <a:schemeClr val="tx1"/>
                          </a:solidFill>
                          <a:effectLst/>
                          <a:latin typeface="+mn-lt"/>
                        </a:rPr>
                        <a:t>+$37.2</a:t>
                      </a:r>
                      <a:endParaRPr lang="en-CA" sz="1400" b="0" i="0" u="none" strike="noStrike" dirty="0">
                        <a:solidFill>
                          <a:schemeClr val="tx1"/>
                        </a:solidFill>
                        <a:effectLst/>
                        <a:latin typeface="+mn-lt"/>
                      </a:endParaRPr>
                    </a:p>
                  </a:txBody>
                  <a:tcPr marL="9525" marR="9525" marT="9525" marB="0" anchor="ctr"/>
                </a:tc>
                <a:tc>
                  <a:txBody>
                    <a:bodyPr/>
                    <a:lstStyle/>
                    <a:p>
                      <a:pPr algn="ctr" fontAlgn="b"/>
                      <a:r>
                        <a:rPr lang="en-CA" sz="1400" u="none" strike="noStrike" dirty="0" smtClean="0">
                          <a:effectLst/>
                          <a:latin typeface="+mn-lt"/>
                        </a:rPr>
                        <a:t>+7%</a:t>
                      </a:r>
                      <a:endParaRPr lang="en-CA" sz="1400" b="0" i="0" u="none" strike="noStrike" dirty="0">
                        <a:solidFill>
                          <a:srgbClr val="000000"/>
                        </a:solidFill>
                        <a:effectLst/>
                        <a:latin typeface="+mn-lt"/>
                      </a:endParaRPr>
                    </a:p>
                  </a:txBody>
                  <a:tcPr marL="9525" marR="9525" marT="9525" marB="0" anchor="ctr"/>
                </a:tc>
              </a:tr>
              <a:tr h="443388">
                <a:tc>
                  <a:txBody>
                    <a:bodyPr/>
                    <a:lstStyle/>
                    <a:p>
                      <a:pPr algn="ctr" fontAlgn="b"/>
                      <a:r>
                        <a:rPr lang="en-US" sz="1400" b="0" i="0" u="none" strike="noStrike" dirty="0" smtClean="0">
                          <a:solidFill>
                            <a:schemeClr val="tx1"/>
                          </a:solidFill>
                          <a:effectLst/>
                          <a:latin typeface="+mn-lt"/>
                        </a:rPr>
                        <a:t>+$35.0</a:t>
                      </a:r>
                      <a:endParaRPr lang="en-CA" sz="1400" b="0" i="0" u="none" strike="noStrike" dirty="0">
                        <a:solidFill>
                          <a:schemeClr val="tx1"/>
                        </a:solidFill>
                        <a:effectLst/>
                        <a:latin typeface="+mn-lt"/>
                      </a:endParaRPr>
                    </a:p>
                  </a:txBody>
                  <a:tcPr marL="9525" marR="9525" marT="9525" marB="0" anchor="ctr"/>
                </a:tc>
                <a:tc>
                  <a:txBody>
                    <a:bodyPr/>
                    <a:lstStyle/>
                    <a:p>
                      <a:pPr algn="ctr" fontAlgn="b"/>
                      <a:r>
                        <a:rPr lang="en-CA" sz="1400" u="none" strike="noStrike" dirty="0" smtClean="0">
                          <a:effectLst/>
                          <a:latin typeface="+mn-lt"/>
                        </a:rPr>
                        <a:t>+6%</a:t>
                      </a:r>
                      <a:endParaRPr lang="en-CA" sz="1400" b="0" i="0" u="none" strike="noStrike" dirty="0">
                        <a:solidFill>
                          <a:srgbClr val="000000"/>
                        </a:solidFill>
                        <a:effectLst/>
                        <a:latin typeface="+mn-lt"/>
                      </a:endParaRPr>
                    </a:p>
                  </a:txBody>
                  <a:tcPr marL="9525" marR="9525" marT="9525" marB="0" anchor="ctr"/>
                </a:tc>
              </a:tr>
              <a:tr h="443388">
                <a:tc>
                  <a:txBody>
                    <a:bodyPr/>
                    <a:lstStyle/>
                    <a:p>
                      <a:pPr algn="ctr" fontAlgn="b"/>
                      <a:r>
                        <a:rPr lang="en-US" sz="1400" b="0" i="0" u="none" strike="noStrike" dirty="0" smtClean="0">
                          <a:solidFill>
                            <a:schemeClr val="tx1"/>
                          </a:solidFill>
                          <a:effectLst/>
                          <a:latin typeface="+mn-lt"/>
                        </a:rPr>
                        <a:t>+$32.5</a:t>
                      </a:r>
                      <a:endParaRPr lang="en-CA" sz="1400" b="0" i="0" u="none" strike="noStrike" dirty="0">
                        <a:solidFill>
                          <a:schemeClr val="tx1"/>
                        </a:solidFill>
                        <a:effectLst/>
                        <a:latin typeface="+mn-lt"/>
                      </a:endParaRPr>
                    </a:p>
                  </a:txBody>
                  <a:tcPr marL="9525" marR="9525" marT="9525" marB="0" anchor="ctr"/>
                </a:tc>
                <a:tc>
                  <a:txBody>
                    <a:bodyPr/>
                    <a:lstStyle/>
                    <a:p>
                      <a:pPr algn="ctr" fontAlgn="b"/>
                      <a:r>
                        <a:rPr lang="en-CA" sz="1400" u="none" strike="noStrike" dirty="0" smtClean="0">
                          <a:effectLst/>
                          <a:latin typeface="+mn-lt"/>
                        </a:rPr>
                        <a:t>+6%</a:t>
                      </a:r>
                      <a:endParaRPr lang="en-CA" sz="1400" b="0" i="0" u="none" strike="noStrike" dirty="0">
                        <a:solidFill>
                          <a:srgbClr val="000000"/>
                        </a:solidFill>
                        <a:effectLst/>
                        <a:latin typeface="+mn-lt"/>
                      </a:endParaRPr>
                    </a:p>
                  </a:txBody>
                  <a:tcPr marL="9525" marR="9525" marT="9525" marB="0" anchor="ctr"/>
                </a:tc>
              </a:tr>
              <a:tr h="443388">
                <a:tc>
                  <a:txBody>
                    <a:bodyPr/>
                    <a:lstStyle/>
                    <a:p>
                      <a:pPr algn="ctr" fontAlgn="b"/>
                      <a:r>
                        <a:rPr lang="en-US" sz="1400" b="0" i="0" u="none" strike="noStrike" dirty="0" smtClean="0">
                          <a:solidFill>
                            <a:schemeClr val="tx1"/>
                          </a:solidFill>
                          <a:effectLst/>
                          <a:latin typeface="+mn-lt"/>
                        </a:rPr>
                        <a:t>+$32.4</a:t>
                      </a:r>
                      <a:endParaRPr lang="en-CA" sz="1400" b="0" i="0" u="none" strike="noStrike" dirty="0">
                        <a:solidFill>
                          <a:schemeClr val="tx1"/>
                        </a:solidFill>
                        <a:effectLst/>
                        <a:latin typeface="+mn-lt"/>
                      </a:endParaRPr>
                    </a:p>
                  </a:txBody>
                  <a:tcPr marL="9525" marR="9525" marT="9525" marB="0" anchor="ctr"/>
                </a:tc>
                <a:tc>
                  <a:txBody>
                    <a:bodyPr/>
                    <a:lstStyle/>
                    <a:p>
                      <a:pPr algn="ctr" fontAlgn="b"/>
                      <a:r>
                        <a:rPr lang="en-CA" sz="1400" u="none" strike="noStrike" dirty="0" smtClean="0">
                          <a:effectLst/>
                          <a:latin typeface="+mn-lt"/>
                        </a:rPr>
                        <a:t>+11%</a:t>
                      </a:r>
                      <a:endParaRPr lang="en-CA" sz="1400" b="0" i="0" u="none" strike="noStrike" dirty="0">
                        <a:solidFill>
                          <a:srgbClr val="000000"/>
                        </a:solidFill>
                        <a:effectLst/>
                        <a:latin typeface="+mn-lt"/>
                      </a:endParaRPr>
                    </a:p>
                  </a:txBody>
                  <a:tcPr marL="9525" marR="9525" marT="9525" marB="0" anchor="ctr"/>
                </a:tc>
              </a:tr>
              <a:tr h="443388">
                <a:tc>
                  <a:txBody>
                    <a:bodyPr/>
                    <a:lstStyle/>
                    <a:p>
                      <a:pPr algn="ctr" fontAlgn="b"/>
                      <a:r>
                        <a:rPr lang="en-US" sz="1400" b="0" i="0" u="none" strike="noStrike" dirty="0" smtClean="0">
                          <a:solidFill>
                            <a:schemeClr val="tx1"/>
                          </a:solidFill>
                          <a:effectLst/>
                          <a:latin typeface="+mn-lt"/>
                        </a:rPr>
                        <a:t>+$31.6</a:t>
                      </a:r>
                      <a:endParaRPr lang="en-CA" sz="1400" b="0" i="0" u="none" strike="noStrike" dirty="0">
                        <a:solidFill>
                          <a:schemeClr val="tx1"/>
                        </a:solidFill>
                        <a:effectLst/>
                        <a:latin typeface="+mn-lt"/>
                      </a:endParaRPr>
                    </a:p>
                  </a:txBody>
                  <a:tcPr marL="9525" marR="9525" marT="9525" marB="0" anchor="ctr"/>
                </a:tc>
                <a:tc>
                  <a:txBody>
                    <a:bodyPr/>
                    <a:lstStyle/>
                    <a:p>
                      <a:pPr algn="ctr" fontAlgn="b"/>
                      <a:r>
                        <a:rPr lang="en-CA" sz="1400" u="none" strike="noStrike" dirty="0" smtClean="0">
                          <a:effectLst/>
                          <a:latin typeface="+mn-lt"/>
                        </a:rPr>
                        <a:t>+13%</a:t>
                      </a:r>
                      <a:endParaRPr lang="en-CA" sz="1400" b="0" i="0" u="none" strike="noStrike" dirty="0">
                        <a:solidFill>
                          <a:srgbClr val="000000"/>
                        </a:solidFill>
                        <a:effectLst/>
                        <a:latin typeface="+mn-lt"/>
                      </a:endParaRPr>
                    </a:p>
                  </a:txBody>
                  <a:tcPr marL="9525" marR="9525" marT="9525" marB="0" anchor="ctr"/>
                </a:tc>
              </a:tr>
            </a:tbl>
          </a:graphicData>
        </a:graphic>
      </p:graphicFrame>
      <p:sp>
        <p:nvSpPr>
          <p:cNvPr id="48" name="Up Arrow 47"/>
          <p:cNvSpPr/>
          <p:nvPr/>
        </p:nvSpPr>
        <p:spPr>
          <a:xfrm>
            <a:off x="8117113" y="1669221"/>
            <a:ext cx="721521" cy="381000"/>
          </a:xfrm>
          <a:prstGeom prst="upArrow">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9" name="TextBox 48"/>
          <p:cNvSpPr txBox="1"/>
          <p:nvPr/>
        </p:nvSpPr>
        <p:spPr>
          <a:xfrm>
            <a:off x="8344792" y="1480066"/>
            <a:ext cx="1713609" cy="523220"/>
          </a:xfrm>
          <a:prstGeom prst="rect">
            <a:avLst/>
          </a:prstGeom>
          <a:noFill/>
        </p:spPr>
        <p:txBody>
          <a:bodyPr wrap="square" rtlCol="0">
            <a:spAutoFit/>
          </a:bodyPr>
          <a:lstStyle/>
          <a:p>
            <a:pPr algn="ctr"/>
            <a:r>
              <a:rPr lang="en-US" sz="1200" dirty="0">
                <a:solidFill>
                  <a:schemeClr val="bg2"/>
                </a:solidFill>
                <a:latin typeface="+mj-lt"/>
              </a:rPr>
              <a:t>Absolute $ </a:t>
            </a:r>
            <a:r>
              <a:rPr lang="en-US" sz="1200" dirty="0" err="1">
                <a:solidFill>
                  <a:schemeClr val="bg2"/>
                </a:solidFill>
                <a:latin typeface="+mj-lt"/>
              </a:rPr>
              <a:t>Chg</a:t>
            </a:r>
            <a:r>
              <a:rPr lang="en-US" sz="1200" dirty="0">
                <a:solidFill>
                  <a:schemeClr val="bg2"/>
                </a:solidFill>
                <a:latin typeface="+mj-lt"/>
              </a:rPr>
              <a:t> </a:t>
            </a:r>
            <a:r>
              <a:rPr lang="en-US" sz="1600" dirty="0">
                <a:solidFill>
                  <a:schemeClr val="bg2"/>
                </a:solidFill>
                <a:latin typeface="+mj-lt"/>
              </a:rPr>
              <a:t>Millions</a:t>
            </a:r>
            <a:endParaRPr lang="en-CA" sz="1600" dirty="0">
              <a:solidFill>
                <a:schemeClr val="bg2"/>
              </a:solidFill>
              <a:latin typeface="+mj-lt"/>
            </a:endParaRPr>
          </a:p>
        </p:txBody>
      </p:sp>
      <p:sp>
        <p:nvSpPr>
          <p:cNvPr id="50" name="TextBox 49"/>
          <p:cNvSpPr txBox="1"/>
          <p:nvPr/>
        </p:nvSpPr>
        <p:spPr>
          <a:xfrm>
            <a:off x="9721771" y="1396426"/>
            <a:ext cx="652871" cy="584775"/>
          </a:xfrm>
          <a:prstGeom prst="rect">
            <a:avLst/>
          </a:prstGeom>
          <a:noFill/>
        </p:spPr>
        <p:txBody>
          <a:bodyPr wrap="none" rtlCol="0">
            <a:spAutoFit/>
          </a:bodyPr>
          <a:lstStyle/>
          <a:p>
            <a:r>
              <a:rPr lang="en-US" sz="1600" dirty="0">
                <a:solidFill>
                  <a:schemeClr val="bg2"/>
                </a:solidFill>
                <a:latin typeface="+mj-lt"/>
              </a:rPr>
              <a:t>5</a:t>
            </a:r>
            <a:r>
              <a:rPr lang="en-US" sz="1600" dirty="0">
                <a:solidFill>
                  <a:schemeClr val="bg2"/>
                </a:solidFill>
                <a:latin typeface="+mj-lt"/>
              </a:rPr>
              <a:t> </a:t>
            </a:r>
            <a:r>
              <a:rPr lang="en-US" sz="1600" dirty="0" err="1">
                <a:solidFill>
                  <a:schemeClr val="bg2"/>
                </a:solidFill>
                <a:latin typeface="+mj-lt"/>
              </a:rPr>
              <a:t>yr</a:t>
            </a:r>
            <a:r>
              <a:rPr lang="en-US" sz="1600" dirty="0">
                <a:solidFill>
                  <a:schemeClr val="bg2"/>
                </a:solidFill>
                <a:latin typeface="+mj-lt"/>
              </a:rPr>
              <a:t> </a:t>
            </a:r>
            <a:br>
              <a:rPr lang="en-US" sz="1600" dirty="0">
                <a:solidFill>
                  <a:schemeClr val="bg2"/>
                </a:solidFill>
                <a:latin typeface="+mj-lt"/>
              </a:rPr>
            </a:br>
            <a:r>
              <a:rPr lang="en-US" sz="1600" dirty="0">
                <a:solidFill>
                  <a:schemeClr val="bg2"/>
                </a:solidFill>
                <a:latin typeface="+mj-lt"/>
              </a:rPr>
              <a:t>CAGR</a:t>
            </a:r>
            <a:endParaRPr lang="en-CA" sz="1600" dirty="0">
              <a:solidFill>
                <a:schemeClr val="bg2"/>
              </a:solidFill>
              <a:latin typeface="+mj-lt"/>
            </a:endParaRPr>
          </a:p>
        </p:txBody>
      </p:sp>
      <p:cxnSp>
        <p:nvCxnSpPr>
          <p:cNvPr id="52" name="Straight Connector 51"/>
          <p:cNvCxnSpPr/>
          <p:nvPr/>
        </p:nvCxnSpPr>
        <p:spPr>
          <a:xfrm>
            <a:off x="8793704" y="1981200"/>
            <a:ext cx="1874296" cy="0"/>
          </a:xfrm>
          <a:prstGeom prst="line">
            <a:avLst/>
          </a:prstGeom>
          <a:ln>
            <a:solidFill>
              <a:schemeClr val="tx1">
                <a:lumMod val="75000"/>
              </a:schemeClr>
            </a:solidFill>
            <a:prstDash val="dash"/>
          </a:ln>
        </p:spPr>
        <p:style>
          <a:lnRef idx="2">
            <a:schemeClr val="accent1"/>
          </a:lnRef>
          <a:fillRef idx="0">
            <a:schemeClr val="accent1"/>
          </a:fillRef>
          <a:effectRef idx="1">
            <a:schemeClr val="accent1"/>
          </a:effectRef>
          <a:fontRef idx="minor">
            <a:schemeClr val="tx1"/>
          </a:fontRef>
        </p:style>
      </p:cxnSp>
      <p:grpSp>
        <p:nvGrpSpPr>
          <p:cNvPr id="57" name="Group 56"/>
          <p:cNvGrpSpPr/>
          <p:nvPr/>
        </p:nvGrpSpPr>
        <p:grpSpPr>
          <a:xfrm>
            <a:off x="6300785" y="2081203"/>
            <a:ext cx="1928177" cy="4174533"/>
            <a:chOff x="803430" y="1425941"/>
            <a:chExt cx="1928177" cy="4478516"/>
          </a:xfrm>
        </p:grpSpPr>
        <p:sp>
          <p:nvSpPr>
            <p:cNvPr id="58" name="TextBox 57"/>
            <p:cNvSpPr txBox="1"/>
            <p:nvPr/>
          </p:nvSpPr>
          <p:spPr>
            <a:xfrm>
              <a:off x="925114" y="1425941"/>
              <a:ext cx="1207767" cy="363207"/>
            </a:xfrm>
            <a:prstGeom prst="rect">
              <a:avLst/>
            </a:prstGeom>
            <a:noFill/>
          </p:spPr>
          <p:txBody>
            <a:bodyPr wrap="none" rtlCol="0">
              <a:spAutoFit/>
            </a:bodyPr>
            <a:lstStyle/>
            <a:p>
              <a:r>
                <a:rPr lang="en-US" sz="1600" dirty="0">
                  <a:solidFill>
                    <a:schemeClr val="bg1"/>
                  </a:solidFill>
                  <a:latin typeface="+mj-lt"/>
                </a:rPr>
                <a:t>Snack Foods</a:t>
              </a:r>
              <a:endParaRPr lang="en-CA" sz="1600" dirty="0">
                <a:solidFill>
                  <a:schemeClr val="bg1"/>
                </a:solidFill>
                <a:latin typeface="+mj-lt"/>
              </a:endParaRPr>
            </a:p>
          </p:txBody>
        </p:sp>
        <p:sp>
          <p:nvSpPr>
            <p:cNvPr id="59" name="TextBox 58"/>
            <p:cNvSpPr txBox="1"/>
            <p:nvPr/>
          </p:nvSpPr>
          <p:spPr>
            <a:xfrm>
              <a:off x="903446" y="1883140"/>
              <a:ext cx="1153777" cy="363207"/>
            </a:xfrm>
            <a:prstGeom prst="rect">
              <a:avLst/>
            </a:prstGeom>
            <a:noFill/>
          </p:spPr>
          <p:txBody>
            <a:bodyPr wrap="none" rtlCol="0">
              <a:spAutoFit/>
            </a:bodyPr>
            <a:lstStyle/>
            <a:p>
              <a:r>
                <a:rPr lang="en-US" sz="1600" dirty="0">
                  <a:solidFill>
                    <a:schemeClr val="bg1"/>
                  </a:solidFill>
                  <a:latin typeface="+mj-lt"/>
                </a:rPr>
                <a:t>R&amp;G Coffee</a:t>
              </a:r>
              <a:endParaRPr lang="en-CA" sz="1600" dirty="0">
                <a:solidFill>
                  <a:schemeClr val="bg1"/>
                </a:solidFill>
                <a:latin typeface="+mj-lt"/>
              </a:endParaRPr>
            </a:p>
          </p:txBody>
        </p:sp>
        <p:sp>
          <p:nvSpPr>
            <p:cNvPr id="64" name="TextBox 63"/>
            <p:cNvSpPr txBox="1"/>
            <p:nvPr/>
          </p:nvSpPr>
          <p:spPr>
            <a:xfrm>
              <a:off x="903446" y="2345179"/>
              <a:ext cx="1015599" cy="363207"/>
            </a:xfrm>
            <a:prstGeom prst="rect">
              <a:avLst/>
            </a:prstGeom>
            <a:noFill/>
          </p:spPr>
          <p:txBody>
            <a:bodyPr wrap="none" rtlCol="0">
              <a:spAutoFit/>
            </a:bodyPr>
            <a:lstStyle/>
            <a:p>
              <a:r>
                <a:rPr lang="en-US" sz="1600" dirty="0">
                  <a:solidFill>
                    <a:schemeClr val="bg1"/>
                  </a:solidFill>
                  <a:latin typeface="+mj-lt"/>
                </a:rPr>
                <a:t>Chocolate</a:t>
              </a:r>
              <a:endParaRPr lang="en-CA" sz="1600" dirty="0">
                <a:solidFill>
                  <a:schemeClr val="bg1"/>
                </a:solidFill>
                <a:latin typeface="+mj-lt"/>
              </a:endParaRPr>
            </a:p>
          </p:txBody>
        </p:sp>
        <p:sp>
          <p:nvSpPr>
            <p:cNvPr id="67" name="TextBox 66"/>
            <p:cNvSpPr txBox="1"/>
            <p:nvPr/>
          </p:nvSpPr>
          <p:spPr>
            <a:xfrm>
              <a:off x="892735" y="2827338"/>
              <a:ext cx="560090" cy="363207"/>
            </a:xfrm>
            <a:prstGeom prst="rect">
              <a:avLst/>
            </a:prstGeom>
            <a:noFill/>
          </p:spPr>
          <p:txBody>
            <a:bodyPr wrap="none" rtlCol="0">
              <a:spAutoFit/>
            </a:bodyPr>
            <a:lstStyle/>
            <a:p>
              <a:r>
                <a:rPr lang="en-US" sz="1600" dirty="0">
                  <a:solidFill>
                    <a:schemeClr val="bg1"/>
                  </a:solidFill>
                  <a:latin typeface="+mj-lt"/>
                </a:rPr>
                <a:t>Eggs</a:t>
              </a:r>
              <a:endParaRPr lang="en-CA" sz="1600" dirty="0">
                <a:solidFill>
                  <a:schemeClr val="bg1"/>
                </a:solidFill>
                <a:latin typeface="+mj-lt"/>
              </a:endParaRPr>
            </a:p>
          </p:txBody>
        </p:sp>
        <p:sp>
          <p:nvSpPr>
            <p:cNvPr id="68" name="TextBox 67"/>
            <p:cNvSpPr txBox="1"/>
            <p:nvPr/>
          </p:nvSpPr>
          <p:spPr>
            <a:xfrm>
              <a:off x="903446" y="3288268"/>
              <a:ext cx="722377" cy="363207"/>
            </a:xfrm>
            <a:prstGeom prst="rect">
              <a:avLst/>
            </a:prstGeom>
            <a:noFill/>
          </p:spPr>
          <p:txBody>
            <a:bodyPr wrap="none" rtlCol="0">
              <a:spAutoFit/>
            </a:bodyPr>
            <a:lstStyle/>
            <a:p>
              <a:r>
                <a:rPr lang="en-US" sz="1600" dirty="0">
                  <a:solidFill>
                    <a:schemeClr val="bg1"/>
                  </a:solidFill>
                  <a:latin typeface="+mj-lt"/>
                </a:rPr>
                <a:t>Yogurt</a:t>
              </a:r>
              <a:endParaRPr lang="en-CA" sz="1600" dirty="0">
                <a:solidFill>
                  <a:schemeClr val="bg1"/>
                </a:solidFill>
                <a:latin typeface="+mj-lt"/>
              </a:endParaRPr>
            </a:p>
          </p:txBody>
        </p:sp>
        <p:sp>
          <p:nvSpPr>
            <p:cNvPr id="69" name="TextBox 68"/>
            <p:cNvSpPr txBox="1"/>
            <p:nvPr/>
          </p:nvSpPr>
          <p:spPr>
            <a:xfrm>
              <a:off x="860582" y="3745468"/>
              <a:ext cx="1871025" cy="330189"/>
            </a:xfrm>
            <a:prstGeom prst="rect">
              <a:avLst/>
            </a:prstGeom>
            <a:noFill/>
          </p:spPr>
          <p:txBody>
            <a:bodyPr wrap="none" rtlCol="0">
              <a:spAutoFit/>
            </a:bodyPr>
            <a:lstStyle/>
            <a:p>
              <a:r>
                <a:rPr lang="en-US" sz="1400" dirty="0">
                  <a:solidFill>
                    <a:schemeClr val="bg1"/>
                  </a:solidFill>
                  <a:latin typeface="+mj-lt"/>
                </a:rPr>
                <a:t>Dried Fruit/Nuts/Seeds</a:t>
              </a:r>
              <a:endParaRPr lang="en-CA" sz="1400" dirty="0">
                <a:solidFill>
                  <a:schemeClr val="bg1"/>
                </a:solidFill>
                <a:latin typeface="+mj-lt"/>
              </a:endParaRPr>
            </a:p>
          </p:txBody>
        </p:sp>
        <p:sp>
          <p:nvSpPr>
            <p:cNvPr id="70" name="TextBox 69"/>
            <p:cNvSpPr txBox="1"/>
            <p:nvPr/>
          </p:nvSpPr>
          <p:spPr>
            <a:xfrm>
              <a:off x="884398" y="4202668"/>
              <a:ext cx="711798" cy="363207"/>
            </a:xfrm>
            <a:prstGeom prst="rect">
              <a:avLst/>
            </a:prstGeom>
            <a:noFill/>
          </p:spPr>
          <p:txBody>
            <a:bodyPr wrap="none" rtlCol="0">
              <a:spAutoFit/>
            </a:bodyPr>
            <a:lstStyle/>
            <a:p>
              <a:r>
                <a:rPr lang="en-US" sz="1600" dirty="0">
                  <a:solidFill>
                    <a:schemeClr val="bg1"/>
                  </a:solidFill>
                  <a:latin typeface="+mj-lt"/>
                </a:rPr>
                <a:t>Butter</a:t>
              </a:r>
              <a:endParaRPr lang="en-CA" sz="1600" dirty="0">
                <a:solidFill>
                  <a:schemeClr val="bg1"/>
                </a:solidFill>
                <a:latin typeface="+mj-lt"/>
              </a:endParaRPr>
            </a:p>
          </p:txBody>
        </p:sp>
        <p:sp>
          <p:nvSpPr>
            <p:cNvPr id="71" name="TextBox 70"/>
            <p:cNvSpPr txBox="1"/>
            <p:nvPr/>
          </p:nvSpPr>
          <p:spPr>
            <a:xfrm>
              <a:off x="886650" y="4659869"/>
              <a:ext cx="699230" cy="363207"/>
            </a:xfrm>
            <a:prstGeom prst="rect">
              <a:avLst/>
            </a:prstGeom>
            <a:noFill/>
          </p:spPr>
          <p:txBody>
            <a:bodyPr wrap="none" rtlCol="0">
              <a:spAutoFit/>
            </a:bodyPr>
            <a:lstStyle/>
            <a:p>
              <a:r>
                <a:rPr lang="en-US" sz="1600" dirty="0">
                  <a:solidFill>
                    <a:schemeClr val="bg1"/>
                  </a:solidFill>
                  <a:latin typeface="+mj-lt"/>
                </a:rPr>
                <a:t>Candy</a:t>
              </a:r>
              <a:endParaRPr lang="en-CA" sz="1600" dirty="0">
                <a:solidFill>
                  <a:schemeClr val="bg1"/>
                </a:solidFill>
                <a:latin typeface="+mj-lt"/>
              </a:endParaRPr>
            </a:p>
          </p:txBody>
        </p:sp>
        <p:sp>
          <p:nvSpPr>
            <p:cNvPr id="72" name="TextBox 71"/>
            <p:cNvSpPr txBox="1"/>
            <p:nvPr/>
          </p:nvSpPr>
          <p:spPr>
            <a:xfrm>
              <a:off x="889462" y="5117067"/>
              <a:ext cx="920445" cy="363207"/>
            </a:xfrm>
            <a:prstGeom prst="rect">
              <a:avLst/>
            </a:prstGeom>
            <a:noFill/>
          </p:spPr>
          <p:txBody>
            <a:bodyPr wrap="none" rtlCol="0">
              <a:spAutoFit/>
            </a:bodyPr>
            <a:lstStyle/>
            <a:p>
              <a:r>
                <a:rPr lang="en-US" sz="1600" dirty="0" err="1">
                  <a:solidFill>
                    <a:schemeClr val="bg1"/>
                  </a:solidFill>
                  <a:latin typeface="+mj-lt"/>
                </a:rPr>
                <a:t>Frz</a:t>
              </a:r>
              <a:r>
                <a:rPr lang="en-US" sz="1600" dirty="0">
                  <a:solidFill>
                    <a:schemeClr val="bg1"/>
                  </a:solidFill>
                  <a:latin typeface="+mj-lt"/>
                </a:rPr>
                <a:t>. Fruit</a:t>
              </a:r>
              <a:endParaRPr lang="en-CA" sz="1600" dirty="0">
                <a:solidFill>
                  <a:schemeClr val="bg1"/>
                </a:solidFill>
                <a:latin typeface="+mj-lt"/>
              </a:endParaRPr>
            </a:p>
          </p:txBody>
        </p:sp>
        <p:sp>
          <p:nvSpPr>
            <p:cNvPr id="73" name="TextBox 72"/>
            <p:cNvSpPr txBox="1"/>
            <p:nvPr/>
          </p:nvSpPr>
          <p:spPr>
            <a:xfrm>
              <a:off x="803430" y="5574268"/>
              <a:ext cx="1463670" cy="330189"/>
            </a:xfrm>
            <a:prstGeom prst="rect">
              <a:avLst/>
            </a:prstGeom>
            <a:noFill/>
          </p:spPr>
          <p:txBody>
            <a:bodyPr wrap="none" rtlCol="0">
              <a:spAutoFit/>
            </a:bodyPr>
            <a:lstStyle/>
            <a:p>
              <a:r>
                <a:rPr lang="en-US" sz="1400" dirty="0">
                  <a:solidFill>
                    <a:schemeClr val="bg1"/>
                  </a:solidFill>
                  <a:latin typeface="+mj-lt"/>
                </a:rPr>
                <a:t>Meat Sticks/Jerky</a:t>
              </a:r>
              <a:endParaRPr lang="en-CA" sz="1400" dirty="0">
                <a:solidFill>
                  <a:schemeClr val="bg1"/>
                </a:solidFill>
                <a:latin typeface="+mj-lt"/>
              </a:endParaRPr>
            </a:p>
          </p:txBody>
        </p:sp>
      </p:grpSp>
      <p:sp>
        <p:nvSpPr>
          <p:cNvPr id="118" name="Rectangle 41"/>
          <p:cNvSpPr>
            <a:spLocks noChangeArrowheads="1"/>
          </p:cNvSpPr>
          <p:nvPr/>
        </p:nvSpPr>
        <p:spPr bwMode="auto">
          <a:xfrm>
            <a:off x="2058156" y="6096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b"/>
          <a:lstStyle>
            <a:lvl1pPr>
              <a:defRPr sz="2000" b="1">
                <a:solidFill>
                  <a:schemeClr val="bg1"/>
                </a:solidFill>
                <a:latin typeface="Arial" pitchFamily="34" charset="0"/>
                <a:ea typeface="ＭＳ Ｐゴシック" pitchFamily="34" charset="-128"/>
              </a:defRPr>
            </a:lvl1pPr>
            <a:lvl2pPr marL="742950" indent="-285750">
              <a:defRPr sz="2000" b="1">
                <a:solidFill>
                  <a:schemeClr val="bg1"/>
                </a:solidFill>
                <a:latin typeface="Arial" pitchFamily="34" charset="0"/>
                <a:ea typeface="ＭＳ Ｐゴシック" pitchFamily="34" charset="-128"/>
              </a:defRPr>
            </a:lvl2pPr>
            <a:lvl3pPr marL="1143000" indent="-228600">
              <a:defRPr sz="2000" b="1">
                <a:solidFill>
                  <a:schemeClr val="bg1"/>
                </a:solidFill>
                <a:latin typeface="Arial" pitchFamily="34" charset="0"/>
                <a:ea typeface="ＭＳ Ｐゴシック" pitchFamily="34" charset="-128"/>
              </a:defRPr>
            </a:lvl3pPr>
            <a:lvl4pPr marL="1600200" indent="-228600">
              <a:defRPr sz="2000" b="1">
                <a:solidFill>
                  <a:schemeClr val="bg1"/>
                </a:solidFill>
                <a:latin typeface="Arial" pitchFamily="34" charset="0"/>
                <a:ea typeface="ＭＳ Ｐゴシック" pitchFamily="34" charset="-128"/>
              </a:defRPr>
            </a:lvl4pPr>
            <a:lvl5pPr marL="2057400" indent="-228600">
              <a:defRPr sz="2000" b="1">
                <a:solidFill>
                  <a:schemeClr val="bg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2000" b="1">
                <a:solidFill>
                  <a:schemeClr val="bg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2000" b="1">
                <a:solidFill>
                  <a:schemeClr val="bg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2000" b="1">
                <a:solidFill>
                  <a:schemeClr val="bg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2000" b="1">
                <a:solidFill>
                  <a:schemeClr val="bg1"/>
                </a:solidFill>
                <a:latin typeface="Arial" pitchFamily="34" charset="0"/>
                <a:ea typeface="ＭＳ Ｐゴシック" pitchFamily="34" charset="-128"/>
              </a:defRPr>
            </a:lvl9pPr>
          </a:lstStyle>
          <a:p>
            <a:pPr>
              <a:lnSpc>
                <a:spcPct val="95000"/>
              </a:lnSpc>
              <a:spcBef>
                <a:spcPct val="0"/>
              </a:spcBef>
            </a:pPr>
            <a:r>
              <a:rPr lang="en-US" altLang="en-US" sz="2800" b="0" cap="all" dirty="0">
                <a:solidFill>
                  <a:srgbClr val="009DD9"/>
                </a:solidFill>
                <a:latin typeface="+mj-lt"/>
                <a:cs typeface="+mj-cs"/>
              </a:rPr>
              <a:t>Indulgence, convenience and health ARE driving Centre of store growth TRENDS</a:t>
            </a:r>
            <a:endParaRPr lang="en-US" altLang="en-US" sz="2800" b="0" cap="all" dirty="0">
              <a:solidFill>
                <a:srgbClr val="009DD9"/>
              </a:solidFill>
              <a:latin typeface="+mj-lt"/>
              <a:cs typeface="+mj-cs"/>
            </a:endParaRPr>
          </a:p>
        </p:txBody>
      </p:sp>
      <p:sp>
        <p:nvSpPr>
          <p:cNvPr id="74" name="Rectangle 2"/>
          <p:cNvSpPr txBox="1">
            <a:spLocks noChangeArrowheads="1"/>
          </p:cNvSpPr>
          <p:nvPr/>
        </p:nvSpPr>
        <p:spPr>
          <a:xfrm>
            <a:off x="5979322" y="1371600"/>
            <a:ext cx="2555079" cy="906462"/>
          </a:xfrm>
          <a:prstGeom prst="rect">
            <a:avLst/>
          </a:prstGeom>
        </p:spPr>
        <p:txBody>
          <a:bodyPr vert="horz" wrap="square" lIns="91440" tIns="0" rIns="91440" bIns="0" rtlCol="0" anchor="ctr" anchorCtr="0">
            <a:noAutofit/>
          </a:bodyPr>
          <a:lstStyle>
            <a:lvl1pPr algn="l" defTabSz="457200" rtl="0" eaLnBrk="0" fontAlgn="base" hangingPunct="0">
              <a:spcBef>
                <a:spcPct val="0"/>
              </a:spcBef>
              <a:spcAft>
                <a:spcPct val="0"/>
              </a:spcAft>
              <a:defRPr sz="3000" kern="1200" cap="all" baseline="0">
                <a:solidFill>
                  <a:srgbClr val="009DD9"/>
                </a:solidFill>
                <a:latin typeface="+mj-lt"/>
                <a:ea typeface="+mj-ea"/>
                <a:cs typeface="+mj-cs"/>
              </a:defRPr>
            </a:lvl1pPr>
            <a:lvl2pPr algn="l" defTabSz="457200" rtl="0" eaLnBrk="0" fontAlgn="base" hangingPunct="0">
              <a:spcBef>
                <a:spcPct val="0"/>
              </a:spcBef>
              <a:spcAft>
                <a:spcPct val="0"/>
              </a:spcAft>
              <a:defRPr sz="3000">
                <a:solidFill>
                  <a:srgbClr val="009DD9"/>
                </a:solidFill>
                <a:latin typeface="Calibri" pitchFamily="34" charset="0"/>
              </a:defRPr>
            </a:lvl2pPr>
            <a:lvl3pPr algn="l" defTabSz="457200" rtl="0" eaLnBrk="0" fontAlgn="base" hangingPunct="0">
              <a:spcBef>
                <a:spcPct val="0"/>
              </a:spcBef>
              <a:spcAft>
                <a:spcPct val="0"/>
              </a:spcAft>
              <a:defRPr sz="3000">
                <a:solidFill>
                  <a:srgbClr val="009DD9"/>
                </a:solidFill>
                <a:latin typeface="Calibri" pitchFamily="34" charset="0"/>
              </a:defRPr>
            </a:lvl3pPr>
            <a:lvl4pPr algn="l" defTabSz="457200" rtl="0" eaLnBrk="0" fontAlgn="base" hangingPunct="0">
              <a:spcBef>
                <a:spcPct val="0"/>
              </a:spcBef>
              <a:spcAft>
                <a:spcPct val="0"/>
              </a:spcAft>
              <a:defRPr sz="3000">
                <a:solidFill>
                  <a:srgbClr val="009DD9"/>
                </a:solidFill>
                <a:latin typeface="Calibri" pitchFamily="34" charset="0"/>
              </a:defRPr>
            </a:lvl4pPr>
            <a:lvl5pPr algn="l" defTabSz="457200" rtl="0" eaLnBrk="0" fontAlgn="base" hangingPunct="0">
              <a:spcBef>
                <a:spcPct val="0"/>
              </a:spcBef>
              <a:spcAft>
                <a:spcPct val="0"/>
              </a:spcAft>
              <a:defRPr sz="3000">
                <a:solidFill>
                  <a:srgbClr val="009DD9"/>
                </a:solidFill>
                <a:latin typeface="Calibri" pitchFamily="34" charset="0"/>
              </a:defRPr>
            </a:lvl5pPr>
            <a:lvl6pPr marL="457200" algn="l" defTabSz="457200" rtl="0" fontAlgn="base">
              <a:spcBef>
                <a:spcPct val="0"/>
              </a:spcBef>
              <a:spcAft>
                <a:spcPct val="0"/>
              </a:spcAft>
              <a:defRPr sz="3000">
                <a:solidFill>
                  <a:srgbClr val="009DD9"/>
                </a:solidFill>
                <a:latin typeface="Calibri" pitchFamily="34" charset="0"/>
              </a:defRPr>
            </a:lvl6pPr>
            <a:lvl7pPr marL="914400" algn="l" defTabSz="457200" rtl="0" fontAlgn="base">
              <a:spcBef>
                <a:spcPct val="0"/>
              </a:spcBef>
              <a:spcAft>
                <a:spcPct val="0"/>
              </a:spcAft>
              <a:defRPr sz="3000">
                <a:solidFill>
                  <a:srgbClr val="009DD9"/>
                </a:solidFill>
                <a:latin typeface="Calibri" pitchFamily="34" charset="0"/>
              </a:defRPr>
            </a:lvl7pPr>
            <a:lvl8pPr marL="1371600" algn="l" defTabSz="457200" rtl="0" fontAlgn="base">
              <a:spcBef>
                <a:spcPct val="0"/>
              </a:spcBef>
              <a:spcAft>
                <a:spcPct val="0"/>
              </a:spcAft>
              <a:defRPr sz="3000">
                <a:solidFill>
                  <a:srgbClr val="009DD9"/>
                </a:solidFill>
                <a:latin typeface="Calibri" pitchFamily="34" charset="0"/>
              </a:defRPr>
            </a:lvl8pPr>
            <a:lvl9pPr marL="1828800" algn="l" defTabSz="457200" rtl="0" fontAlgn="base">
              <a:spcBef>
                <a:spcPct val="0"/>
              </a:spcBef>
              <a:spcAft>
                <a:spcPct val="0"/>
              </a:spcAft>
              <a:defRPr sz="3000">
                <a:solidFill>
                  <a:srgbClr val="009DD9"/>
                </a:solidFill>
                <a:latin typeface="Calibri" pitchFamily="34" charset="0"/>
              </a:defRPr>
            </a:lvl9pPr>
          </a:lstStyle>
          <a:p>
            <a:pPr algn="ctr" defTabSz="914400"/>
            <a:r>
              <a:rPr lang="en-CA" altLang="en-US" sz="2000" dirty="0">
                <a:ea typeface="ＭＳ Ｐゴシック" pitchFamily="34" charset="-128"/>
              </a:rPr>
              <a:t>expansion</a:t>
            </a:r>
            <a:endParaRPr lang="en-CA" altLang="en-US" sz="2400" dirty="0">
              <a:ea typeface="ＭＳ Ｐゴシック" pitchFamily="34" charset="-128"/>
            </a:endParaRPr>
          </a:p>
        </p:txBody>
      </p:sp>
      <p:grpSp>
        <p:nvGrpSpPr>
          <p:cNvPr id="75" name="Group 74"/>
          <p:cNvGrpSpPr>
            <a:grpSpLocks noChangeAspect="1"/>
          </p:cNvGrpSpPr>
          <p:nvPr/>
        </p:nvGrpSpPr>
        <p:grpSpPr>
          <a:xfrm rot="10800000" flipH="1" flipV="1">
            <a:off x="3576992" y="2088525"/>
            <a:ext cx="2823809" cy="4209880"/>
            <a:chOff x="582613" y="1447800"/>
            <a:chExt cx="4161749" cy="4470210"/>
          </a:xfrm>
          <a:solidFill>
            <a:schemeClr val="accent4"/>
          </a:solidFill>
        </p:grpSpPr>
        <p:sp>
          <p:nvSpPr>
            <p:cNvPr id="76" name="Rounded Rectangle 75"/>
            <p:cNvSpPr/>
            <p:nvPr/>
          </p:nvSpPr>
          <p:spPr>
            <a:xfrm>
              <a:off x="582613" y="1447800"/>
              <a:ext cx="4065587" cy="347472"/>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77" name="Rounded Rectangle 76"/>
            <p:cNvSpPr/>
            <p:nvPr/>
          </p:nvSpPr>
          <p:spPr>
            <a:xfrm>
              <a:off x="1092362" y="2370138"/>
              <a:ext cx="3555838" cy="347472"/>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78" name="Rounded Rectangle 77"/>
            <p:cNvSpPr/>
            <p:nvPr/>
          </p:nvSpPr>
          <p:spPr>
            <a:xfrm>
              <a:off x="1320962" y="2827338"/>
              <a:ext cx="3327238" cy="347472"/>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79" name="Rounded Rectangle 78"/>
            <p:cNvSpPr/>
            <p:nvPr/>
          </p:nvSpPr>
          <p:spPr>
            <a:xfrm>
              <a:off x="1549562" y="3284538"/>
              <a:ext cx="3098638" cy="347472"/>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0" name="Rounded Rectangle 79"/>
            <p:cNvSpPr/>
            <p:nvPr/>
          </p:nvSpPr>
          <p:spPr>
            <a:xfrm>
              <a:off x="1778162" y="3741738"/>
              <a:ext cx="2870038" cy="347472"/>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1" name="Rounded Rectangle 80"/>
            <p:cNvSpPr/>
            <p:nvPr/>
          </p:nvSpPr>
          <p:spPr>
            <a:xfrm>
              <a:off x="2006762" y="4198938"/>
              <a:ext cx="2641438" cy="347472"/>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2" name="Rounded Rectangle 81"/>
            <p:cNvSpPr/>
            <p:nvPr/>
          </p:nvSpPr>
          <p:spPr>
            <a:xfrm>
              <a:off x="2159162" y="4656138"/>
              <a:ext cx="2489038" cy="347472"/>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3" name="Rounded Rectangle 82"/>
            <p:cNvSpPr/>
            <p:nvPr/>
          </p:nvSpPr>
          <p:spPr>
            <a:xfrm>
              <a:off x="2387762" y="5113338"/>
              <a:ext cx="2260438" cy="347472"/>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4" name="Rounded Rectangle 83"/>
            <p:cNvSpPr/>
            <p:nvPr/>
          </p:nvSpPr>
          <p:spPr>
            <a:xfrm>
              <a:off x="863762" y="1912938"/>
              <a:ext cx="3784438" cy="347472"/>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5" name="Rounded Rectangle 84"/>
            <p:cNvSpPr/>
            <p:nvPr/>
          </p:nvSpPr>
          <p:spPr>
            <a:xfrm>
              <a:off x="2483924" y="5570538"/>
              <a:ext cx="2260438" cy="347472"/>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pSp>
      <p:sp>
        <p:nvSpPr>
          <p:cNvPr id="86" name="Rectangle 2"/>
          <p:cNvSpPr>
            <a:spLocks noGrp="1" noChangeArrowheads="1"/>
          </p:cNvSpPr>
          <p:nvPr>
            <p:ph type="title"/>
          </p:nvPr>
        </p:nvSpPr>
        <p:spPr>
          <a:xfrm>
            <a:off x="3921922" y="1386873"/>
            <a:ext cx="2555079" cy="906462"/>
          </a:xfrm>
        </p:spPr>
        <p:txBody>
          <a:bodyPr anchor="ctr"/>
          <a:lstStyle/>
          <a:p>
            <a:pPr algn="ctr" defTabSz="914400"/>
            <a:r>
              <a:rPr lang="en-CA" altLang="en-US" sz="2000" dirty="0">
                <a:ea typeface="ＭＳ Ｐゴシック" pitchFamily="34" charset="-128"/>
              </a:rPr>
              <a:t>Contraction</a:t>
            </a:r>
            <a:endParaRPr lang="en-CA" altLang="en-US" sz="2400" dirty="0">
              <a:ea typeface="ＭＳ Ｐゴシック" pitchFamily="34" charset="-128"/>
            </a:endParaRPr>
          </a:p>
        </p:txBody>
      </p:sp>
      <p:graphicFrame>
        <p:nvGraphicFramePr>
          <p:cNvPr id="87" name="Table 86"/>
          <p:cNvGraphicFramePr>
            <a:graphicFrameLocks noGrp="1"/>
          </p:cNvGraphicFramePr>
          <p:nvPr>
            <p:extLst>
              <p:ext uri="{D42A27DB-BD31-4B8C-83A1-F6EECF244321}">
                <p14:modId xmlns:p14="http://schemas.microsoft.com/office/powerpoint/2010/main" val="3794840153"/>
              </p:ext>
            </p:extLst>
          </p:nvPr>
        </p:nvGraphicFramePr>
        <p:xfrm>
          <a:off x="2142521" y="2022395"/>
          <a:ext cx="1498600" cy="4309870"/>
        </p:xfrm>
        <a:graphic>
          <a:graphicData uri="http://schemas.openxmlformats.org/drawingml/2006/table">
            <a:tbl>
              <a:tblPr>
                <a:tableStyleId>{2D5ABB26-0587-4C30-8999-92F81FD0307C}</a:tableStyleId>
              </a:tblPr>
              <a:tblGrid>
                <a:gridCol w="819272"/>
                <a:gridCol w="679328"/>
              </a:tblGrid>
              <a:tr h="430987">
                <a:tc>
                  <a:txBody>
                    <a:bodyPr/>
                    <a:lstStyle/>
                    <a:p>
                      <a:pPr marL="0" algn="ctr" defTabSz="457200" rtl="0" eaLnBrk="1" fontAlgn="b" latinLnBrk="0" hangingPunct="1"/>
                      <a:r>
                        <a:rPr lang="en-CA" sz="1400" u="none" strike="noStrike" kern="1200" dirty="0" smtClean="0">
                          <a:solidFill>
                            <a:schemeClr val="tx1"/>
                          </a:solidFill>
                          <a:effectLst/>
                          <a:latin typeface="+mn-lt"/>
                          <a:ea typeface="+mn-ea"/>
                          <a:cs typeface="+mn-cs"/>
                        </a:rPr>
                        <a:t>-$19.7</a:t>
                      </a:r>
                      <a:endParaRPr lang="en-CA" sz="1400" u="none" strike="noStrike" kern="1200" dirty="0">
                        <a:solidFill>
                          <a:schemeClr val="tx1"/>
                        </a:solidFill>
                        <a:effectLst/>
                        <a:latin typeface="+mn-lt"/>
                        <a:ea typeface="+mn-ea"/>
                        <a:cs typeface="+mn-cs"/>
                      </a:endParaRPr>
                    </a:p>
                  </a:txBody>
                  <a:tcPr marL="9525" marR="9525" marT="9525" marB="0" anchor="ctr"/>
                </a:tc>
                <a:tc>
                  <a:txBody>
                    <a:bodyPr/>
                    <a:lstStyle/>
                    <a:p>
                      <a:pPr marL="0" algn="ctr" defTabSz="457200" rtl="0" eaLnBrk="1" fontAlgn="b" latinLnBrk="0" hangingPunct="1"/>
                      <a:r>
                        <a:rPr lang="en-CA" sz="1400" u="none" strike="noStrike" kern="1200" dirty="0" smtClean="0">
                          <a:solidFill>
                            <a:schemeClr val="tx1"/>
                          </a:solidFill>
                          <a:effectLst/>
                          <a:latin typeface="+mn-lt"/>
                          <a:ea typeface="+mn-ea"/>
                          <a:cs typeface="+mn-cs"/>
                        </a:rPr>
                        <a:t>-5%</a:t>
                      </a:r>
                      <a:endParaRPr lang="en-CA" sz="1400" u="none" strike="noStrike" kern="1200" dirty="0">
                        <a:solidFill>
                          <a:schemeClr val="tx1"/>
                        </a:solidFill>
                        <a:effectLst/>
                        <a:latin typeface="+mn-lt"/>
                        <a:ea typeface="+mn-ea"/>
                        <a:cs typeface="+mn-cs"/>
                      </a:endParaRPr>
                    </a:p>
                  </a:txBody>
                  <a:tcPr marL="9525" marR="9525" marT="9525" marB="0" anchor="ctr"/>
                </a:tc>
              </a:tr>
              <a:tr h="430987">
                <a:tc>
                  <a:txBody>
                    <a:bodyPr/>
                    <a:lstStyle/>
                    <a:p>
                      <a:pPr marL="0" algn="ctr" defTabSz="457200" rtl="0" eaLnBrk="1" fontAlgn="b" latinLnBrk="0" hangingPunct="1"/>
                      <a:r>
                        <a:rPr lang="en-CA" sz="1400" u="none" strike="noStrike" kern="1200" dirty="0" smtClean="0">
                          <a:solidFill>
                            <a:schemeClr val="tx1"/>
                          </a:solidFill>
                          <a:effectLst/>
                          <a:latin typeface="+mn-lt"/>
                          <a:ea typeface="+mn-ea"/>
                          <a:cs typeface="+mn-cs"/>
                        </a:rPr>
                        <a:t>-$16.6</a:t>
                      </a:r>
                      <a:endParaRPr lang="en-CA" sz="1400" u="none" strike="noStrike" kern="1200" dirty="0">
                        <a:solidFill>
                          <a:schemeClr val="tx1"/>
                        </a:solidFill>
                        <a:effectLst/>
                        <a:latin typeface="+mn-lt"/>
                        <a:ea typeface="+mn-ea"/>
                        <a:cs typeface="+mn-cs"/>
                      </a:endParaRPr>
                    </a:p>
                  </a:txBody>
                  <a:tcPr marL="9525" marR="9525" marT="9525" marB="0" anchor="ctr"/>
                </a:tc>
                <a:tc>
                  <a:txBody>
                    <a:bodyPr/>
                    <a:lstStyle/>
                    <a:p>
                      <a:pPr marL="0" algn="ctr" defTabSz="457200" rtl="0" eaLnBrk="1" fontAlgn="b" latinLnBrk="0" hangingPunct="1"/>
                      <a:r>
                        <a:rPr lang="en-CA" sz="1400" u="none" strike="noStrike" kern="1200" dirty="0" smtClean="0">
                          <a:solidFill>
                            <a:schemeClr val="tx1"/>
                          </a:solidFill>
                          <a:effectLst/>
                          <a:latin typeface="+mn-lt"/>
                          <a:ea typeface="+mn-ea"/>
                          <a:cs typeface="+mn-cs"/>
                        </a:rPr>
                        <a:t>-1%</a:t>
                      </a:r>
                      <a:endParaRPr lang="en-CA" sz="1400" u="none" strike="noStrike" kern="1200" dirty="0">
                        <a:solidFill>
                          <a:schemeClr val="tx1"/>
                        </a:solidFill>
                        <a:effectLst/>
                        <a:latin typeface="+mn-lt"/>
                        <a:ea typeface="+mn-ea"/>
                        <a:cs typeface="+mn-cs"/>
                      </a:endParaRPr>
                    </a:p>
                  </a:txBody>
                  <a:tcPr marL="9525" marR="9525" marT="9525" marB="0" anchor="ctr"/>
                </a:tc>
              </a:tr>
              <a:tr h="430987">
                <a:tc>
                  <a:txBody>
                    <a:bodyPr/>
                    <a:lstStyle/>
                    <a:p>
                      <a:pPr marL="0" algn="ctr" defTabSz="457200" rtl="0" eaLnBrk="1" fontAlgn="b" latinLnBrk="0" hangingPunct="1"/>
                      <a:r>
                        <a:rPr lang="en-US" sz="1400" u="none" strike="noStrike" kern="1200" dirty="0" smtClean="0">
                          <a:solidFill>
                            <a:schemeClr val="tx1"/>
                          </a:solidFill>
                          <a:effectLst/>
                          <a:latin typeface="+mn-lt"/>
                          <a:ea typeface="+mn-ea"/>
                          <a:cs typeface="+mn-cs"/>
                        </a:rPr>
                        <a:t>-$15.4</a:t>
                      </a:r>
                      <a:endParaRPr lang="en-CA" sz="1400" u="none" strike="noStrike" kern="1200" dirty="0">
                        <a:solidFill>
                          <a:schemeClr val="tx1"/>
                        </a:solidFill>
                        <a:effectLst/>
                        <a:latin typeface="+mn-lt"/>
                        <a:ea typeface="+mn-ea"/>
                        <a:cs typeface="+mn-cs"/>
                      </a:endParaRPr>
                    </a:p>
                  </a:txBody>
                  <a:tcPr marL="9525" marR="9525" marT="9525" marB="0" anchor="ctr"/>
                </a:tc>
                <a:tc>
                  <a:txBody>
                    <a:bodyPr/>
                    <a:lstStyle/>
                    <a:p>
                      <a:pPr marL="0" algn="ctr" defTabSz="457200" rtl="0" eaLnBrk="1" fontAlgn="b" latinLnBrk="0" hangingPunct="1"/>
                      <a:r>
                        <a:rPr lang="en-CA" sz="1400" u="none" strike="noStrike" kern="1200" dirty="0" smtClean="0">
                          <a:solidFill>
                            <a:schemeClr val="tx1"/>
                          </a:solidFill>
                          <a:effectLst/>
                          <a:latin typeface="+mn-lt"/>
                          <a:ea typeface="+mn-ea"/>
                          <a:cs typeface="+mn-cs"/>
                        </a:rPr>
                        <a:t>-11%</a:t>
                      </a:r>
                      <a:endParaRPr lang="en-CA" sz="1400" u="none" strike="noStrike" kern="1200" dirty="0">
                        <a:solidFill>
                          <a:schemeClr val="tx1"/>
                        </a:solidFill>
                        <a:effectLst/>
                        <a:latin typeface="+mn-lt"/>
                        <a:ea typeface="+mn-ea"/>
                        <a:cs typeface="+mn-cs"/>
                      </a:endParaRPr>
                    </a:p>
                  </a:txBody>
                  <a:tcPr marL="9525" marR="9525" marT="9525" marB="0" anchor="ctr"/>
                </a:tc>
              </a:tr>
              <a:tr h="430987">
                <a:tc>
                  <a:txBody>
                    <a:bodyPr/>
                    <a:lstStyle/>
                    <a:p>
                      <a:pPr marL="0" algn="ctr" defTabSz="457200" rtl="0" eaLnBrk="1" fontAlgn="b" latinLnBrk="0" hangingPunct="1"/>
                      <a:r>
                        <a:rPr lang="en-US" sz="1400" u="none" strike="noStrike" kern="1200" dirty="0" smtClean="0">
                          <a:solidFill>
                            <a:schemeClr val="tx1"/>
                          </a:solidFill>
                          <a:effectLst/>
                          <a:latin typeface="+mn-lt"/>
                          <a:ea typeface="+mn-ea"/>
                          <a:cs typeface="+mn-cs"/>
                        </a:rPr>
                        <a:t>-$14.1</a:t>
                      </a:r>
                      <a:endParaRPr lang="en-CA" sz="1400" u="none" strike="noStrike" kern="1200" dirty="0">
                        <a:solidFill>
                          <a:schemeClr val="tx1"/>
                        </a:solidFill>
                        <a:effectLst/>
                        <a:latin typeface="+mn-lt"/>
                        <a:ea typeface="+mn-ea"/>
                        <a:cs typeface="+mn-cs"/>
                      </a:endParaRPr>
                    </a:p>
                  </a:txBody>
                  <a:tcPr marL="9525" marR="9525" marT="9525" marB="0" anchor="ctr"/>
                </a:tc>
                <a:tc>
                  <a:txBody>
                    <a:bodyPr/>
                    <a:lstStyle/>
                    <a:p>
                      <a:pPr marL="0" algn="ctr" defTabSz="457200" rtl="0" eaLnBrk="1" fontAlgn="b" latinLnBrk="0" hangingPunct="1"/>
                      <a:r>
                        <a:rPr lang="en-CA" sz="1400" u="none" strike="noStrike" kern="1200" dirty="0" smtClean="0">
                          <a:solidFill>
                            <a:schemeClr val="tx1"/>
                          </a:solidFill>
                          <a:effectLst/>
                          <a:latin typeface="+mn-lt"/>
                          <a:ea typeface="+mn-ea"/>
                          <a:cs typeface="+mn-cs"/>
                        </a:rPr>
                        <a:t>0%</a:t>
                      </a:r>
                      <a:endParaRPr lang="en-CA" sz="1400" u="none" strike="noStrike" kern="1200" dirty="0">
                        <a:solidFill>
                          <a:schemeClr val="tx1"/>
                        </a:solidFill>
                        <a:effectLst/>
                        <a:latin typeface="+mn-lt"/>
                        <a:ea typeface="+mn-ea"/>
                        <a:cs typeface="+mn-cs"/>
                      </a:endParaRPr>
                    </a:p>
                  </a:txBody>
                  <a:tcPr marL="9525" marR="9525" marT="9525" marB="0" anchor="ctr"/>
                </a:tc>
              </a:tr>
              <a:tr h="430987">
                <a:tc>
                  <a:txBody>
                    <a:bodyPr/>
                    <a:lstStyle/>
                    <a:p>
                      <a:pPr marL="0" algn="ctr" defTabSz="457200" rtl="0" eaLnBrk="1" fontAlgn="b" latinLnBrk="0" hangingPunct="1"/>
                      <a:r>
                        <a:rPr lang="en-US" sz="1400" u="none" strike="noStrike" kern="1200" dirty="0" smtClean="0">
                          <a:solidFill>
                            <a:schemeClr val="tx1"/>
                          </a:solidFill>
                          <a:effectLst/>
                          <a:latin typeface="+mn-lt"/>
                          <a:ea typeface="+mn-ea"/>
                          <a:cs typeface="+mn-cs"/>
                        </a:rPr>
                        <a:t>-$12.0</a:t>
                      </a:r>
                      <a:endParaRPr lang="en-CA" sz="1400" u="none" strike="noStrike" kern="1200" dirty="0">
                        <a:solidFill>
                          <a:schemeClr val="tx1"/>
                        </a:solidFill>
                        <a:effectLst/>
                        <a:latin typeface="+mn-lt"/>
                        <a:ea typeface="+mn-ea"/>
                        <a:cs typeface="+mn-cs"/>
                      </a:endParaRPr>
                    </a:p>
                  </a:txBody>
                  <a:tcPr marL="9525" marR="9525" marT="9525" marB="0" anchor="ctr"/>
                </a:tc>
                <a:tc>
                  <a:txBody>
                    <a:bodyPr/>
                    <a:lstStyle/>
                    <a:p>
                      <a:pPr marL="0" algn="ctr" defTabSz="457200" rtl="0" eaLnBrk="1" fontAlgn="b" latinLnBrk="0" hangingPunct="1"/>
                      <a:r>
                        <a:rPr lang="en-CA" sz="1400" u="none" strike="noStrike" kern="1200" dirty="0" smtClean="0">
                          <a:solidFill>
                            <a:schemeClr val="tx1"/>
                          </a:solidFill>
                          <a:effectLst/>
                          <a:latin typeface="+mn-lt"/>
                          <a:ea typeface="+mn-ea"/>
                          <a:cs typeface="+mn-cs"/>
                        </a:rPr>
                        <a:t>-5%</a:t>
                      </a:r>
                      <a:endParaRPr lang="en-CA" sz="1400" u="none" strike="noStrike" kern="1200" dirty="0">
                        <a:solidFill>
                          <a:schemeClr val="tx1"/>
                        </a:solidFill>
                        <a:effectLst/>
                        <a:latin typeface="+mn-lt"/>
                        <a:ea typeface="+mn-ea"/>
                        <a:cs typeface="+mn-cs"/>
                      </a:endParaRPr>
                    </a:p>
                  </a:txBody>
                  <a:tcPr marL="9525" marR="9525" marT="9525" marB="0" anchor="ctr"/>
                </a:tc>
              </a:tr>
              <a:tr h="430987">
                <a:tc>
                  <a:txBody>
                    <a:bodyPr/>
                    <a:lstStyle/>
                    <a:p>
                      <a:pPr marL="0" algn="ctr" defTabSz="457200" rtl="0" eaLnBrk="1" fontAlgn="b" latinLnBrk="0" hangingPunct="1"/>
                      <a:r>
                        <a:rPr lang="en-US" sz="1400" u="none" strike="noStrike" kern="1200" dirty="0" smtClean="0">
                          <a:solidFill>
                            <a:schemeClr val="tx1"/>
                          </a:solidFill>
                          <a:effectLst/>
                          <a:latin typeface="+mn-lt"/>
                          <a:ea typeface="+mn-ea"/>
                          <a:cs typeface="+mn-cs"/>
                        </a:rPr>
                        <a:t>-$10.1</a:t>
                      </a:r>
                      <a:endParaRPr lang="en-CA" sz="1400" u="none" strike="noStrike" kern="1200" dirty="0">
                        <a:solidFill>
                          <a:schemeClr val="tx1"/>
                        </a:solidFill>
                        <a:effectLst/>
                        <a:latin typeface="+mn-lt"/>
                        <a:ea typeface="+mn-ea"/>
                        <a:cs typeface="+mn-cs"/>
                      </a:endParaRPr>
                    </a:p>
                  </a:txBody>
                  <a:tcPr marL="9525" marR="9525" marT="9525" marB="0" anchor="ctr"/>
                </a:tc>
                <a:tc>
                  <a:txBody>
                    <a:bodyPr/>
                    <a:lstStyle/>
                    <a:p>
                      <a:pPr marL="0" algn="ctr" defTabSz="457200" rtl="0" eaLnBrk="1" fontAlgn="b" latinLnBrk="0" hangingPunct="1"/>
                      <a:r>
                        <a:rPr lang="en-CA" sz="1400" u="none" strike="noStrike" kern="1200" dirty="0" smtClean="0">
                          <a:solidFill>
                            <a:schemeClr val="tx1"/>
                          </a:solidFill>
                          <a:effectLst/>
                          <a:latin typeface="+mn-lt"/>
                          <a:ea typeface="+mn-ea"/>
                          <a:cs typeface="+mn-cs"/>
                        </a:rPr>
                        <a:t>-2%</a:t>
                      </a:r>
                      <a:endParaRPr lang="en-CA" sz="1400" u="none" strike="noStrike" kern="1200" dirty="0">
                        <a:solidFill>
                          <a:schemeClr val="tx1"/>
                        </a:solidFill>
                        <a:effectLst/>
                        <a:latin typeface="+mn-lt"/>
                        <a:ea typeface="+mn-ea"/>
                        <a:cs typeface="+mn-cs"/>
                      </a:endParaRPr>
                    </a:p>
                  </a:txBody>
                  <a:tcPr marL="9525" marR="9525" marT="9525" marB="0" anchor="ctr"/>
                </a:tc>
              </a:tr>
              <a:tr h="430987">
                <a:tc>
                  <a:txBody>
                    <a:bodyPr/>
                    <a:lstStyle/>
                    <a:p>
                      <a:pPr marL="0" algn="ctr" defTabSz="457200" rtl="0" eaLnBrk="1" fontAlgn="b" latinLnBrk="0" hangingPunct="1"/>
                      <a:r>
                        <a:rPr lang="en-US" sz="1400" u="none" strike="noStrike" kern="1200" dirty="0" smtClean="0">
                          <a:solidFill>
                            <a:schemeClr val="tx1"/>
                          </a:solidFill>
                          <a:effectLst/>
                          <a:latin typeface="+mn-lt"/>
                          <a:ea typeface="+mn-ea"/>
                          <a:cs typeface="+mn-cs"/>
                        </a:rPr>
                        <a:t>-$6.6</a:t>
                      </a:r>
                      <a:endParaRPr lang="en-CA" sz="1400" u="none" strike="noStrike" kern="1200" dirty="0">
                        <a:solidFill>
                          <a:schemeClr val="tx1"/>
                        </a:solidFill>
                        <a:effectLst/>
                        <a:latin typeface="+mn-lt"/>
                        <a:ea typeface="+mn-ea"/>
                        <a:cs typeface="+mn-cs"/>
                      </a:endParaRPr>
                    </a:p>
                  </a:txBody>
                  <a:tcPr marL="9525" marR="9525" marT="9525" marB="0" anchor="ctr"/>
                </a:tc>
                <a:tc>
                  <a:txBody>
                    <a:bodyPr/>
                    <a:lstStyle/>
                    <a:p>
                      <a:pPr marL="0" algn="ctr" defTabSz="457200" rtl="0" eaLnBrk="1" fontAlgn="b" latinLnBrk="0" hangingPunct="1"/>
                      <a:r>
                        <a:rPr lang="en-CA" sz="1400" u="none" strike="noStrike" kern="1200" dirty="0" smtClean="0">
                          <a:solidFill>
                            <a:schemeClr val="tx1"/>
                          </a:solidFill>
                          <a:effectLst/>
                          <a:latin typeface="+mn-lt"/>
                          <a:ea typeface="+mn-ea"/>
                          <a:cs typeface="+mn-cs"/>
                        </a:rPr>
                        <a:t>-3%</a:t>
                      </a:r>
                      <a:endParaRPr lang="en-CA" sz="1400" u="none" strike="noStrike" kern="1200" dirty="0">
                        <a:solidFill>
                          <a:schemeClr val="tx1"/>
                        </a:solidFill>
                        <a:effectLst/>
                        <a:latin typeface="+mn-lt"/>
                        <a:ea typeface="+mn-ea"/>
                        <a:cs typeface="+mn-cs"/>
                      </a:endParaRPr>
                    </a:p>
                  </a:txBody>
                  <a:tcPr marL="9525" marR="9525" marT="9525" marB="0" anchor="ctr"/>
                </a:tc>
              </a:tr>
              <a:tr h="430987">
                <a:tc>
                  <a:txBody>
                    <a:bodyPr/>
                    <a:lstStyle/>
                    <a:p>
                      <a:pPr marL="0" algn="ctr" defTabSz="457200" rtl="0" eaLnBrk="1" fontAlgn="b" latinLnBrk="0" hangingPunct="1"/>
                      <a:r>
                        <a:rPr lang="en-US" sz="1400" u="none" strike="noStrike" kern="1200" dirty="0" smtClean="0">
                          <a:solidFill>
                            <a:schemeClr val="tx1"/>
                          </a:solidFill>
                          <a:effectLst/>
                          <a:latin typeface="+mn-lt"/>
                          <a:ea typeface="+mn-ea"/>
                          <a:cs typeface="+mn-cs"/>
                        </a:rPr>
                        <a:t>-$6.2</a:t>
                      </a:r>
                      <a:endParaRPr lang="en-CA" sz="1400" u="none" strike="noStrike" kern="1200" dirty="0">
                        <a:solidFill>
                          <a:schemeClr val="tx1"/>
                        </a:solidFill>
                        <a:effectLst/>
                        <a:latin typeface="+mn-lt"/>
                        <a:ea typeface="+mn-ea"/>
                        <a:cs typeface="+mn-cs"/>
                      </a:endParaRPr>
                    </a:p>
                  </a:txBody>
                  <a:tcPr marL="9525" marR="9525" marT="9525" marB="0" anchor="ctr"/>
                </a:tc>
                <a:tc>
                  <a:txBody>
                    <a:bodyPr/>
                    <a:lstStyle/>
                    <a:p>
                      <a:pPr marL="0" algn="ctr" defTabSz="457200" rtl="0" eaLnBrk="1" fontAlgn="b" latinLnBrk="0" hangingPunct="1"/>
                      <a:r>
                        <a:rPr lang="en-CA" sz="1400" u="none" strike="noStrike" kern="1200" dirty="0" smtClean="0">
                          <a:solidFill>
                            <a:schemeClr val="tx1"/>
                          </a:solidFill>
                          <a:effectLst/>
                          <a:latin typeface="+mn-lt"/>
                          <a:ea typeface="+mn-ea"/>
                          <a:cs typeface="+mn-cs"/>
                        </a:rPr>
                        <a:t>-2%</a:t>
                      </a:r>
                      <a:endParaRPr lang="en-CA" sz="1400" u="none" strike="noStrike" kern="1200" dirty="0">
                        <a:solidFill>
                          <a:schemeClr val="tx1"/>
                        </a:solidFill>
                        <a:effectLst/>
                        <a:latin typeface="+mn-lt"/>
                        <a:ea typeface="+mn-ea"/>
                        <a:cs typeface="+mn-cs"/>
                      </a:endParaRPr>
                    </a:p>
                  </a:txBody>
                  <a:tcPr marL="9525" marR="9525" marT="9525" marB="0" anchor="ctr"/>
                </a:tc>
              </a:tr>
              <a:tr h="430987">
                <a:tc>
                  <a:txBody>
                    <a:bodyPr/>
                    <a:lstStyle/>
                    <a:p>
                      <a:pPr marL="0" algn="ctr" defTabSz="457200" rtl="0" eaLnBrk="1" fontAlgn="b" latinLnBrk="0" hangingPunct="1"/>
                      <a:r>
                        <a:rPr lang="en-US" sz="1400" u="none" strike="noStrike" kern="1200" dirty="0" smtClean="0">
                          <a:solidFill>
                            <a:schemeClr val="tx1"/>
                          </a:solidFill>
                          <a:effectLst/>
                          <a:latin typeface="+mn-lt"/>
                          <a:ea typeface="+mn-ea"/>
                          <a:cs typeface="+mn-cs"/>
                        </a:rPr>
                        <a:t>-$5.8</a:t>
                      </a:r>
                      <a:endParaRPr lang="en-CA" sz="1400" u="none" strike="noStrike" kern="1200" dirty="0">
                        <a:solidFill>
                          <a:schemeClr val="tx1"/>
                        </a:solidFill>
                        <a:effectLst/>
                        <a:latin typeface="+mn-lt"/>
                        <a:ea typeface="+mn-ea"/>
                        <a:cs typeface="+mn-cs"/>
                      </a:endParaRPr>
                    </a:p>
                  </a:txBody>
                  <a:tcPr marL="9525" marR="9525" marT="9525" marB="0" anchor="ctr"/>
                </a:tc>
                <a:tc>
                  <a:txBody>
                    <a:bodyPr/>
                    <a:lstStyle/>
                    <a:p>
                      <a:pPr marL="0" algn="ctr" defTabSz="457200" rtl="0" eaLnBrk="1" fontAlgn="b" latinLnBrk="0" hangingPunct="1"/>
                      <a:r>
                        <a:rPr lang="en-CA" sz="1400" u="none" strike="noStrike" kern="1200" dirty="0" smtClean="0">
                          <a:solidFill>
                            <a:schemeClr val="tx1"/>
                          </a:solidFill>
                          <a:effectLst/>
                          <a:latin typeface="+mn-lt"/>
                          <a:ea typeface="+mn-ea"/>
                          <a:cs typeface="+mn-cs"/>
                        </a:rPr>
                        <a:t>-7%</a:t>
                      </a:r>
                      <a:endParaRPr lang="en-CA" sz="1400" u="none" strike="noStrike" kern="1200" dirty="0">
                        <a:solidFill>
                          <a:schemeClr val="tx1"/>
                        </a:solidFill>
                        <a:effectLst/>
                        <a:latin typeface="+mn-lt"/>
                        <a:ea typeface="+mn-ea"/>
                        <a:cs typeface="+mn-cs"/>
                      </a:endParaRPr>
                    </a:p>
                  </a:txBody>
                  <a:tcPr marL="9525" marR="9525" marT="9525" marB="0" anchor="ctr"/>
                </a:tc>
              </a:tr>
              <a:tr h="430987">
                <a:tc>
                  <a:txBody>
                    <a:bodyPr/>
                    <a:lstStyle/>
                    <a:p>
                      <a:pPr marL="0" algn="ctr" defTabSz="457200" rtl="0" eaLnBrk="1" fontAlgn="b" latinLnBrk="0" hangingPunct="1"/>
                      <a:r>
                        <a:rPr lang="en-US" sz="1400" u="none" strike="noStrike" kern="1200" dirty="0" smtClean="0">
                          <a:solidFill>
                            <a:schemeClr val="tx1"/>
                          </a:solidFill>
                          <a:effectLst/>
                          <a:latin typeface="+mn-lt"/>
                          <a:ea typeface="+mn-ea"/>
                          <a:cs typeface="+mn-cs"/>
                        </a:rPr>
                        <a:t>-$3.9</a:t>
                      </a:r>
                      <a:endParaRPr lang="en-CA" sz="1400" u="none" strike="noStrike" kern="1200" dirty="0">
                        <a:solidFill>
                          <a:schemeClr val="tx1"/>
                        </a:solidFill>
                        <a:effectLst/>
                        <a:latin typeface="+mn-lt"/>
                        <a:ea typeface="+mn-ea"/>
                        <a:cs typeface="+mn-cs"/>
                      </a:endParaRPr>
                    </a:p>
                  </a:txBody>
                  <a:tcPr marL="9525" marR="9525" marT="9525" marB="0" anchor="ctr"/>
                </a:tc>
                <a:tc>
                  <a:txBody>
                    <a:bodyPr/>
                    <a:lstStyle/>
                    <a:p>
                      <a:pPr marL="0" algn="ctr" defTabSz="457200" rtl="0" eaLnBrk="1" fontAlgn="b" latinLnBrk="0" hangingPunct="1"/>
                      <a:r>
                        <a:rPr lang="en-CA" sz="1400" u="none" strike="noStrike" kern="1200" dirty="0" smtClean="0">
                          <a:solidFill>
                            <a:schemeClr val="tx1"/>
                          </a:solidFill>
                          <a:effectLst/>
                          <a:latin typeface="+mn-lt"/>
                          <a:ea typeface="+mn-ea"/>
                          <a:cs typeface="+mn-cs"/>
                        </a:rPr>
                        <a:t>-0%</a:t>
                      </a:r>
                      <a:endParaRPr lang="en-CA" sz="1400" u="none" strike="noStrike" kern="1200" dirty="0">
                        <a:solidFill>
                          <a:schemeClr val="tx1"/>
                        </a:solidFill>
                        <a:effectLst/>
                        <a:latin typeface="+mn-lt"/>
                        <a:ea typeface="+mn-ea"/>
                        <a:cs typeface="+mn-cs"/>
                      </a:endParaRPr>
                    </a:p>
                  </a:txBody>
                  <a:tcPr marL="9525" marR="9525" marT="9525" marB="0" anchor="ctr"/>
                </a:tc>
              </a:tr>
            </a:tbl>
          </a:graphicData>
        </a:graphic>
      </p:graphicFrame>
      <p:sp>
        <p:nvSpPr>
          <p:cNvPr id="88" name="Up Arrow 87"/>
          <p:cNvSpPr/>
          <p:nvPr/>
        </p:nvSpPr>
        <p:spPr>
          <a:xfrm rot="10800000">
            <a:off x="3621880" y="1683734"/>
            <a:ext cx="721521" cy="381000"/>
          </a:xfrm>
          <a:prstGeom prst="upArrow">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9" name="TextBox 88"/>
          <p:cNvSpPr txBox="1"/>
          <p:nvPr/>
        </p:nvSpPr>
        <p:spPr>
          <a:xfrm>
            <a:off x="3011318" y="1396426"/>
            <a:ext cx="652871" cy="584775"/>
          </a:xfrm>
          <a:prstGeom prst="rect">
            <a:avLst/>
          </a:prstGeom>
          <a:noFill/>
        </p:spPr>
        <p:txBody>
          <a:bodyPr wrap="none" rtlCol="0">
            <a:spAutoFit/>
          </a:bodyPr>
          <a:lstStyle/>
          <a:p>
            <a:r>
              <a:rPr lang="en-US" sz="1600" dirty="0">
                <a:solidFill>
                  <a:schemeClr val="bg2"/>
                </a:solidFill>
                <a:latin typeface="+mj-lt"/>
              </a:rPr>
              <a:t>5</a:t>
            </a:r>
            <a:r>
              <a:rPr lang="en-US" sz="1600" dirty="0">
                <a:solidFill>
                  <a:schemeClr val="bg2"/>
                </a:solidFill>
                <a:latin typeface="+mj-lt"/>
              </a:rPr>
              <a:t> </a:t>
            </a:r>
            <a:r>
              <a:rPr lang="en-US" sz="1600" dirty="0" err="1">
                <a:solidFill>
                  <a:schemeClr val="bg2"/>
                </a:solidFill>
                <a:latin typeface="+mj-lt"/>
              </a:rPr>
              <a:t>yr</a:t>
            </a:r>
            <a:r>
              <a:rPr lang="en-US" sz="1600" dirty="0">
                <a:solidFill>
                  <a:schemeClr val="bg2"/>
                </a:solidFill>
                <a:latin typeface="+mj-lt"/>
              </a:rPr>
              <a:t> </a:t>
            </a:r>
            <a:br>
              <a:rPr lang="en-US" sz="1600" dirty="0">
                <a:solidFill>
                  <a:schemeClr val="bg2"/>
                </a:solidFill>
                <a:latin typeface="+mj-lt"/>
              </a:rPr>
            </a:br>
            <a:r>
              <a:rPr lang="en-US" sz="1600" dirty="0">
                <a:solidFill>
                  <a:schemeClr val="bg2"/>
                </a:solidFill>
                <a:latin typeface="+mj-lt"/>
              </a:rPr>
              <a:t>CAGR</a:t>
            </a:r>
            <a:endParaRPr lang="en-CA" sz="1600" dirty="0">
              <a:solidFill>
                <a:schemeClr val="bg2"/>
              </a:solidFill>
              <a:latin typeface="+mj-lt"/>
            </a:endParaRPr>
          </a:p>
        </p:txBody>
      </p:sp>
      <p:cxnSp>
        <p:nvCxnSpPr>
          <p:cNvPr id="90" name="Straight Connector 89"/>
          <p:cNvCxnSpPr/>
          <p:nvPr/>
        </p:nvCxnSpPr>
        <p:spPr>
          <a:xfrm>
            <a:off x="1759828" y="1959341"/>
            <a:ext cx="1874296" cy="0"/>
          </a:xfrm>
          <a:prstGeom prst="line">
            <a:avLst/>
          </a:prstGeom>
          <a:ln>
            <a:solidFill>
              <a:schemeClr val="tx1">
                <a:lumMod val="75000"/>
              </a:schemeClr>
            </a:solidFill>
            <a:prstDash val="dash"/>
          </a:ln>
        </p:spPr>
        <p:style>
          <a:lnRef idx="2">
            <a:schemeClr val="accent1"/>
          </a:lnRef>
          <a:fillRef idx="0">
            <a:schemeClr val="accent1"/>
          </a:fillRef>
          <a:effectRef idx="1">
            <a:schemeClr val="accent1"/>
          </a:effectRef>
          <a:fontRef idx="minor">
            <a:schemeClr val="tx1"/>
          </a:fontRef>
        </p:style>
      </p:cxnSp>
      <p:sp>
        <p:nvSpPr>
          <p:cNvPr id="91" name="TextBox 90"/>
          <p:cNvSpPr txBox="1"/>
          <p:nvPr/>
        </p:nvSpPr>
        <p:spPr>
          <a:xfrm>
            <a:off x="1600201" y="1447800"/>
            <a:ext cx="1713609" cy="523220"/>
          </a:xfrm>
          <a:prstGeom prst="rect">
            <a:avLst/>
          </a:prstGeom>
          <a:noFill/>
        </p:spPr>
        <p:txBody>
          <a:bodyPr wrap="square" rtlCol="0">
            <a:spAutoFit/>
          </a:bodyPr>
          <a:lstStyle/>
          <a:p>
            <a:pPr algn="ctr"/>
            <a:r>
              <a:rPr lang="en-US" sz="1200" dirty="0">
                <a:solidFill>
                  <a:schemeClr val="bg2"/>
                </a:solidFill>
                <a:latin typeface="+mj-lt"/>
              </a:rPr>
              <a:t>Absolute $ </a:t>
            </a:r>
            <a:r>
              <a:rPr lang="en-US" sz="1200" dirty="0" err="1">
                <a:solidFill>
                  <a:schemeClr val="bg2"/>
                </a:solidFill>
                <a:latin typeface="+mj-lt"/>
              </a:rPr>
              <a:t>Chg</a:t>
            </a:r>
            <a:r>
              <a:rPr lang="en-US" sz="1200" dirty="0">
                <a:solidFill>
                  <a:schemeClr val="bg2"/>
                </a:solidFill>
                <a:latin typeface="+mj-lt"/>
              </a:rPr>
              <a:t> </a:t>
            </a:r>
            <a:r>
              <a:rPr lang="en-US" sz="1600" dirty="0">
                <a:solidFill>
                  <a:schemeClr val="bg2"/>
                </a:solidFill>
                <a:latin typeface="+mj-lt"/>
              </a:rPr>
              <a:t>Millions</a:t>
            </a:r>
            <a:endParaRPr lang="en-CA" sz="1600" dirty="0">
              <a:solidFill>
                <a:schemeClr val="bg2"/>
              </a:solidFill>
              <a:latin typeface="+mj-lt"/>
            </a:endParaRPr>
          </a:p>
        </p:txBody>
      </p:sp>
      <p:sp>
        <p:nvSpPr>
          <p:cNvPr id="11" name="Rounded Rectangle 10"/>
          <p:cNvSpPr/>
          <p:nvPr/>
        </p:nvSpPr>
        <p:spPr>
          <a:xfrm>
            <a:off x="6164502" y="1667859"/>
            <a:ext cx="236298" cy="4706748"/>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93" name="Rectangle 10"/>
          <p:cNvSpPr txBox="1">
            <a:spLocks noChangeArrowheads="1"/>
          </p:cNvSpPr>
          <p:nvPr/>
        </p:nvSpPr>
        <p:spPr>
          <a:xfrm>
            <a:off x="2133600" y="6502396"/>
            <a:ext cx="8203876" cy="250824"/>
          </a:xfrm>
          <a:prstGeom prst="rect">
            <a:avLst/>
          </a:prstGeom>
        </p:spPr>
        <p:txBody>
          <a:bodyPr/>
          <a:lstStyle>
            <a:defPPr>
              <a:defRPr lang="en-US"/>
            </a:defPPr>
            <a:lvl1pPr marL="0" algn="l" defTabSz="914400" rtl="0" eaLnBrk="0" latinLnBrk="0" hangingPunct="0">
              <a:defRPr sz="1800" kern="1200">
                <a:solidFill>
                  <a:schemeClr val="tx1"/>
                </a:solidFill>
                <a:latin typeface="Arial" charset="0"/>
                <a:ea typeface="ＭＳ Ｐゴシック" pitchFamily="-108" charset="-128"/>
                <a:cs typeface="+mn-cs"/>
              </a:defRPr>
            </a:lvl1pPr>
            <a:lvl2pPr marL="742950" indent="-285750" algn="l" defTabSz="914400" rtl="0" eaLnBrk="0" latinLnBrk="0" hangingPunct="0">
              <a:defRPr sz="1800" kern="1200">
                <a:solidFill>
                  <a:schemeClr val="tx1"/>
                </a:solidFill>
                <a:latin typeface="Arial" charset="0"/>
                <a:ea typeface="ＭＳ Ｐゴシック" pitchFamily="-108" charset="-128"/>
                <a:cs typeface="+mn-cs"/>
              </a:defRPr>
            </a:lvl2pPr>
            <a:lvl3pPr marL="1143000" indent="-228600" algn="l" defTabSz="914400" rtl="0" eaLnBrk="0" latinLnBrk="0" hangingPunct="0">
              <a:defRPr sz="1800" kern="1200">
                <a:solidFill>
                  <a:schemeClr val="tx1"/>
                </a:solidFill>
                <a:latin typeface="Arial" charset="0"/>
                <a:ea typeface="ＭＳ Ｐゴシック" pitchFamily="-108" charset="-128"/>
                <a:cs typeface="+mn-cs"/>
              </a:defRPr>
            </a:lvl3pPr>
            <a:lvl4pPr marL="1600200" indent="-228600" algn="l" defTabSz="914400" rtl="0" eaLnBrk="0" latinLnBrk="0" hangingPunct="0">
              <a:defRPr sz="1800" kern="1200">
                <a:solidFill>
                  <a:schemeClr val="tx1"/>
                </a:solidFill>
                <a:latin typeface="Arial" charset="0"/>
                <a:ea typeface="ＭＳ Ｐゴシック" pitchFamily="-108" charset="-128"/>
                <a:cs typeface="+mn-cs"/>
              </a:defRPr>
            </a:lvl4pPr>
            <a:lvl5pPr marL="2057400" indent="-228600" algn="l" defTabSz="914400" rtl="0" eaLnBrk="0" latinLnBrk="0" hangingPunct="0">
              <a:defRPr sz="1800" kern="1200">
                <a:solidFill>
                  <a:schemeClr val="tx1"/>
                </a:solidFill>
                <a:latin typeface="Arial" charset="0"/>
                <a:ea typeface="ＭＳ Ｐゴシック" pitchFamily="-108" charset="-128"/>
                <a:cs typeface="+mn-cs"/>
              </a:defRPr>
            </a:lvl5pPr>
            <a:lvl6pPr marL="2514600" indent="-228600" algn="l" defTabSz="457200" rtl="0" eaLnBrk="0" fontAlgn="base" latinLnBrk="0" hangingPunct="0">
              <a:spcBef>
                <a:spcPct val="0"/>
              </a:spcBef>
              <a:spcAft>
                <a:spcPct val="0"/>
              </a:spcAft>
              <a:defRPr sz="1800" kern="1200">
                <a:solidFill>
                  <a:schemeClr val="tx1"/>
                </a:solidFill>
                <a:latin typeface="Arial" charset="0"/>
                <a:ea typeface="ＭＳ Ｐゴシック" pitchFamily="-108" charset="-128"/>
                <a:cs typeface="+mn-cs"/>
              </a:defRPr>
            </a:lvl6pPr>
            <a:lvl7pPr marL="2971800" indent="-228600" algn="l" defTabSz="457200" rtl="0" eaLnBrk="0" fontAlgn="base" latinLnBrk="0" hangingPunct="0">
              <a:spcBef>
                <a:spcPct val="0"/>
              </a:spcBef>
              <a:spcAft>
                <a:spcPct val="0"/>
              </a:spcAft>
              <a:defRPr sz="1800" kern="1200">
                <a:solidFill>
                  <a:schemeClr val="tx1"/>
                </a:solidFill>
                <a:latin typeface="Arial" charset="0"/>
                <a:ea typeface="ＭＳ Ｐゴシック" pitchFamily="-108" charset="-128"/>
                <a:cs typeface="+mn-cs"/>
              </a:defRPr>
            </a:lvl7pPr>
            <a:lvl8pPr marL="3429000" indent="-228600" algn="l" defTabSz="457200" rtl="0" eaLnBrk="0" fontAlgn="base" latinLnBrk="0" hangingPunct="0">
              <a:spcBef>
                <a:spcPct val="0"/>
              </a:spcBef>
              <a:spcAft>
                <a:spcPct val="0"/>
              </a:spcAft>
              <a:defRPr sz="1800" kern="1200">
                <a:solidFill>
                  <a:schemeClr val="tx1"/>
                </a:solidFill>
                <a:latin typeface="Arial" charset="0"/>
                <a:ea typeface="ＭＳ Ｐゴシック" pitchFamily="-108" charset="-128"/>
                <a:cs typeface="+mn-cs"/>
              </a:defRPr>
            </a:lvl8pPr>
            <a:lvl9pPr marL="3886200" indent="-228600" algn="l" defTabSz="457200" rtl="0" eaLnBrk="0" fontAlgn="base" latinLnBrk="0" hangingPunct="0">
              <a:spcBef>
                <a:spcPct val="0"/>
              </a:spcBef>
              <a:spcAft>
                <a:spcPct val="0"/>
              </a:spcAft>
              <a:defRPr sz="1800" kern="1200">
                <a:solidFill>
                  <a:schemeClr val="tx1"/>
                </a:solidFill>
                <a:latin typeface="Arial" charset="0"/>
                <a:ea typeface="ＭＳ Ｐゴシック" pitchFamily="-108" charset="-128"/>
                <a:cs typeface="+mn-cs"/>
              </a:defRPr>
            </a:lvl9pPr>
          </a:lstStyle>
          <a:p>
            <a:pPr>
              <a:lnSpc>
                <a:spcPct val="90000"/>
              </a:lnSpc>
            </a:pPr>
            <a:r>
              <a:rPr lang="en-US" sz="1000" dirty="0">
                <a:latin typeface="Calibri" pitchFamily="34" charset="0"/>
              </a:rPr>
              <a:t>Source: Nielsen </a:t>
            </a:r>
            <a:r>
              <a:rPr lang="en-US" sz="1000" dirty="0">
                <a:latin typeface="Calibri" pitchFamily="34" charset="0"/>
              </a:rPr>
              <a:t>MarketTrack, 52 Weeks </a:t>
            </a:r>
            <a:r>
              <a:rPr lang="en-US" sz="1000" dirty="0">
                <a:latin typeface="Calibri" pitchFamily="34" charset="0"/>
              </a:rPr>
              <a:t>to January 7, 2017– Total West G+MM+D</a:t>
            </a:r>
            <a:endParaRPr lang="en-US" sz="1000" dirty="0">
              <a:latin typeface="Calibri" pitchFamily="34" charset="0"/>
            </a:endParaRPr>
          </a:p>
        </p:txBody>
      </p:sp>
      <p:grpSp>
        <p:nvGrpSpPr>
          <p:cNvPr id="95" name="Group 94"/>
          <p:cNvGrpSpPr/>
          <p:nvPr/>
        </p:nvGrpSpPr>
        <p:grpSpPr>
          <a:xfrm>
            <a:off x="4125507" y="2097764"/>
            <a:ext cx="2074224" cy="4232286"/>
            <a:chOff x="710655" y="1425941"/>
            <a:chExt cx="2094813" cy="4540474"/>
          </a:xfrm>
        </p:grpSpPr>
        <p:sp>
          <p:nvSpPr>
            <p:cNvPr id="96" name="TextBox 95"/>
            <p:cNvSpPr txBox="1"/>
            <p:nvPr/>
          </p:nvSpPr>
          <p:spPr>
            <a:xfrm>
              <a:off x="1745670" y="1425941"/>
              <a:ext cx="1055663" cy="363207"/>
            </a:xfrm>
            <a:prstGeom prst="rect">
              <a:avLst/>
            </a:prstGeom>
            <a:noFill/>
          </p:spPr>
          <p:txBody>
            <a:bodyPr wrap="none" rtlCol="0">
              <a:spAutoFit/>
            </a:bodyPr>
            <a:lstStyle/>
            <a:p>
              <a:r>
                <a:rPr lang="en-US" sz="1600" dirty="0">
                  <a:solidFill>
                    <a:schemeClr val="bg1"/>
                  </a:solidFill>
                  <a:latin typeface="+mj-lt"/>
                </a:rPr>
                <a:t>Margarine</a:t>
              </a:r>
              <a:endParaRPr lang="en-CA" sz="1600" dirty="0">
                <a:solidFill>
                  <a:schemeClr val="bg1"/>
                </a:solidFill>
                <a:latin typeface="+mj-lt"/>
              </a:endParaRPr>
            </a:p>
          </p:txBody>
        </p:sp>
        <p:sp>
          <p:nvSpPr>
            <p:cNvPr id="97" name="TextBox 96"/>
            <p:cNvSpPr txBox="1"/>
            <p:nvPr/>
          </p:nvSpPr>
          <p:spPr>
            <a:xfrm>
              <a:off x="1202934" y="1883140"/>
              <a:ext cx="1601110" cy="363207"/>
            </a:xfrm>
            <a:prstGeom prst="rect">
              <a:avLst/>
            </a:prstGeom>
            <a:noFill/>
          </p:spPr>
          <p:txBody>
            <a:bodyPr wrap="none" rtlCol="0">
              <a:spAutoFit/>
            </a:bodyPr>
            <a:lstStyle/>
            <a:p>
              <a:pPr algn="just"/>
              <a:r>
                <a:rPr lang="en-US" sz="1600" dirty="0">
                  <a:solidFill>
                    <a:schemeClr val="bg1"/>
                  </a:solidFill>
                  <a:latin typeface="+mj-lt"/>
                </a:rPr>
                <a:t>SS Juice &amp; Drinks</a:t>
              </a:r>
              <a:endParaRPr lang="en-CA" sz="1600" dirty="0">
                <a:solidFill>
                  <a:schemeClr val="bg1"/>
                </a:solidFill>
                <a:latin typeface="+mj-lt"/>
              </a:endParaRPr>
            </a:p>
          </p:txBody>
        </p:sp>
        <p:sp>
          <p:nvSpPr>
            <p:cNvPr id="99" name="TextBox 98"/>
            <p:cNvSpPr txBox="1"/>
            <p:nvPr/>
          </p:nvSpPr>
          <p:spPr>
            <a:xfrm>
              <a:off x="710655" y="2323718"/>
              <a:ext cx="2094813" cy="363207"/>
            </a:xfrm>
            <a:prstGeom prst="rect">
              <a:avLst/>
            </a:prstGeom>
            <a:noFill/>
          </p:spPr>
          <p:txBody>
            <a:bodyPr wrap="none" rtlCol="0">
              <a:spAutoFit/>
            </a:bodyPr>
            <a:lstStyle/>
            <a:p>
              <a:r>
                <a:rPr lang="en-US" sz="1600" dirty="0">
                  <a:solidFill>
                    <a:schemeClr val="bg1"/>
                  </a:solidFill>
                  <a:latin typeface="+mj-lt"/>
                </a:rPr>
                <a:t>Frozen Fruit Beverages</a:t>
              </a:r>
              <a:endParaRPr lang="en-CA" sz="1600" dirty="0">
                <a:solidFill>
                  <a:schemeClr val="bg1"/>
                </a:solidFill>
                <a:latin typeface="+mj-lt"/>
              </a:endParaRPr>
            </a:p>
          </p:txBody>
        </p:sp>
        <p:sp>
          <p:nvSpPr>
            <p:cNvPr id="108" name="TextBox 107"/>
            <p:cNvSpPr txBox="1"/>
            <p:nvPr/>
          </p:nvSpPr>
          <p:spPr>
            <a:xfrm>
              <a:off x="2200859" y="2827338"/>
              <a:ext cx="550755" cy="363207"/>
            </a:xfrm>
            <a:prstGeom prst="rect">
              <a:avLst/>
            </a:prstGeom>
            <a:noFill/>
          </p:spPr>
          <p:txBody>
            <a:bodyPr wrap="none" rtlCol="0">
              <a:spAutoFit/>
            </a:bodyPr>
            <a:lstStyle/>
            <a:p>
              <a:r>
                <a:rPr lang="en-US" sz="1600" dirty="0">
                  <a:solidFill>
                    <a:schemeClr val="bg1"/>
                  </a:solidFill>
                  <a:latin typeface="+mj-lt"/>
                </a:rPr>
                <a:t>Milk</a:t>
              </a:r>
              <a:endParaRPr lang="en-CA" sz="1600" dirty="0">
                <a:solidFill>
                  <a:schemeClr val="bg1"/>
                </a:solidFill>
                <a:latin typeface="+mj-lt"/>
              </a:endParaRPr>
            </a:p>
          </p:txBody>
        </p:sp>
        <p:sp>
          <p:nvSpPr>
            <p:cNvPr id="109" name="TextBox 108"/>
            <p:cNvSpPr txBox="1"/>
            <p:nvPr/>
          </p:nvSpPr>
          <p:spPr>
            <a:xfrm>
              <a:off x="1013890" y="3288270"/>
              <a:ext cx="1777763" cy="363207"/>
            </a:xfrm>
            <a:prstGeom prst="rect">
              <a:avLst/>
            </a:prstGeom>
            <a:noFill/>
          </p:spPr>
          <p:txBody>
            <a:bodyPr wrap="none" rtlCol="0">
              <a:spAutoFit/>
            </a:bodyPr>
            <a:lstStyle/>
            <a:p>
              <a:r>
                <a:rPr lang="en-US" sz="1600" dirty="0">
                  <a:solidFill>
                    <a:schemeClr val="bg1"/>
                  </a:solidFill>
                  <a:latin typeface="+mj-lt"/>
                </a:rPr>
                <a:t>Proc. Cheese Slices</a:t>
              </a:r>
              <a:endParaRPr lang="en-CA" sz="1600" dirty="0">
                <a:solidFill>
                  <a:schemeClr val="bg1"/>
                </a:solidFill>
                <a:latin typeface="+mj-lt"/>
              </a:endParaRPr>
            </a:p>
          </p:txBody>
        </p:sp>
        <p:sp>
          <p:nvSpPr>
            <p:cNvPr id="111" name="TextBox 110"/>
            <p:cNvSpPr txBox="1"/>
            <p:nvPr/>
          </p:nvSpPr>
          <p:spPr>
            <a:xfrm>
              <a:off x="1561132" y="3745468"/>
              <a:ext cx="1210042" cy="363207"/>
            </a:xfrm>
            <a:prstGeom prst="rect">
              <a:avLst/>
            </a:prstGeom>
            <a:noFill/>
          </p:spPr>
          <p:txBody>
            <a:bodyPr wrap="none" rtlCol="0">
              <a:spAutoFit/>
            </a:bodyPr>
            <a:lstStyle/>
            <a:p>
              <a:r>
                <a:rPr lang="en-US" sz="1600" dirty="0">
                  <a:solidFill>
                    <a:schemeClr val="bg1"/>
                  </a:solidFill>
                  <a:latin typeface="+mj-lt"/>
                </a:rPr>
                <a:t>Frozen Pizza</a:t>
              </a:r>
              <a:endParaRPr lang="en-CA" sz="1600" dirty="0">
                <a:solidFill>
                  <a:schemeClr val="bg1"/>
                </a:solidFill>
                <a:latin typeface="+mj-lt"/>
              </a:endParaRPr>
            </a:p>
          </p:txBody>
        </p:sp>
        <p:sp>
          <p:nvSpPr>
            <p:cNvPr id="112" name="TextBox 111"/>
            <p:cNvSpPr txBox="1"/>
            <p:nvPr/>
          </p:nvSpPr>
          <p:spPr>
            <a:xfrm>
              <a:off x="1285654" y="4202668"/>
              <a:ext cx="1495492" cy="363207"/>
            </a:xfrm>
            <a:prstGeom prst="rect">
              <a:avLst/>
            </a:prstGeom>
            <a:noFill/>
          </p:spPr>
          <p:txBody>
            <a:bodyPr wrap="none" rtlCol="0">
              <a:spAutoFit/>
            </a:bodyPr>
            <a:lstStyle/>
            <a:p>
              <a:r>
                <a:rPr lang="en-US" sz="1600" dirty="0">
                  <a:solidFill>
                    <a:schemeClr val="bg1"/>
                  </a:solidFill>
                  <a:latin typeface="+mj-lt"/>
                </a:rPr>
                <a:t>Cottage Cheese</a:t>
              </a:r>
              <a:endParaRPr lang="en-CA" sz="1600" dirty="0">
                <a:solidFill>
                  <a:schemeClr val="bg1"/>
                </a:solidFill>
                <a:latin typeface="+mj-lt"/>
              </a:endParaRPr>
            </a:p>
          </p:txBody>
        </p:sp>
        <p:sp>
          <p:nvSpPr>
            <p:cNvPr id="115" name="TextBox 114"/>
            <p:cNvSpPr txBox="1"/>
            <p:nvPr/>
          </p:nvSpPr>
          <p:spPr>
            <a:xfrm>
              <a:off x="2084153" y="4659869"/>
              <a:ext cx="655402" cy="363207"/>
            </a:xfrm>
            <a:prstGeom prst="rect">
              <a:avLst/>
            </a:prstGeom>
            <a:noFill/>
          </p:spPr>
          <p:txBody>
            <a:bodyPr wrap="none" rtlCol="0">
              <a:spAutoFit/>
            </a:bodyPr>
            <a:lstStyle/>
            <a:p>
              <a:r>
                <a:rPr lang="en-US" sz="1600" dirty="0">
                  <a:solidFill>
                    <a:schemeClr val="bg1"/>
                  </a:solidFill>
                  <a:latin typeface="+mj-lt"/>
                </a:rPr>
                <a:t>Sugar</a:t>
              </a:r>
              <a:endParaRPr lang="en-CA" sz="1600" dirty="0">
                <a:solidFill>
                  <a:schemeClr val="bg1"/>
                </a:solidFill>
                <a:latin typeface="+mj-lt"/>
              </a:endParaRPr>
            </a:p>
          </p:txBody>
        </p:sp>
        <p:sp>
          <p:nvSpPr>
            <p:cNvPr id="116" name="TextBox 115"/>
            <p:cNvSpPr txBox="1"/>
            <p:nvPr/>
          </p:nvSpPr>
          <p:spPr>
            <a:xfrm>
              <a:off x="1461743" y="5117067"/>
              <a:ext cx="1316890" cy="363207"/>
            </a:xfrm>
            <a:prstGeom prst="rect">
              <a:avLst/>
            </a:prstGeom>
            <a:noFill/>
          </p:spPr>
          <p:txBody>
            <a:bodyPr wrap="none" rtlCol="0">
              <a:spAutoFit/>
            </a:bodyPr>
            <a:lstStyle/>
            <a:p>
              <a:r>
                <a:rPr lang="en-US" sz="1600" dirty="0">
                  <a:solidFill>
                    <a:schemeClr val="bg1"/>
                  </a:solidFill>
                  <a:latin typeface="+mj-lt"/>
                </a:rPr>
                <a:t>Canned Pasta</a:t>
              </a:r>
              <a:endParaRPr lang="en-CA" sz="1600" dirty="0">
                <a:solidFill>
                  <a:schemeClr val="bg1"/>
                </a:solidFill>
                <a:latin typeface="+mj-lt"/>
              </a:endParaRPr>
            </a:p>
          </p:txBody>
        </p:sp>
        <p:sp>
          <p:nvSpPr>
            <p:cNvPr id="117" name="TextBox 116"/>
            <p:cNvSpPr txBox="1"/>
            <p:nvPr/>
          </p:nvSpPr>
          <p:spPr>
            <a:xfrm>
              <a:off x="1659846" y="5603208"/>
              <a:ext cx="1080269" cy="363207"/>
            </a:xfrm>
            <a:prstGeom prst="rect">
              <a:avLst/>
            </a:prstGeom>
            <a:noFill/>
          </p:spPr>
          <p:txBody>
            <a:bodyPr wrap="none" rtlCol="0">
              <a:spAutoFit/>
            </a:bodyPr>
            <a:lstStyle/>
            <a:p>
              <a:r>
                <a:rPr lang="en-US" sz="1600" dirty="0">
                  <a:solidFill>
                    <a:schemeClr val="bg1"/>
                  </a:solidFill>
                  <a:latin typeface="+mj-lt"/>
                </a:rPr>
                <a:t>RTE Cereal</a:t>
              </a:r>
              <a:endParaRPr lang="en-CA" sz="1600" dirty="0">
                <a:solidFill>
                  <a:schemeClr val="bg1"/>
                </a:solidFill>
                <a:latin typeface="+mj-lt"/>
              </a:endParaRPr>
            </a:p>
          </p:txBody>
        </p:sp>
      </p:grpSp>
    </p:spTree>
    <p:extLst>
      <p:ext uri="{BB962C8B-B14F-4D97-AF65-F5344CB8AC3E}">
        <p14:creationId xmlns:p14="http://schemas.microsoft.com/office/powerpoint/2010/main" val="23204676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1"/>
          <p:cNvSpPr txBox="1">
            <a:spLocks noChangeArrowheads="1"/>
          </p:cNvSpPr>
          <p:nvPr/>
        </p:nvSpPr>
        <p:spPr bwMode="auto">
          <a:xfrm>
            <a:off x="2090738" y="6319504"/>
            <a:ext cx="80438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tabLst>
                <a:tab pos="8172450" algn="ctr"/>
              </a:tabLst>
              <a:defRPr>
                <a:solidFill>
                  <a:schemeClr val="tx1"/>
                </a:solidFill>
                <a:latin typeface="Arial" pitchFamily="34" charset="0"/>
                <a:ea typeface="ＭＳ Ｐゴシック" pitchFamily="34" charset="-128"/>
              </a:defRPr>
            </a:lvl1pPr>
            <a:lvl2pPr marL="742950" indent="-285750" eaLnBrk="0" hangingPunct="0">
              <a:tabLst>
                <a:tab pos="8172450" algn="ctr"/>
              </a:tabLst>
              <a:defRPr>
                <a:solidFill>
                  <a:schemeClr val="tx1"/>
                </a:solidFill>
                <a:latin typeface="Arial" pitchFamily="34" charset="0"/>
                <a:ea typeface="ＭＳ Ｐゴシック" pitchFamily="34" charset="-128"/>
              </a:defRPr>
            </a:lvl2pPr>
            <a:lvl3pPr marL="1143000" indent="-228600" eaLnBrk="0" hangingPunct="0">
              <a:tabLst>
                <a:tab pos="8172450" algn="ctr"/>
              </a:tabLst>
              <a:defRPr>
                <a:solidFill>
                  <a:schemeClr val="tx1"/>
                </a:solidFill>
                <a:latin typeface="Arial" pitchFamily="34" charset="0"/>
                <a:ea typeface="ＭＳ Ｐゴシック" pitchFamily="34" charset="-128"/>
              </a:defRPr>
            </a:lvl3pPr>
            <a:lvl4pPr marL="1600200" indent="-228600" eaLnBrk="0" hangingPunct="0">
              <a:tabLst>
                <a:tab pos="8172450" algn="ctr"/>
              </a:tabLst>
              <a:defRPr>
                <a:solidFill>
                  <a:schemeClr val="tx1"/>
                </a:solidFill>
                <a:latin typeface="Arial" pitchFamily="34" charset="0"/>
                <a:ea typeface="ＭＳ Ｐゴシック" pitchFamily="34" charset="-128"/>
              </a:defRPr>
            </a:lvl4pPr>
            <a:lvl5pPr marL="2057400" indent="-228600" eaLnBrk="0" hangingPunct="0">
              <a:tabLst>
                <a:tab pos="8172450" algn="ctr"/>
              </a:tabLst>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8172450" algn="ctr"/>
              </a:tabLs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8172450" algn="ctr"/>
              </a:tabLs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8172450" algn="ctr"/>
              </a:tabLs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8172450" algn="ctr"/>
              </a:tabLst>
              <a:defRPr>
                <a:solidFill>
                  <a:schemeClr val="tx1"/>
                </a:solidFill>
                <a:latin typeface="Arial" pitchFamily="34" charset="0"/>
                <a:ea typeface="ＭＳ Ｐゴシック" pitchFamily="34" charset="-128"/>
              </a:defRPr>
            </a:lvl9pPr>
          </a:lstStyle>
          <a:p>
            <a:pPr>
              <a:spcBef>
                <a:spcPct val="50000"/>
              </a:spcBef>
            </a:pPr>
            <a:r>
              <a:rPr lang="en-US" altLang="en-US" sz="800" dirty="0"/>
              <a:t>Source: Nielsen  Global Health and Ingredient Sentiment Survey Q1 2016 – Canadian respondents</a:t>
            </a:r>
          </a:p>
        </p:txBody>
      </p:sp>
      <p:sp>
        <p:nvSpPr>
          <p:cNvPr id="16" name="TextBox 15"/>
          <p:cNvSpPr txBox="1"/>
          <p:nvPr/>
        </p:nvSpPr>
        <p:spPr>
          <a:xfrm>
            <a:off x="2272729" y="2092844"/>
            <a:ext cx="3800547" cy="3416320"/>
          </a:xfrm>
          <a:prstGeom prst="rect">
            <a:avLst/>
          </a:prstGeom>
          <a:noFill/>
        </p:spPr>
        <p:txBody>
          <a:bodyPr wrap="square" rtlCol="0">
            <a:spAutoFit/>
          </a:bodyPr>
          <a:lstStyle/>
          <a:p>
            <a:pPr algn="ctr"/>
            <a:r>
              <a:rPr lang="en-US" sz="4800" spc="300" dirty="0">
                <a:solidFill>
                  <a:srgbClr val="8DC63F"/>
                </a:solidFill>
              </a:rPr>
              <a:t>54%</a:t>
            </a:r>
            <a:r>
              <a:rPr lang="en-US" sz="3200" spc="300" dirty="0">
                <a:solidFill>
                  <a:schemeClr val="bg2"/>
                </a:solidFill>
              </a:rPr>
              <a:t> </a:t>
            </a:r>
            <a:r>
              <a:rPr lang="en-US" sz="2400" spc="300" dirty="0">
                <a:solidFill>
                  <a:schemeClr val="bg2"/>
                </a:solidFill>
              </a:rPr>
              <a:t>OF CANADIANS SAY THEY’RE WILLING TO PAY MORE FOR FOODS AND DRINKS THAT </a:t>
            </a:r>
            <a:r>
              <a:rPr lang="en-US" sz="2400" spc="300" dirty="0">
                <a:solidFill>
                  <a:schemeClr val="accent4"/>
                </a:solidFill>
              </a:rPr>
              <a:t>DON’T</a:t>
            </a:r>
            <a:r>
              <a:rPr lang="en-US" sz="2400" spc="300" dirty="0">
                <a:solidFill>
                  <a:srgbClr val="8DC63F"/>
                </a:solidFill>
              </a:rPr>
              <a:t> CONTAIN </a:t>
            </a:r>
            <a:r>
              <a:rPr lang="en-US" sz="2400" spc="300" dirty="0">
                <a:solidFill>
                  <a:srgbClr val="8DC63F"/>
                </a:solidFill>
              </a:rPr>
              <a:t>UNDESIRABLE INGREDIENTS</a:t>
            </a:r>
            <a:r>
              <a:rPr lang="en-US" sz="2400" spc="300" dirty="0">
                <a:solidFill>
                  <a:srgbClr val="8DC63F"/>
                </a:solidFill>
              </a:rPr>
              <a:t>. </a:t>
            </a:r>
          </a:p>
        </p:txBody>
      </p:sp>
      <p:sp>
        <p:nvSpPr>
          <p:cNvPr id="17" name="TextBox 16"/>
          <p:cNvSpPr txBox="1"/>
          <p:nvPr/>
        </p:nvSpPr>
        <p:spPr>
          <a:xfrm>
            <a:off x="6445152" y="2178505"/>
            <a:ext cx="1813189" cy="523220"/>
          </a:xfrm>
          <a:prstGeom prst="rect">
            <a:avLst/>
          </a:prstGeom>
          <a:noFill/>
        </p:spPr>
        <p:txBody>
          <a:bodyPr wrap="none" rtlCol="0">
            <a:spAutoFit/>
          </a:bodyPr>
          <a:lstStyle/>
          <a:p>
            <a:r>
              <a:rPr lang="en-US" sz="2800" dirty="0">
                <a:solidFill>
                  <a:schemeClr val="bg1">
                    <a:lumMod val="50000"/>
                  </a:schemeClr>
                </a:solidFill>
              </a:rPr>
              <a:t>DRIVEN BY:</a:t>
            </a:r>
          </a:p>
        </p:txBody>
      </p:sp>
      <p:sp>
        <p:nvSpPr>
          <p:cNvPr id="18" name="Oval 17"/>
          <p:cNvSpPr>
            <a:spLocks noChangeAspect="1"/>
          </p:cNvSpPr>
          <p:nvPr/>
        </p:nvSpPr>
        <p:spPr>
          <a:xfrm>
            <a:off x="6445151" y="3051416"/>
            <a:ext cx="914400" cy="9144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6464756" y="3216230"/>
            <a:ext cx="894797" cy="584775"/>
          </a:xfrm>
          <a:prstGeom prst="rect">
            <a:avLst/>
          </a:prstGeom>
          <a:noFill/>
        </p:spPr>
        <p:txBody>
          <a:bodyPr wrap="none" rtlCol="0">
            <a:spAutoFit/>
          </a:bodyPr>
          <a:lstStyle/>
          <a:p>
            <a:r>
              <a:rPr lang="en-US" sz="3200" dirty="0">
                <a:solidFill>
                  <a:schemeClr val="bg1"/>
                </a:solidFill>
              </a:rPr>
              <a:t>47%</a:t>
            </a:r>
          </a:p>
        </p:txBody>
      </p:sp>
      <p:sp>
        <p:nvSpPr>
          <p:cNvPr id="20" name="Oval 19"/>
          <p:cNvSpPr>
            <a:spLocks noChangeAspect="1"/>
          </p:cNvSpPr>
          <p:nvPr/>
        </p:nvSpPr>
        <p:spPr>
          <a:xfrm>
            <a:off x="6445151" y="4529928"/>
            <a:ext cx="914400" cy="9144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6464756" y="4694742"/>
            <a:ext cx="894797" cy="584775"/>
          </a:xfrm>
          <a:prstGeom prst="rect">
            <a:avLst/>
          </a:prstGeom>
          <a:noFill/>
        </p:spPr>
        <p:txBody>
          <a:bodyPr wrap="none" rtlCol="0">
            <a:spAutoFit/>
          </a:bodyPr>
          <a:lstStyle/>
          <a:p>
            <a:r>
              <a:rPr lang="en-US" sz="3200" dirty="0">
                <a:solidFill>
                  <a:schemeClr val="bg1"/>
                </a:solidFill>
              </a:rPr>
              <a:t>28%</a:t>
            </a:r>
          </a:p>
        </p:txBody>
      </p:sp>
      <p:sp>
        <p:nvSpPr>
          <p:cNvPr id="22" name="TextBox 21"/>
          <p:cNvSpPr txBox="1"/>
          <p:nvPr/>
        </p:nvSpPr>
        <p:spPr>
          <a:xfrm>
            <a:off x="7435750" y="3051417"/>
            <a:ext cx="2635158" cy="1231106"/>
          </a:xfrm>
          <a:prstGeom prst="rect">
            <a:avLst/>
          </a:prstGeom>
          <a:noFill/>
        </p:spPr>
        <p:txBody>
          <a:bodyPr wrap="square" rtlCol="0">
            <a:spAutoFit/>
          </a:bodyPr>
          <a:lstStyle/>
          <a:p>
            <a:r>
              <a:rPr lang="en-US" sz="2000" b="1" dirty="0">
                <a:solidFill>
                  <a:schemeClr val="accent2"/>
                </a:solidFill>
              </a:rPr>
              <a:t>Enlighten Eating</a:t>
            </a:r>
          </a:p>
          <a:p>
            <a:r>
              <a:rPr lang="en-US" dirty="0">
                <a:solidFill>
                  <a:schemeClr val="bg1">
                    <a:lumMod val="50000"/>
                  </a:schemeClr>
                </a:solidFill>
              </a:rPr>
              <a:t>% who follow a specific diet which limits specific foods and ingredients</a:t>
            </a:r>
          </a:p>
        </p:txBody>
      </p:sp>
      <p:sp>
        <p:nvSpPr>
          <p:cNvPr id="23" name="TextBox 22"/>
          <p:cNvSpPr txBox="1"/>
          <p:nvPr/>
        </p:nvSpPr>
        <p:spPr>
          <a:xfrm>
            <a:off x="7435750" y="4521000"/>
            <a:ext cx="2635158" cy="954107"/>
          </a:xfrm>
          <a:prstGeom prst="rect">
            <a:avLst/>
          </a:prstGeom>
          <a:noFill/>
        </p:spPr>
        <p:txBody>
          <a:bodyPr wrap="square" rtlCol="0">
            <a:spAutoFit/>
          </a:bodyPr>
          <a:lstStyle/>
          <a:p>
            <a:r>
              <a:rPr lang="en-US" sz="2000" b="1" dirty="0">
                <a:solidFill>
                  <a:schemeClr val="accent3"/>
                </a:solidFill>
              </a:rPr>
              <a:t>Sensitive Stomachs </a:t>
            </a:r>
          </a:p>
          <a:p>
            <a:r>
              <a:rPr lang="en-US" dirty="0">
                <a:solidFill>
                  <a:schemeClr val="bg1">
                    <a:lumMod val="50000"/>
                  </a:schemeClr>
                </a:solidFill>
              </a:rPr>
              <a:t>% of households with a food allergy or intolerance</a:t>
            </a:r>
          </a:p>
        </p:txBody>
      </p:sp>
      <p:sp>
        <p:nvSpPr>
          <p:cNvPr id="24" name="Title 2"/>
          <p:cNvSpPr txBox="1">
            <a:spLocks/>
          </p:cNvSpPr>
          <p:nvPr/>
        </p:nvSpPr>
        <p:spPr>
          <a:xfrm>
            <a:off x="2272728" y="697259"/>
            <a:ext cx="8166672" cy="859532"/>
          </a:xfrm>
          <a:prstGeom prst="rect">
            <a:avLst/>
          </a:prstGeom>
        </p:spPr>
        <p:txBody>
          <a:bodyPr/>
          <a:lstStyle>
            <a:lvl1pPr algn="l" defTabSz="457200" rtl="0" eaLnBrk="0" fontAlgn="base" hangingPunct="0">
              <a:spcBef>
                <a:spcPct val="0"/>
              </a:spcBef>
              <a:spcAft>
                <a:spcPct val="0"/>
              </a:spcAft>
              <a:defRPr sz="3000" kern="1200" cap="all">
                <a:solidFill>
                  <a:srgbClr val="009DD9"/>
                </a:solidFill>
                <a:latin typeface="+mj-lt"/>
                <a:ea typeface="+mj-ea"/>
                <a:cs typeface="+mj-cs"/>
              </a:defRPr>
            </a:lvl1pPr>
            <a:lvl2pPr algn="l" defTabSz="457200" rtl="0" eaLnBrk="0" fontAlgn="base" hangingPunct="0">
              <a:spcBef>
                <a:spcPct val="0"/>
              </a:spcBef>
              <a:spcAft>
                <a:spcPct val="0"/>
              </a:spcAft>
              <a:defRPr sz="3000">
                <a:solidFill>
                  <a:srgbClr val="009DD9"/>
                </a:solidFill>
                <a:latin typeface="Calibri" pitchFamily="34" charset="0"/>
              </a:defRPr>
            </a:lvl2pPr>
            <a:lvl3pPr algn="l" defTabSz="457200" rtl="0" eaLnBrk="0" fontAlgn="base" hangingPunct="0">
              <a:spcBef>
                <a:spcPct val="0"/>
              </a:spcBef>
              <a:spcAft>
                <a:spcPct val="0"/>
              </a:spcAft>
              <a:defRPr sz="3000">
                <a:solidFill>
                  <a:srgbClr val="009DD9"/>
                </a:solidFill>
                <a:latin typeface="Calibri" pitchFamily="34" charset="0"/>
              </a:defRPr>
            </a:lvl3pPr>
            <a:lvl4pPr algn="l" defTabSz="457200" rtl="0" eaLnBrk="0" fontAlgn="base" hangingPunct="0">
              <a:spcBef>
                <a:spcPct val="0"/>
              </a:spcBef>
              <a:spcAft>
                <a:spcPct val="0"/>
              </a:spcAft>
              <a:defRPr sz="3000">
                <a:solidFill>
                  <a:srgbClr val="009DD9"/>
                </a:solidFill>
                <a:latin typeface="Calibri" pitchFamily="34" charset="0"/>
              </a:defRPr>
            </a:lvl4pPr>
            <a:lvl5pPr algn="l" defTabSz="457200" rtl="0" eaLnBrk="0" fontAlgn="base" hangingPunct="0">
              <a:spcBef>
                <a:spcPct val="0"/>
              </a:spcBef>
              <a:spcAft>
                <a:spcPct val="0"/>
              </a:spcAft>
              <a:defRPr sz="3000">
                <a:solidFill>
                  <a:srgbClr val="009DD9"/>
                </a:solidFill>
                <a:latin typeface="Calibri" pitchFamily="34" charset="0"/>
              </a:defRPr>
            </a:lvl5pPr>
            <a:lvl6pPr marL="457200" algn="l" defTabSz="457200" rtl="0" fontAlgn="base">
              <a:spcBef>
                <a:spcPct val="0"/>
              </a:spcBef>
              <a:spcAft>
                <a:spcPct val="0"/>
              </a:spcAft>
              <a:defRPr sz="3000">
                <a:solidFill>
                  <a:srgbClr val="009DD9"/>
                </a:solidFill>
                <a:latin typeface="Calibri" pitchFamily="34" charset="0"/>
              </a:defRPr>
            </a:lvl6pPr>
            <a:lvl7pPr marL="914400" algn="l" defTabSz="457200" rtl="0" fontAlgn="base">
              <a:spcBef>
                <a:spcPct val="0"/>
              </a:spcBef>
              <a:spcAft>
                <a:spcPct val="0"/>
              </a:spcAft>
              <a:defRPr sz="3000">
                <a:solidFill>
                  <a:srgbClr val="009DD9"/>
                </a:solidFill>
                <a:latin typeface="Calibri" pitchFamily="34" charset="0"/>
              </a:defRPr>
            </a:lvl7pPr>
            <a:lvl8pPr marL="1371600" algn="l" defTabSz="457200" rtl="0" fontAlgn="base">
              <a:spcBef>
                <a:spcPct val="0"/>
              </a:spcBef>
              <a:spcAft>
                <a:spcPct val="0"/>
              </a:spcAft>
              <a:defRPr sz="3000">
                <a:solidFill>
                  <a:srgbClr val="009DD9"/>
                </a:solidFill>
                <a:latin typeface="Calibri" pitchFamily="34" charset="0"/>
              </a:defRPr>
            </a:lvl8pPr>
            <a:lvl9pPr marL="1828800" algn="l" defTabSz="457200" rtl="0" fontAlgn="base">
              <a:spcBef>
                <a:spcPct val="0"/>
              </a:spcBef>
              <a:spcAft>
                <a:spcPct val="0"/>
              </a:spcAft>
              <a:defRPr sz="3000">
                <a:solidFill>
                  <a:srgbClr val="009DD9"/>
                </a:solidFill>
                <a:latin typeface="Calibri" pitchFamily="34" charset="0"/>
              </a:defRPr>
            </a:lvl9pPr>
          </a:lstStyle>
          <a:p>
            <a:r>
              <a:rPr lang="en-CA" dirty="0"/>
              <a:t>CONSUMERS ARE PUTTING THEIR MONEY WHERE THEIR MOUTH IS</a:t>
            </a:r>
            <a:endParaRPr lang="en-CA" dirty="0"/>
          </a:p>
        </p:txBody>
      </p:sp>
    </p:spTree>
    <p:extLst>
      <p:ext uri="{BB962C8B-B14F-4D97-AF65-F5344CB8AC3E}">
        <p14:creationId xmlns:p14="http://schemas.microsoft.com/office/powerpoint/2010/main" val="37788063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2549" y="2041619"/>
            <a:ext cx="2148840" cy="1295400"/>
          </a:xfrm>
        </p:spPr>
        <p:txBody>
          <a:bodyPr/>
          <a:lstStyle/>
          <a:p>
            <a:r>
              <a:rPr lang="en-US" sz="2000" b="1" dirty="0">
                <a:solidFill>
                  <a:schemeClr val="accent2"/>
                </a:solidFill>
              </a:rPr>
              <a:t>DIETARY DIVERSITY: </a:t>
            </a:r>
            <a:r>
              <a:rPr lang="en-US" sz="2000" dirty="0">
                <a:solidFill>
                  <a:schemeClr val="accent2"/>
                </a:solidFill>
              </a:rPr>
              <a:t/>
            </a:r>
            <a:br>
              <a:rPr lang="en-US" sz="2000" dirty="0">
                <a:solidFill>
                  <a:schemeClr val="accent2"/>
                </a:solidFill>
              </a:rPr>
            </a:br>
            <a:r>
              <a:rPr lang="en-US" sz="2000" dirty="0">
                <a:solidFill>
                  <a:schemeClr val="accent2"/>
                </a:solidFill>
              </a:rPr>
              <a:t>THE INGREDIENTS WE AVOID</a:t>
            </a:r>
          </a:p>
        </p:txBody>
      </p:sp>
      <p:sp>
        <p:nvSpPr>
          <p:cNvPr id="3" name="Text Placeholder 3"/>
          <p:cNvSpPr>
            <a:spLocks noGrp="1"/>
          </p:cNvSpPr>
          <p:nvPr>
            <p:ph type="body" idx="4294967295"/>
          </p:nvPr>
        </p:nvSpPr>
        <p:spPr>
          <a:xfrm>
            <a:off x="2119169" y="3384417"/>
            <a:ext cx="2152220" cy="1081511"/>
          </a:xfrm>
          <a:prstGeom prst="rect">
            <a:avLst/>
          </a:prstGeom>
        </p:spPr>
        <p:txBody>
          <a:bodyPr/>
          <a:lstStyle/>
          <a:p>
            <a:pPr marL="0" indent="0">
              <a:buNone/>
            </a:pPr>
            <a:r>
              <a:rPr lang="en-US" sz="1200" dirty="0">
                <a:solidFill>
                  <a:schemeClr val="tx1"/>
                </a:solidFill>
              </a:rPr>
              <a:t>PERCENTAGE WHO SAY THEY TRY TO AVOID SPECIFIED INGREDIENT OR ATTRIBUTE </a:t>
            </a:r>
          </a:p>
        </p:txBody>
      </p:sp>
      <p:sp>
        <p:nvSpPr>
          <p:cNvPr id="4" name="Text Box 41"/>
          <p:cNvSpPr txBox="1">
            <a:spLocks noChangeArrowheads="1"/>
          </p:cNvSpPr>
          <p:nvPr/>
        </p:nvSpPr>
        <p:spPr bwMode="auto">
          <a:xfrm>
            <a:off x="2119170" y="6433557"/>
            <a:ext cx="80438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tabLst>
                <a:tab pos="8172450" algn="ctr"/>
              </a:tabLst>
              <a:defRPr>
                <a:solidFill>
                  <a:schemeClr val="tx1"/>
                </a:solidFill>
                <a:latin typeface="Arial" pitchFamily="34" charset="0"/>
                <a:ea typeface="ＭＳ Ｐゴシック" pitchFamily="34" charset="-128"/>
              </a:defRPr>
            </a:lvl1pPr>
            <a:lvl2pPr marL="742950" indent="-285750" eaLnBrk="0" hangingPunct="0">
              <a:tabLst>
                <a:tab pos="8172450" algn="ctr"/>
              </a:tabLst>
              <a:defRPr>
                <a:solidFill>
                  <a:schemeClr val="tx1"/>
                </a:solidFill>
                <a:latin typeface="Arial" pitchFamily="34" charset="0"/>
                <a:ea typeface="ＭＳ Ｐゴシック" pitchFamily="34" charset="-128"/>
              </a:defRPr>
            </a:lvl2pPr>
            <a:lvl3pPr marL="1143000" indent="-228600" eaLnBrk="0" hangingPunct="0">
              <a:tabLst>
                <a:tab pos="8172450" algn="ctr"/>
              </a:tabLst>
              <a:defRPr>
                <a:solidFill>
                  <a:schemeClr val="tx1"/>
                </a:solidFill>
                <a:latin typeface="Arial" pitchFamily="34" charset="0"/>
                <a:ea typeface="ＭＳ Ｐゴシック" pitchFamily="34" charset="-128"/>
              </a:defRPr>
            </a:lvl3pPr>
            <a:lvl4pPr marL="1600200" indent="-228600" eaLnBrk="0" hangingPunct="0">
              <a:tabLst>
                <a:tab pos="8172450" algn="ctr"/>
              </a:tabLst>
              <a:defRPr>
                <a:solidFill>
                  <a:schemeClr val="tx1"/>
                </a:solidFill>
                <a:latin typeface="Arial" pitchFamily="34" charset="0"/>
                <a:ea typeface="ＭＳ Ｐゴシック" pitchFamily="34" charset="-128"/>
              </a:defRPr>
            </a:lvl4pPr>
            <a:lvl5pPr marL="2057400" indent="-228600" eaLnBrk="0" hangingPunct="0">
              <a:tabLst>
                <a:tab pos="8172450" algn="ctr"/>
              </a:tabLst>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8172450" algn="ctr"/>
              </a:tabLs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8172450" algn="ctr"/>
              </a:tabLs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8172450" algn="ctr"/>
              </a:tabLs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8172450" algn="ctr"/>
              </a:tabLst>
              <a:defRPr>
                <a:solidFill>
                  <a:schemeClr val="tx1"/>
                </a:solidFill>
                <a:latin typeface="Arial" pitchFamily="34" charset="0"/>
                <a:ea typeface="ＭＳ Ｐゴシック" pitchFamily="34" charset="-128"/>
              </a:defRPr>
            </a:lvl9pPr>
          </a:lstStyle>
          <a:p>
            <a:pPr>
              <a:spcBef>
                <a:spcPct val="50000"/>
              </a:spcBef>
            </a:pPr>
            <a:r>
              <a:rPr lang="en-US" altLang="en-US" sz="800" dirty="0"/>
              <a:t>Source: Nielsen  Global Health and Ingredient Sentiment Survey Q1 2016 – Canadian respondents</a:t>
            </a:r>
          </a:p>
        </p:txBody>
      </p:sp>
      <p:graphicFrame>
        <p:nvGraphicFramePr>
          <p:cNvPr id="5" name="Chart 4"/>
          <p:cNvGraphicFramePr/>
          <p:nvPr>
            <p:extLst/>
          </p:nvPr>
        </p:nvGraphicFramePr>
        <p:xfrm>
          <a:off x="4153942" y="1878443"/>
          <a:ext cx="6264301" cy="4112925"/>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flipH="1">
            <a:off x="6641912" y="1991003"/>
            <a:ext cx="14785" cy="3824063"/>
          </a:xfrm>
          <a:prstGeom prst="line">
            <a:avLst/>
          </a:prstGeom>
          <a:ln w="50800">
            <a:solidFill>
              <a:schemeClr val="tx2">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7" name="Rectangle 2"/>
          <p:cNvSpPr txBox="1">
            <a:spLocks/>
          </p:cNvSpPr>
          <p:nvPr/>
        </p:nvSpPr>
        <p:spPr>
          <a:xfrm>
            <a:off x="2123676" y="860729"/>
            <a:ext cx="8393944" cy="451247"/>
          </a:xfrm>
          <a:prstGeom prst="rect">
            <a:avLst/>
          </a:prstGeom>
        </p:spPr>
        <p:txBody>
          <a:bodyPr vert="horz" wrap="square" lIns="91440" tIns="0" rIns="91440" bIns="0" rtlCol="0" anchor="b" anchorCtr="0">
            <a:noAutofit/>
          </a:bodyPr>
          <a:lstStyle>
            <a:lvl1pPr algn="l" defTabSz="457200" rtl="0" eaLnBrk="1" latinLnBrk="0" hangingPunct="1">
              <a:spcBef>
                <a:spcPct val="0"/>
              </a:spcBef>
              <a:buNone/>
              <a:defRPr sz="3000" kern="1200" cap="all" baseline="0">
                <a:solidFill>
                  <a:srgbClr val="009DD9"/>
                </a:solidFill>
                <a:latin typeface="+mj-lt"/>
                <a:ea typeface="+mj-ea"/>
                <a:cs typeface="+mj-cs"/>
              </a:defRPr>
            </a:lvl1pPr>
          </a:lstStyle>
          <a:p>
            <a:r>
              <a:rPr lang="en-US" altLang="en-US" sz="2800"/>
              <a:t>LESS IS MORE WHEN IT COMES TO FOOD INGREDIENTS</a:t>
            </a:r>
            <a:endParaRPr lang="en-US" altLang="en-US" sz="2800" dirty="0"/>
          </a:p>
        </p:txBody>
      </p:sp>
      <p:grpSp>
        <p:nvGrpSpPr>
          <p:cNvPr id="8" name="Group 7"/>
          <p:cNvGrpSpPr/>
          <p:nvPr/>
        </p:nvGrpSpPr>
        <p:grpSpPr>
          <a:xfrm>
            <a:off x="2338456" y="4329297"/>
            <a:ext cx="1143000" cy="1144571"/>
            <a:chOff x="990600" y="2951179"/>
            <a:chExt cx="1143000" cy="1144571"/>
          </a:xfrm>
        </p:grpSpPr>
        <p:sp>
          <p:nvSpPr>
            <p:cNvPr id="9" name="Oval 8"/>
            <p:cNvSpPr>
              <a:spLocks noChangeAspect="1"/>
            </p:cNvSpPr>
            <p:nvPr/>
          </p:nvSpPr>
          <p:spPr>
            <a:xfrm>
              <a:off x="990600" y="2951179"/>
              <a:ext cx="1143000" cy="1144571"/>
            </a:xfrm>
            <a:prstGeom prst="ellipse">
              <a:avLst/>
            </a:prstGeom>
            <a:noFill/>
            <a:ln w="762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a:stCxn id="9" idx="3"/>
              <a:endCxn id="9" idx="7"/>
            </p:cNvCxnSpPr>
            <p:nvPr/>
          </p:nvCxnSpPr>
          <p:spPr>
            <a:xfrm flipV="1">
              <a:off x="1157988" y="3118798"/>
              <a:ext cx="808224" cy="809333"/>
            </a:xfrm>
            <a:prstGeom prst="line">
              <a:avLst/>
            </a:prstGeom>
            <a:ln w="76200">
              <a:solidFill>
                <a:schemeClr val="accent2"/>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6959649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18361" y="1099738"/>
            <a:ext cx="8165465" cy="571500"/>
          </a:xfrm>
        </p:spPr>
        <p:txBody>
          <a:bodyPr/>
          <a:lstStyle/>
          <a:p>
            <a:r>
              <a:rPr lang="en-US" sz="2800" dirty="0"/>
              <a:t>Consumer health &amp; wellness Attitudes are shaping Centre of store category trends</a:t>
            </a:r>
            <a:endParaRPr lang="en-US" sz="2800" dirty="0"/>
          </a:p>
        </p:txBody>
      </p:sp>
      <p:grpSp>
        <p:nvGrpSpPr>
          <p:cNvPr id="6" name="Group 5"/>
          <p:cNvGrpSpPr>
            <a:grpSpLocks noChangeAspect="1"/>
          </p:cNvGrpSpPr>
          <p:nvPr/>
        </p:nvGrpSpPr>
        <p:grpSpPr>
          <a:xfrm>
            <a:off x="3476535" y="2420333"/>
            <a:ext cx="1371600" cy="1371600"/>
            <a:chOff x="2484920" y="5032560"/>
            <a:chExt cx="1271016" cy="1271016"/>
          </a:xfrm>
        </p:grpSpPr>
        <p:sp>
          <p:nvSpPr>
            <p:cNvPr id="7" name="Oval 6"/>
            <p:cNvSpPr/>
            <p:nvPr/>
          </p:nvSpPr>
          <p:spPr>
            <a:xfrm>
              <a:off x="2484920" y="5032560"/>
              <a:ext cx="1271016" cy="1271016"/>
            </a:xfrm>
            <a:prstGeom prst="ellipse">
              <a:avLst/>
            </a:prstGeom>
            <a:solidFill>
              <a:srgbClr val="8DC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an.em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42593" y="5332658"/>
              <a:ext cx="355670" cy="670821"/>
            </a:xfrm>
            <a:prstGeom prst="rect">
              <a:avLst/>
            </a:prstGeom>
          </p:spPr>
        </p:pic>
      </p:grpSp>
      <p:grpSp>
        <p:nvGrpSpPr>
          <p:cNvPr id="12" name="Group 11"/>
          <p:cNvGrpSpPr/>
          <p:nvPr/>
        </p:nvGrpSpPr>
        <p:grpSpPr>
          <a:xfrm>
            <a:off x="5121314" y="2420333"/>
            <a:ext cx="1371600" cy="1371600"/>
            <a:chOff x="4114800" y="1219200"/>
            <a:chExt cx="1371600" cy="1371600"/>
          </a:xfrm>
        </p:grpSpPr>
        <p:sp>
          <p:nvSpPr>
            <p:cNvPr id="10" name="Oval 9"/>
            <p:cNvSpPr/>
            <p:nvPr/>
          </p:nvSpPr>
          <p:spPr>
            <a:xfrm>
              <a:off x="4114800" y="1219200"/>
              <a:ext cx="1371600" cy="1371600"/>
            </a:xfrm>
            <a:prstGeom prst="ellipse">
              <a:avLst/>
            </a:prstGeom>
            <a:solidFill>
              <a:srgbClr val="8DC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Ice_Creame_Cone.wm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7882" y="1504696"/>
              <a:ext cx="485436" cy="800608"/>
            </a:xfrm>
            <a:prstGeom prst="rect">
              <a:avLst/>
            </a:prstGeom>
          </p:spPr>
        </p:pic>
      </p:grpSp>
      <p:grpSp>
        <p:nvGrpSpPr>
          <p:cNvPr id="16" name="Group 15"/>
          <p:cNvGrpSpPr/>
          <p:nvPr/>
        </p:nvGrpSpPr>
        <p:grpSpPr>
          <a:xfrm>
            <a:off x="6749478" y="2420333"/>
            <a:ext cx="1371600" cy="1371600"/>
            <a:chOff x="5777552" y="5021238"/>
            <a:chExt cx="1371600" cy="1371600"/>
          </a:xfrm>
        </p:grpSpPr>
        <p:sp>
          <p:nvSpPr>
            <p:cNvPr id="13" name="Oval 12"/>
            <p:cNvSpPr/>
            <p:nvPr/>
          </p:nvSpPr>
          <p:spPr>
            <a:xfrm>
              <a:off x="5777552" y="5021238"/>
              <a:ext cx="1371600" cy="1371600"/>
            </a:xfrm>
            <a:prstGeom prst="ellipse">
              <a:avLst/>
            </a:prstGeom>
            <a:solidFill>
              <a:srgbClr val="8DC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yogurt.em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0369" y="5327650"/>
              <a:ext cx="493262" cy="622300"/>
            </a:xfrm>
            <a:prstGeom prst="rect">
              <a:avLst/>
            </a:prstGeom>
            <a:noFill/>
          </p:spPr>
        </p:pic>
      </p:grpSp>
      <p:sp>
        <p:nvSpPr>
          <p:cNvPr id="17" name="Oval 16"/>
          <p:cNvSpPr/>
          <p:nvPr/>
        </p:nvSpPr>
        <p:spPr>
          <a:xfrm>
            <a:off x="8399488" y="2420333"/>
            <a:ext cx="1371600" cy="1371600"/>
          </a:xfrm>
          <a:prstGeom prst="ellipse">
            <a:avLst/>
          </a:prstGeom>
          <a:solidFill>
            <a:srgbClr val="8DC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8399488" y="4049628"/>
            <a:ext cx="1371600" cy="338554"/>
          </a:xfrm>
          <a:prstGeom prst="rect">
            <a:avLst/>
          </a:prstGeom>
          <a:noFill/>
        </p:spPr>
        <p:txBody>
          <a:bodyPr wrap="square" rtlCol="0">
            <a:spAutoFit/>
          </a:bodyPr>
          <a:lstStyle/>
          <a:p>
            <a:pPr algn="ctr"/>
            <a:r>
              <a:rPr lang="en-US" sz="1600" b="1" dirty="0"/>
              <a:t>JAM</a:t>
            </a:r>
            <a:endParaRPr lang="en-US" sz="1600" b="1" dirty="0"/>
          </a:p>
        </p:txBody>
      </p:sp>
      <p:sp>
        <p:nvSpPr>
          <p:cNvPr id="20" name="TextBox 19"/>
          <p:cNvSpPr txBox="1"/>
          <p:nvPr/>
        </p:nvSpPr>
        <p:spPr>
          <a:xfrm>
            <a:off x="6749478" y="4049628"/>
            <a:ext cx="1371600" cy="338554"/>
          </a:xfrm>
          <a:prstGeom prst="rect">
            <a:avLst/>
          </a:prstGeom>
          <a:noFill/>
        </p:spPr>
        <p:txBody>
          <a:bodyPr wrap="square" rtlCol="0">
            <a:spAutoFit/>
          </a:bodyPr>
          <a:lstStyle/>
          <a:p>
            <a:pPr algn="ctr"/>
            <a:r>
              <a:rPr lang="en-US" sz="1600" b="1" dirty="0"/>
              <a:t>YOGURT</a:t>
            </a:r>
            <a:endParaRPr lang="en-US" sz="1600" b="1" dirty="0"/>
          </a:p>
        </p:txBody>
      </p:sp>
      <p:sp>
        <p:nvSpPr>
          <p:cNvPr id="21" name="TextBox 20"/>
          <p:cNvSpPr txBox="1"/>
          <p:nvPr/>
        </p:nvSpPr>
        <p:spPr>
          <a:xfrm>
            <a:off x="5043740" y="3926519"/>
            <a:ext cx="1526748" cy="584775"/>
          </a:xfrm>
          <a:prstGeom prst="rect">
            <a:avLst/>
          </a:prstGeom>
          <a:noFill/>
        </p:spPr>
        <p:txBody>
          <a:bodyPr wrap="square" rtlCol="0">
            <a:spAutoFit/>
          </a:bodyPr>
          <a:lstStyle/>
          <a:p>
            <a:pPr algn="ctr"/>
            <a:r>
              <a:rPr lang="en-US" sz="1600" b="1" dirty="0"/>
              <a:t>FROZEN CONFECTIONS</a:t>
            </a:r>
            <a:endParaRPr lang="en-US" sz="1600" b="1" dirty="0"/>
          </a:p>
        </p:txBody>
      </p:sp>
      <p:sp>
        <p:nvSpPr>
          <p:cNvPr id="22" name="TextBox 21"/>
          <p:cNvSpPr txBox="1"/>
          <p:nvPr/>
        </p:nvSpPr>
        <p:spPr>
          <a:xfrm>
            <a:off x="3476535" y="3926519"/>
            <a:ext cx="1371600" cy="584775"/>
          </a:xfrm>
          <a:prstGeom prst="rect">
            <a:avLst/>
          </a:prstGeom>
          <a:noFill/>
        </p:spPr>
        <p:txBody>
          <a:bodyPr wrap="square" rtlCol="0">
            <a:spAutoFit/>
          </a:bodyPr>
          <a:lstStyle/>
          <a:p>
            <a:pPr algn="ctr"/>
            <a:r>
              <a:rPr lang="en-US" sz="1600" b="1" dirty="0"/>
              <a:t>FLAVOURED SOFT DRINKS</a:t>
            </a:r>
            <a:endParaRPr lang="en-US" sz="1600" b="1" dirty="0"/>
          </a:p>
        </p:txBody>
      </p:sp>
      <p:sp>
        <p:nvSpPr>
          <p:cNvPr id="24" name="TextBox 23"/>
          <p:cNvSpPr txBox="1"/>
          <p:nvPr/>
        </p:nvSpPr>
        <p:spPr>
          <a:xfrm>
            <a:off x="2412672" y="4781260"/>
            <a:ext cx="1117485" cy="923330"/>
          </a:xfrm>
          <a:prstGeom prst="rect">
            <a:avLst/>
          </a:prstGeom>
          <a:noFill/>
        </p:spPr>
        <p:txBody>
          <a:bodyPr wrap="none" rtlCol="0">
            <a:spAutoFit/>
          </a:bodyPr>
          <a:lstStyle/>
          <a:p>
            <a:pPr>
              <a:lnSpc>
                <a:spcPct val="150000"/>
              </a:lnSpc>
            </a:pPr>
            <a:r>
              <a:rPr lang="en-US" dirty="0"/>
              <a:t>Diet/Light</a:t>
            </a:r>
          </a:p>
          <a:p>
            <a:pPr>
              <a:lnSpc>
                <a:spcPct val="150000"/>
              </a:lnSpc>
            </a:pPr>
            <a:r>
              <a:rPr lang="en-US" dirty="0"/>
              <a:t>Regular</a:t>
            </a:r>
            <a:endParaRPr lang="en-US" dirty="0"/>
          </a:p>
        </p:txBody>
      </p:sp>
      <p:sp>
        <p:nvSpPr>
          <p:cNvPr id="25" name="TextBox 24"/>
          <p:cNvSpPr txBox="1"/>
          <p:nvPr/>
        </p:nvSpPr>
        <p:spPr>
          <a:xfrm>
            <a:off x="5516010" y="4781260"/>
            <a:ext cx="582211" cy="923330"/>
          </a:xfrm>
          <a:prstGeom prst="rect">
            <a:avLst/>
          </a:prstGeom>
          <a:noFill/>
        </p:spPr>
        <p:txBody>
          <a:bodyPr wrap="none" rtlCol="0">
            <a:spAutoFit/>
          </a:bodyPr>
          <a:lstStyle/>
          <a:p>
            <a:pPr>
              <a:lnSpc>
                <a:spcPct val="150000"/>
              </a:lnSpc>
            </a:pPr>
            <a:r>
              <a:rPr lang="en-US" dirty="0"/>
              <a:t>-</a:t>
            </a:r>
            <a:r>
              <a:rPr lang="en-US" dirty="0"/>
              <a:t>4</a:t>
            </a:r>
            <a:r>
              <a:rPr lang="en-US" dirty="0"/>
              <a:t>%</a:t>
            </a:r>
          </a:p>
          <a:p>
            <a:pPr>
              <a:lnSpc>
                <a:spcPct val="150000"/>
              </a:lnSpc>
            </a:pPr>
            <a:r>
              <a:rPr lang="en-US" dirty="0"/>
              <a:t>+4%</a:t>
            </a:r>
            <a:endParaRPr lang="en-US" dirty="0"/>
          </a:p>
        </p:txBody>
      </p:sp>
      <p:sp>
        <p:nvSpPr>
          <p:cNvPr id="26" name="TextBox 25"/>
          <p:cNvSpPr txBox="1"/>
          <p:nvPr/>
        </p:nvSpPr>
        <p:spPr>
          <a:xfrm>
            <a:off x="7108105" y="4781260"/>
            <a:ext cx="654346" cy="923330"/>
          </a:xfrm>
          <a:prstGeom prst="rect">
            <a:avLst/>
          </a:prstGeom>
          <a:noFill/>
        </p:spPr>
        <p:txBody>
          <a:bodyPr wrap="none" rtlCol="0">
            <a:spAutoFit/>
          </a:bodyPr>
          <a:lstStyle/>
          <a:p>
            <a:pPr>
              <a:lnSpc>
                <a:spcPct val="150000"/>
              </a:lnSpc>
            </a:pPr>
            <a:r>
              <a:rPr lang="en-US" dirty="0"/>
              <a:t>-16%</a:t>
            </a:r>
          </a:p>
          <a:p>
            <a:pPr>
              <a:lnSpc>
                <a:spcPct val="150000"/>
              </a:lnSpc>
            </a:pPr>
            <a:r>
              <a:rPr lang="en-US" dirty="0"/>
              <a:t>+</a:t>
            </a:r>
            <a:r>
              <a:rPr lang="en-US" dirty="0"/>
              <a:t>9</a:t>
            </a:r>
            <a:r>
              <a:rPr lang="en-US" dirty="0"/>
              <a:t>%</a:t>
            </a:r>
            <a:endParaRPr lang="en-US" dirty="0"/>
          </a:p>
        </p:txBody>
      </p:sp>
      <p:sp>
        <p:nvSpPr>
          <p:cNvPr id="27" name="TextBox 26"/>
          <p:cNvSpPr txBox="1"/>
          <p:nvPr/>
        </p:nvSpPr>
        <p:spPr>
          <a:xfrm>
            <a:off x="8794184" y="4783532"/>
            <a:ext cx="582211" cy="923330"/>
          </a:xfrm>
          <a:prstGeom prst="rect">
            <a:avLst/>
          </a:prstGeom>
          <a:noFill/>
        </p:spPr>
        <p:txBody>
          <a:bodyPr wrap="none" rtlCol="0">
            <a:spAutoFit/>
          </a:bodyPr>
          <a:lstStyle/>
          <a:p>
            <a:pPr>
              <a:lnSpc>
                <a:spcPct val="150000"/>
              </a:lnSpc>
            </a:pPr>
            <a:r>
              <a:rPr lang="en-US" dirty="0"/>
              <a:t>-5%</a:t>
            </a:r>
          </a:p>
          <a:p>
            <a:pPr>
              <a:lnSpc>
                <a:spcPct val="150000"/>
              </a:lnSpc>
            </a:pPr>
            <a:r>
              <a:rPr lang="en-US" dirty="0"/>
              <a:t>+5%</a:t>
            </a:r>
            <a:endParaRPr lang="en-US" dirty="0"/>
          </a:p>
        </p:txBody>
      </p:sp>
      <p:sp>
        <p:nvSpPr>
          <p:cNvPr id="28" name="TextBox 27"/>
          <p:cNvSpPr txBox="1"/>
          <p:nvPr/>
        </p:nvSpPr>
        <p:spPr>
          <a:xfrm>
            <a:off x="3871231" y="4781260"/>
            <a:ext cx="582211" cy="923330"/>
          </a:xfrm>
          <a:prstGeom prst="rect">
            <a:avLst/>
          </a:prstGeom>
          <a:noFill/>
        </p:spPr>
        <p:txBody>
          <a:bodyPr wrap="none" rtlCol="0">
            <a:spAutoFit/>
          </a:bodyPr>
          <a:lstStyle/>
          <a:p>
            <a:pPr algn="ctr">
              <a:lnSpc>
                <a:spcPct val="150000"/>
              </a:lnSpc>
            </a:pPr>
            <a:r>
              <a:rPr lang="en-US" dirty="0"/>
              <a:t>-2%</a:t>
            </a:r>
          </a:p>
          <a:p>
            <a:pPr algn="ctr">
              <a:lnSpc>
                <a:spcPct val="150000"/>
              </a:lnSpc>
            </a:pPr>
            <a:r>
              <a:rPr lang="en-US" dirty="0"/>
              <a:t>+2%</a:t>
            </a:r>
            <a:endParaRPr lang="en-US" dirty="0"/>
          </a:p>
        </p:txBody>
      </p:sp>
      <p:sp>
        <p:nvSpPr>
          <p:cNvPr id="29" name="Text Placeholder 6"/>
          <p:cNvSpPr>
            <a:spLocks noGrp="1"/>
          </p:cNvSpPr>
          <p:nvPr>
            <p:ph type="body" idx="4294967295"/>
          </p:nvPr>
        </p:nvSpPr>
        <p:spPr>
          <a:xfrm>
            <a:off x="1871574" y="6374393"/>
            <a:ext cx="7053157" cy="218372"/>
          </a:xfrm>
          <a:prstGeom prst="rect">
            <a:avLst/>
          </a:prstGeom>
        </p:spPr>
        <p:txBody>
          <a:bodyPr/>
          <a:lstStyle/>
          <a:p>
            <a:pPr marL="0" indent="0">
              <a:buNone/>
            </a:pPr>
            <a:r>
              <a:rPr lang="da-DK" sz="900" dirty="0"/>
              <a:t>Source:  Nielsen MarkeTrack; </a:t>
            </a:r>
            <a:r>
              <a:rPr lang="da-DK" sz="900" dirty="0"/>
              <a:t>National All Channels: </a:t>
            </a:r>
            <a:r>
              <a:rPr lang="da-DK" sz="900" dirty="0"/>
              <a:t>52 weeks to </a:t>
            </a:r>
            <a:r>
              <a:rPr lang="da-DK" sz="900" dirty="0"/>
              <a:t>December 10, 2016 – Total West</a:t>
            </a:r>
            <a:endParaRPr lang="da-DK" sz="900" dirty="0"/>
          </a:p>
        </p:txBody>
      </p:sp>
      <p:pic>
        <p:nvPicPr>
          <p:cNvPr id="32" name="Picture 31" descr="pb&amp;j.emf"/>
          <p:cNvPicPr>
            <a:picLocks noChangeAspect="1"/>
          </p:cNvPicPr>
          <p:nvPr/>
        </p:nvPicPr>
        <p:blipFill rotWithShape="1">
          <a:blip r:embed="rId5" cstate="print">
            <a:extLst>
              <a:ext uri="{28A0092B-C50C-407E-A947-70E740481C1C}">
                <a14:useLocalDpi xmlns:a14="http://schemas.microsoft.com/office/drawing/2010/main" val="0"/>
              </a:ext>
            </a:extLst>
          </a:blip>
          <a:srcRect l="50000"/>
          <a:stretch/>
        </p:blipFill>
        <p:spPr>
          <a:xfrm>
            <a:off x="8826167" y="2703901"/>
            <a:ext cx="518242" cy="804464"/>
          </a:xfrm>
          <a:prstGeom prst="rect">
            <a:avLst/>
          </a:prstGeom>
        </p:spPr>
      </p:pic>
    </p:spTree>
    <p:extLst>
      <p:ext uri="{BB962C8B-B14F-4D97-AF65-F5344CB8AC3E}">
        <p14:creationId xmlns:p14="http://schemas.microsoft.com/office/powerpoint/2010/main" val="213666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idx="4294967295"/>
          </p:nvPr>
        </p:nvSpPr>
        <p:spPr>
          <a:xfrm>
            <a:off x="2123676" y="966463"/>
            <a:ext cx="8393944" cy="451247"/>
          </a:xfrm>
        </p:spPr>
        <p:txBody>
          <a:bodyPr/>
          <a:lstStyle/>
          <a:p>
            <a:pPr eaLnBrk="1" hangingPunct="1"/>
            <a:r>
              <a:rPr lang="en-US" altLang="en-US" sz="2800" dirty="0"/>
              <a:t>BACK TO BASICS IS BACK IN DEMAND</a:t>
            </a:r>
          </a:p>
        </p:txBody>
      </p:sp>
      <p:sp>
        <p:nvSpPr>
          <p:cNvPr id="3" name="Text Box 41"/>
          <p:cNvSpPr txBox="1">
            <a:spLocks noChangeArrowheads="1"/>
          </p:cNvSpPr>
          <p:nvPr/>
        </p:nvSpPr>
        <p:spPr bwMode="auto">
          <a:xfrm>
            <a:off x="2006222" y="6422781"/>
            <a:ext cx="80438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tabLst>
                <a:tab pos="8172450" algn="ctr"/>
              </a:tabLst>
              <a:defRPr>
                <a:solidFill>
                  <a:schemeClr val="tx1"/>
                </a:solidFill>
                <a:latin typeface="Arial" pitchFamily="34" charset="0"/>
                <a:ea typeface="ＭＳ Ｐゴシック" pitchFamily="34" charset="-128"/>
              </a:defRPr>
            </a:lvl1pPr>
            <a:lvl2pPr marL="742950" indent="-285750" eaLnBrk="0" hangingPunct="0">
              <a:tabLst>
                <a:tab pos="8172450" algn="ctr"/>
              </a:tabLst>
              <a:defRPr>
                <a:solidFill>
                  <a:schemeClr val="tx1"/>
                </a:solidFill>
                <a:latin typeface="Arial" pitchFamily="34" charset="0"/>
                <a:ea typeface="ＭＳ Ｐゴシック" pitchFamily="34" charset="-128"/>
              </a:defRPr>
            </a:lvl2pPr>
            <a:lvl3pPr marL="1143000" indent="-228600" eaLnBrk="0" hangingPunct="0">
              <a:tabLst>
                <a:tab pos="8172450" algn="ctr"/>
              </a:tabLst>
              <a:defRPr>
                <a:solidFill>
                  <a:schemeClr val="tx1"/>
                </a:solidFill>
                <a:latin typeface="Arial" pitchFamily="34" charset="0"/>
                <a:ea typeface="ＭＳ Ｐゴシック" pitchFamily="34" charset="-128"/>
              </a:defRPr>
            </a:lvl3pPr>
            <a:lvl4pPr marL="1600200" indent="-228600" eaLnBrk="0" hangingPunct="0">
              <a:tabLst>
                <a:tab pos="8172450" algn="ctr"/>
              </a:tabLst>
              <a:defRPr>
                <a:solidFill>
                  <a:schemeClr val="tx1"/>
                </a:solidFill>
                <a:latin typeface="Arial" pitchFamily="34" charset="0"/>
                <a:ea typeface="ＭＳ Ｐゴシック" pitchFamily="34" charset="-128"/>
              </a:defRPr>
            </a:lvl4pPr>
            <a:lvl5pPr marL="2057400" indent="-228600" eaLnBrk="0" hangingPunct="0">
              <a:tabLst>
                <a:tab pos="8172450" algn="ctr"/>
              </a:tabLst>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8172450" algn="ctr"/>
              </a:tabLs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8172450" algn="ctr"/>
              </a:tabLs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8172450" algn="ctr"/>
              </a:tabLs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8172450" algn="ctr"/>
              </a:tabLst>
              <a:defRPr>
                <a:solidFill>
                  <a:schemeClr val="tx1"/>
                </a:solidFill>
                <a:latin typeface="Arial" pitchFamily="34" charset="0"/>
                <a:ea typeface="ＭＳ Ｐゴシック" pitchFamily="34" charset="-128"/>
              </a:defRPr>
            </a:lvl9pPr>
          </a:lstStyle>
          <a:p>
            <a:pPr>
              <a:spcBef>
                <a:spcPct val="50000"/>
              </a:spcBef>
            </a:pPr>
            <a:r>
              <a:rPr lang="en-US" altLang="en-US" sz="800" dirty="0"/>
              <a:t>Source: Nielsen  Global Health and Ingredient Sentiment Survey Q1 2016 – Canadian respondents</a:t>
            </a:r>
          </a:p>
        </p:txBody>
      </p:sp>
      <p:graphicFrame>
        <p:nvGraphicFramePr>
          <p:cNvPr id="4" name="Chart 3"/>
          <p:cNvGraphicFramePr/>
          <p:nvPr>
            <p:extLst/>
          </p:nvPr>
        </p:nvGraphicFramePr>
        <p:xfrm>
          <a:off x="4419600" y="1978926"/>
          <a:ext cx="6111258" cy="4012442"/>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a:spLocks noGrp="1"/>
          </p:cNvSpPr>
          <p:nvPr>
            <p:ph type="title"/>
          </p:nvPr>
        </p:nvSpPr>
        <p:spPr>
          <a:xfrm>
            <a:off x="2232860" y="2154076"/>
            <a:ext cx="2295924" cy="1295400"/>
          </a:xfrm>
        </p:spPr>
        <p:txBody>
          <a:bodyPr/>
          <a:lstStyle/>
          <a:p>
            <a:r>
              <a:rPr lang="en-US" sz="2000" b="1" dirty="0">
                <a:solidFill>
                  <a:srgbClr val="8DC63F"/>
                </a:solidFill>
              </a:rPr>
              <a:t>MORE PLEASE!</a:t>
            </a:r>
            <a:br>
              <a:rPr lang="en-US" sz="2000" b="1" dirty="0">
                <a:solidFill>
                  <a:srgbClr val="8DC63F"/>
                </a:solidFill>
              </a:rPr>
            </a:br>
            <a:r>
              <a:rPr lang="en-US" sz="2000" dirty="0">
                <a:solidFill>
                  <a:srgbClr val="8DC63F"/>
                </a:solidFill>
              </a:rPr>
              <a:t>food products we want more of on the shelves</a:t>
            </a:r>
          </a:p>
        </p:txBody>
      </p:sp>
      <p:sp>
        <p:nvSpPr>
          <p:cNvPr id="6" name="Text Placeholder 3"/>
          <p:cNvSpPr>
            <a:spLocks noGrp="1"/>
          </p:cNvSpPr>
          <p:nvPr>
            <p:ph type="body" idx="4294967295"/>
          </p:nvPr>
        </p:nvSpPr>
        <p:spPr>
          <a:xfrm>
            <a:off x="2263768" y="3472173"/>
            <a:ext cx="2152220" cy="1081511"/>
          </a:xfrm>
          <a:prstGeom prst="rect">
            <a:avLst/>
          </a:prstGeom>
        </p:spPr>
        <p:txBody>
          <a:bodyPr/>
          <a:lstStyle/>
          <a:p>
            <a:pPr marL="0" indent="0">
              <a:buNone/>
            </a:pPr>
            <a:r>
              <a:rPr lang="en-US" sz="1200" dirty="0">
                <a:solidFill>
                  <a:schemeClr val="tx1"/>
                </a:solidFill>
              </a:rPr>
              <a:t>PERCENTAGE WHO SAY THEY WISH THERE WERE MORE OF THESE FOOD PRODUCTS ON THE STORE SHELVES</a:t>
            </a:r>
          </a:p>
        </p:txBody>
      </p:sp>
      <p:cxnSp>
        <p:nvCxnSpPr>
          <p:cNvPr id="7" name="Straight Connector 6"/>
          <p:cNvCxnSpPr/>
          <p:nvPr/>
        </p:nvCxnSpPr>
        <p:spPr>
          <a:xfrm flipH="1">
            <a:off x="6875060" y="2120657"/>
            <a:ext cx="1" cy="3761529"/>
          </a:xfrm>
          <a:prstGeom prst="line">
            <a:avLst/>
          </a:prstGeom>
          <a:ln w="50800">
            <a:solidFill>
              <a:schemeClr val="tx2">
                <a:lumMod val="50000"/>
                <a:lumOff val="50000"/>
              </a:schemeClr>
            </a:solidFill>
          </a:ln>
        </p:spPr>
        <p:style>
          <a:lnRef idx="2">
            <a:schemeClr val="accent1"/>
          </a:lnRef>
          <a:fillRef idx="0">
            <a:schemeClr val="accent1"/>
          </a:fillRef>
          <a:effectRef idx="1">
            <a:schemeClr val="accent1"/>
          </a:effectRef>
          <a:fontRef idx="minor">
            <a:schemeClr val="tx1"/>
          </a:fontRef>
        </p:style>
      </p:cxnSp>
      <p:grpSp>
        <p:nvGrpSpPr>
          <p:cNvPr id="8" name="Group 7"/>
          <p:cNvGrpSpPr/>
          <p:nvPr/>
        </p:nvGrpSpPr>
        <p:grpSpPr>
          <a:xfrm>
            <a:off x="2674963" y="4335802"/>
            <a:ext cx="1143000" cy="1569660"/>
            <a:chOff x="1373385" y="2800350"/>
            <a:chExt cx="1143000" cy="1569660"/>
          </a:xfrm>
        </p:grpSpPr>
        <p:sp>
          <p:nvSpPr>
            <p:cNvPr id="9" name="Oval 8"/>
            <p:cNvSpPr>
              <a:spLocks noChangeAspect="1"/>
            </p:cNvSpPr>
            <p:nvPr/>
          </p:nvSpPr>
          <p:spPr>
            <a:xfrm>
              <a:off x="1373385" y="3052263"/>
              <a:ext cx="1143000" cy="1144571"/>
            </a:xfrm>
            <a:prstGeom prst="ellipse">
              <a:avLst/>
            </a:prstGeom>
            <a:noFill/>
            <a:ln w="76200">
              <a:solidFill>
                <a:srgbClr val="8DC63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542317" y="2800350"/>
              <a:ext cx="798617" cy="1569660"/>
            </a:xfrm>
            <a:prstGeom prst="rect">
              <a:avLst/>
            </a:prstGeom>
            <a:noFill/>
          </p:spPr>
          <p:txBody>
            <a:bodyPr wrap="none" rtlCol="0">
              <a:spAutoFit/>
            </a:bodyPr>
            <a:lstStyle/>
            <a:p>
              <a:r>
                <a:rPr lang="en-US" sz="9600" b="1" dirty="0">
                  <a:solidFill>
                    <a:srgbClr val="8DC63F"/>
                  </a:solidFill>
                </a:rPr>
                <a:t>+</a:t>
              </a:r>
              <a:endParaRPr lang="en-US" sz="9600" b="1" dirty="0">
                <a:solidFill>
                  <a:srgbClr val="8DC63F"/>
                </a:solidFill>
              </a:endParaRPr>
            </a:p>
          </p:txBody>
        </p:sp>
      </p:grpSp>
    </p:spTree>
    <p:extLst>
      <p:ext uri="{BB962C8B-B14F-4D97-AF65-F5344CB8AC3E}">
        <p14:creationId xmlns:p14="http://schemas.microsoft.com/office/powerpoint/2010/main" val="7714393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418965" y="2182200"/>
            <a:ext cx="1195276" cy="1195276"/>
            <a:chOff x="3175527" y="3128665"/>
            <a:chExt cx="1271016" cy="1271016"/>
          </a:xfrm>
        </p:grpSpPr>
        <p:sp>
          <p:nvSpPr>
            <p:cNvPr id="5" name="Oval 4"/>
            <p:cNvSpPr/>
            <p:nvPr/>
          </p:nvSpPr>
          <p:spPr>
            <a:xfrm>
              <a:off x="3175527" y="3128665"/>
              <a:ext cx="1271016" cy="1271016"/>
            </a:xfrm>
            <a:prstGeom prst="ellipse">
              <a:avLst/>
            </a:prstGeom>
            <a:solidFill>
              <a:srgbClr val="009D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milk carton.em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1886" y="3301526"/>
              <a:ext cx="438298" cy="925295"/>
            </a:xfrm>
            <a:prstGeom prst="rect">
              <a:avLst/>
            </a:prstGeom>
          </p:spPr>
        </p:pic>
      </p:grpSp>
      <p:sp>
        <p:nvSpPr>
          <p:cNvPr id="7" name="TextBox 6"/>
          <p:cNvSpPr txBox="1"/>
          <p:nvPr/>
        </p:nvSpPr>
        <p:spPr>
          <a:xfrm>
            <a:off x="3886200" y="1994862"/>
            <a:ext cx="1661032" cy="1738938"/>
          </a:xfrm>
          <a:prstGeom prst="rect">
            <a:avLst/>
          </a:prstGeom>
          <a:noFill/>
        </p:spPr>
        <p:txBody>
          <a:bodyPr wrap="none" rtlCol="0">
            <a:spAutoFit/>
          </a:bodyPr>
          <a:lstStyle/>
          <a:p>
            <a:r>
              <a:rPr lang="en-US" sz="3200" dirty="0"/>
              <a:t>Milk</a:t>
            </a:r>
            <a:endParaRPr lang="en-US" sz="600" dirty="0"/>
          </a:p>
          <a:p>
            <a:pPr>
              <a:lnSpc>
                <a:spcPct val="150000"/>
              </a:lnSpc>
            </a:pPr>
            <a:r>
              <a:rPr lang="en-US" dirty="0"/>
              <a:t>$2.6 </a:t>
            </a:r>
            <a:r>
              <a:rPr lang="en-US" dirty="0"/>
              <a:t>B</a:t>
            </a:r>
            <a:r>
              <a:rPr lang="en-US" dirty="0"/>
              <a:t>illion</a:t>
            </a:r>
            <a:endParaRPr lang="en-US" dirty="0"/>
          </a:p>
          <a:p>
            <a:pPr>
              <a:lnSpc>
                <a:spcPct val="150000"/>
              </a:lnSpc>
            </a:pPr>
            <a:r>
              <a:rPr lang="en-US" sz="1600" dirty="0"/>
              <a:t>     $ % </a:t>
            </a:r>
            <a:r>
              <a:rPr lang="en-US" sz="1600" dirty="0" err="1"/>
              <a:t>Chg</a:t>
            </a:r>
            <a:r>
              <a:rPr lang="en-US" sz="1600" dirty="0"/>
              <a:t>    </a:t>
            </a:r>
            <a:r>
              <a:rPr lang="en-US" sz="1600" dirty="0"/>
              <a:t> +0%</a:t>
            </a:r>
            <a:endParaRPr lang="en-US" sz="1600" dirty="0"/>
          </a:p>
          <a:p>
            <a:pPr>
              <a:lnSpc>
                <a:spcPct val="150000"/>
              </a:lnSpc>
            </a:pPr>
            <a:r>
              <a:rPr lang="en-US" sz="1600" dirty="0"/>
              <a:t>     L % </a:t>
            </a:r>
            <a:r>
              <a:rPr lang="en-US" sz="1600" dirty="0" err="1"/>
              <a:t>Chg</a:t>
            </a:r>
            <a:r>
              <a:rPr lang="en-US" sz="1600" dirty="0"/>
              <a:t>   </a:t>
            </a:r>
            <a:r>
              <a:rPr lang="en-US" sz="1600" dirty="0"/>
              <a:t> +1</a:t>
            </a:r>
            <a:r>
              <a:rPr lang="en-US" sz="1600" dirty="0"/>
              <a:t>%</a:t>
            </a:r>
          </a:p>
        </p:txBody>
      </p:sp>
      <p:sp>
        <p:nvSpPr>
          <p:cNvPr id="8" name="TextBox 7"/>
          <p:cNvSpPr txBox="1"/>
          <p:nvPr/>
        </p:nvSpPr>
        <p:spPr>
          <a:xfrm>
            <a:off x="2408737" y="3939279"/>
            <a:ext cx="2925673" cy="338554"/>
          </a:xfrm>
          <a:prstGeom prst="rect">
            <a:avLst/>
          </a:prstGeom>
          <a:noFill/>
        </p:spPr>
        <p:txBody>
          <a:bodyPr wrap="none" rtlCol="0">
            <a:spAutoFit/>
          </a:bodyPr>
          <a:lstStyle/>
          <a:p>
            <a:r>
              <a:rPr lang="en-US" sz="1600" dirty="0"/>
              <a:t>Fat Content        $ Share   L % </a:t>
            </a:r>
            <a:r>
              <a:rPr lang="en-US" sz="1600" dirty="0" err="1"/>
              <a:t>Chg</a:t>
            </a:r>
            <a:endParaRPr lang="en-US" sz="1600" dirty="0"/>
          </a:p>
        </p:txBody>
      </p:sp>
      <p:sp>
        <p:nvSpPr>
          <p:cNvPr id="9" name="TextBox 8"/>
          <p:cNvSpPr txBox="1"/>
          <p:nvPr/>
        </p:nvSpPr>
        <p:spPr>
          <a:xfrm>
            <a:off x="2515739" y="4343615"/>
            <a:ext cx="3275463" cy="1569660"/>
          </a:xfrm>
          <a:prstGeom prst="rect">
            <a:avLst/>
          </a:prstGeom>
          <a:noFill/>
        </p:spPr>
        <p:txBody>
          <a:bodyPr wrap="square" rtlCol="0">
            <a:spAutoFit/>
          </a:bodyPr>
          <a:lstStyle/>
          <a:p>
            <a:pPr>
              <a:lnSpc>
                <a:spcPct val="150000"/>
              </a:lnSpc>
            </a:pPr>
            <a:r>
              <a:rPr lang="en-US" sz="1600" dirty="0"/>
              <a:t>2%                        </a:t>
            </a:r>
            <a:r>
              <a:rPr lang="en-US" sz="1600" dirty="0"/>
              <a:t>44.1%      +4</a:t>
            </a:r>
            <a:endParaRPr lang="en-US" sz="1600" dirty="0"/>
          </a:p>
          <a:p>
            <a:pPr>
              <a:lnSpc>
                <a:spcPct val="150000"/>
              </a:lnSpc>
            </a:pPr>
            <a:r>
              <a:rPr lang="en-US" sz="1600" dirty="0"/>
              <a:t>1%                        </a:t>
            </a:r>
            <a:r>
              <a:rPr lang="en-US" sz="1600" dirty="0"/>
              <a:t>28.7%       -2</a:t>
            </a:r>
            <a:endParaRPr lang="en-US" sz="1600" dirty="0"/>
          </a:p>
          <a:p>
            <a:pPr>
              <a:lnSpc>
                <a:spcPct val="150000"/>
              </a:lnSpc>
            </a:pPr>
            <a:r>
              <a:rPr lang="en-US" sz="1600" dirty="0"/>
              <a:t>Homogenized     </a:t>
            </a:r>
            <a:r>
              <a:rPr lang="en-US" sz="1600" dirty="0"/>
              <a:t>16.8%      +6</a:t>
            </a:r>
            <a:endParaRPr lang="en-US" sz="1600" dirty="0"/>
          </a:p>
          <a:p>
            <a:pPr>
              <a:lnSpc>
                <a:spcPct val="150000"/>
              </a:lnSpc>
            </a:pPr>
            <a:r>
              <a:rPr lang="en-US" sz="1600" dirty="0"/>
              <a:t>Skim                        </a:t>
            </a:r>
            <a:r>
              <a:rPr lang="en-US" sz="1600" dirty="0"/>
              <a:t>9.0%      -11</a:t>
            </a:r>
            <a:endParaRPr lang="en-US" sz="1600" dirty="0"/>
          </a:p>
        </p:txBody>
      </p:sp>
      <p:sp>
        <p:nvSpPr>
          <p:cNvPr id="10" name="Oval 9"/>
          <p:cNvSpPr>
            <a:spLocks noChangeAspect="1"/>
          </p:cNvSpPr>
          <p:nvPr/>
        </p:nvSpPr>
        <p:spPr>
          <a:xfrm>
            <a:off x="4737617" y="5510379"/>
            <a:ext cx="365760" cy="365760"/>
          </a:xfrm>
          <a:prstGeom prst="ellipse">
            <a:avLst/>
          </a:prstGeom>
          <a:noFill/>
          <a:ln w="254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2438402" y="4267200"/>
            <a:ext cx="2960907" cy="0"/>
          </a:xfrm>
          <a:prstGeom prst="line">
            <a:avLst/>
          </a:prstGeom>
          <a:ln w="25400"/>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2247901" y="3823662"/>
            <a:ext cx="3276601" cy="2249592"/>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 Placeholder 6"/>
          <p:cNvSpPr>
            <a:spLocks noGrp="1"/>
          </p:cNvSpPr>
          <p:nvPr>
            <p:ph type="body" idx="4294967295"/>
          </p:nvPr>
        </p:nvSpPr>
        <p:spPr>
          <a:xfrm>
            <a:off x="1871574" y="6374393"/>
            <a:ext cx="7053157" cy="218372"/>
          </a:xfrm>
          <a:prstGeom prst="rect">
            <a:avLst/>
          </a:prstGeom>
        </p:spPr>
        <p:txBody>
          <a:bodyPr/>
          <a:lstStyle/>
          <a:p>
            <a:pPr marL="0" indent="0">
              <a:buNone/>
            </a:pPr>
            <a:r>
              <a:rPr lang="da-DK" sz="900" dirty="0"/>
              <a:t>Source:  Nielsen MarkeTrack; </a:t>
            </a:r>
            <a:r>
              <a:rPr lang="da-DK" sz="900" dirty="0"/>
              <a:t>National All Channels: </a:t>
            </a:r>
            <a:r>
              <a:rPr lang="da-DK" sz="900" dirty="0"/>
              <a:t>52 weeks to </a:t>
            </a:r>
            <a:r>
              <a:rPr lang="da-DK" sz="900" dirty="0"/>
              <a:t>December 10, 2016 – Total West</a:t>
            </a:r>
            <a:endParaRPr lang="da-DK" sz="900" dirty="0"/>
          </a:p>
        </p:txBody>
      </p:sp>
      <p:sp>
        <p:nvSpPr>
          <p:cNvPr id="22" name="Title 1"/>
          <p:cNvSpPr>
            <a:spLocks noGrp="1"/>
          </p:cNvSpPr>
          <p:nvPr>
            <p:ph type="title"/>
          </p:nvPr>
        </p:nvSpPr>
        <p:spPr>
          <a:xfrm>
            <a:off x="2153503" y="914519"/>
            <a:ext cx="8166672" cy="571500"/>
          </a:xfrm>
        </p:spPr>
        <p:txBody>
          <a:bodyPr/>
          <a:lstStyle/>
          <a:p>
            <a:r>
              <a:rPr lang="en-US" sz="2800" dirty="0"/>
              <a:t>The higher the fat, the higher the sales growth</a:t>
            </a:r>
            <a:endParaRPr lang="en-CA" sz="2800" dirty="0"/>
          </a:p>
        </p:txBody>
      </p:sp>
    </p:spTree>
    <p:extLst>
      <p:ext uri="{BB962C8B-B14F-4D97-AF65-F5344CB8AC3E}">
        <p14:creationId xmlns:p14="http://schemas.microsoft.com/office/powerpoint/2010/main" val="10581645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3503" y="914519"/>
            <a:ext cx="8166672" cy="571500"/>
          </a:xfrm>
        </p:spPr>
        <p:txBody>
          <a:bodyPr/>
          <a:lstStyle/>
          <a:p>
            <a:r>
              <a:rPr lang="en-US" sz="2800" dirty="0"/>
              <a:t>CONSUMERS ARE SHIFTING TO PLANT BASED MILKS</a:t>
            </a:r>
            <a:endParaRPr lang="en-CA" sz="2800" dirty="0"/>
          </a:p>
        </p:txBody>
      </p:sp>
      <p:sp>
        <p:nvSpPr>
          <p:cNvPr id="14" name="TextBox 13"/>
          <p:cNvSpPr txBox="1"/>
          <p:nvPr/>
        </p:nvSpPr>
        <p:spPr>
          <a:xfrm>
            <a:off x="6205974" y="2446999"/>
            <a:ext cx="3580801" cy="830997"/>
          </a:xfrm>
          <a:prstGeom prst="rect">
            <a:avLst/>
          </a:prstGeom>
          <a:noFill/>
        </p:spPr>
        <p:txBody>
          <a:bodyPr wrap="square" rtlCol="0">
            <a:spAutoFit/>
          </a:bodyPr>
          <a:lstStyle/>
          <a:p>
            <a:pPr defTabSz="457200"/>
            <a:r>
              <a:rPr lang="en-US" sz="2400" dirty="0">
                <a:solidFill>
                  <a:srgbClr val="009DD9"/>
                </a:solidFill>
              </a:rPr>
              <a:t>What’s trending in Dairy Case Beverages?</a:t>
            </a:r>
          </a:p>
        </p:txBody>
      </p:sp>
      <p:sp>
        <p:nvSpPr>
          <p:cNvPr id="15" name="TextBox 14"/>
          <p:cNvSpPr txBox="1"/>
          <p:nvPr/>
        </p:nvSpPr>
        <p:spPr>
          <a:xfrm>
            <a:off x="6096001" y="4257925"/>
            <a:ext cx="3845743" cy="1492716"/>
          </a:xfrm>
          <a:prstGeom prst="rect">
            <a:avLst/>
          </a:prstGeom>
          <a:noFill/>
        </p:spPr>
        <p:txBody>
          <a:bodyPr wrap="square" rtlCol="0">
            <a:spAutoFit/>
          </a:bodyPr>
          <a:lstStyle/>
          <a:p>
            <a:pPr defTabSz="457200">
              <a:lnSpc>
                <a:spcPct val="150000"/>
              </a:lnSpc>
            </a:pPr>
            <a:r>
              <a:rPr lang="en-US" dirty="0">
                <a:solidFill>
                  <a:schemeClr val="bg2"/>
                </a:solidFill>
              </a:rPr>
              <a:t>Almond Milk           </a:t>
            </a:r>
            <a:r>
              <a:rPr lang="en-US" dirty="0">
                <a:solidFill>
                  <a:schemeClr val="bg2"/>
                </a:solidFill>
              </a:rPr>
              <a:t>$66M       +4</a:t>
            </a:r>
            <a:endParaRPr lang="en-US" dirty="0">
              <a:solidFill>
                <a:schemeClr val="bg2"/>
              </a:solidFill>
            </a:endParaRPr>
          </a:p>
          <a:p>
            <a:pPr defTabSz="457200">
              <a:lnSpc>
                <a:spcPct val="150000"/>
              </a:lnSpc>
            </a:pPr>
            <a:r>
              <a:rPr lang="en-US" dirty="0">
                <a:solidFill>
                  <a:schemeClr val="bg2"/>
                </a:solidFill>
              </a:rPr>
              <a:t>Coconut Milk            </a:t>
            </a:r>
            <a:r>
              <a:rPr lang="en-US" dirty="0">
                <a:solidFill>
                  <a:schemeClr val="bg2"/>
                </a:solidFill>
              </a:rPr>
              <a:t>$</a:t>
            </a:r>
            <a:r>
              <a:rPr lang="en-US" dirty="0">
                <a:solidFill>
                  <a:schemeClr val="bg2"/>
                </a:solidFill>
              </a:rPr>
              <a:t>7</a:t>
            </a:r>
            <a:r>
              <a:rPr lang="en-US" dirty="0">
                <a:solidFill>
                  <a:schemeClr val="bg2"/>
                </a:solidFill>
              </a:rPr>
              <a:t>M       +22</a:t>
            </a:r>
            <a:endParaRPr lang="en-US" dirty="0">
              <a:solidFill>
                <a:schemeClr val="bg2"/>
              </a:solidFill>
            </a:endParaRPr>
          </a:p>
          <a:p>
            <a:pPr defTabSz="457200">
              <a:lnSpc>
                <a:spcPct val="150000"/>
              </a:lnSpc>
            </a:pPr>
            <a:r>
              <a:rPr lang="en-US" dirty="0">
                <a:solidFill>
                  <a:schemeClr val="bg2"/>
                </a:solidFill>
              </a:rPr>
              <a:t>Cashew Milk            </a:t>
            </a:r>
            <a:r>
              <a:rPr lang="en-US" dirty="0">
                <a:solidFill>
                  <a:schemeClr val="bg2"/>
                </a:solidFill>
              </a:rPr>
              <a:t> $</a:t>
            </a:r>
            <a:r>
              <a:rPr lang="en-US" dirty="0">
                <a:solidFill>
                  <a:schemeClr val="bg2"/>
                </a:solidFill>
              </a:rPr>
              <a:t>4</a:t>
            </a:r>
            <a:r>
              <a:rPr lang="en-US" dirty="0">
                <a:solidFill>
                  <a:schemeClr val="bg2"/>
                </a:solidFill>
              </a:rPr>
              <a:t>M       +92</a:t>
            </a:r>
            <a:endParaRPr lang="en-US" dirty="0">
              <a:solidFill>
                <a:schemeClr val="bg2"/>
              </a:solidFill>
            </a:endParaRPr>
          </a:p>
          <a:p>
            <a:pPr defTabSz="457200"/>
            <a:endParaRPr lang="en-US" sz="1000" dirty="0">
              <a:solidFill>
                <a:schemeClr val="bg2"/>
              </a:solidFill>
            </a:endParaRPr>
          </a:p>
        </p:txBody>
      </p:sp>
      <p:sp>
        <p:nvSpPr>
          <p:cNvPr id="16" name="TextBox 15"/>
          <p:cNvSpPr txBox="1"/>
          <p:nvPr/>
        </p:nvSpPr>
        <p:spPr>
          <a:xfrm>
            <a:off x="7952100" y="3657975"/>
            <a:ext cx="1397819" cy="338554"/>
          </a:xfrm>
          <a:prstGeom prst="rect">
            <a:avLst/>
          </a:prstGeom>
          <a:noFill/>
        </p:spPr>
        <p:txBody>
          <a:bodyPr wrap="none" rtlCol="0">
            <a:spAutoFit/>
          </a:bodyPr>
          <a:lstStyle/>
          <a:p>
            <a:pPr defTabSz="457200"/>
            <a:r>
              <a:rPr lang="en-US" sz="1600" dirty="0">
                <a:solidFill>
                  <a:schemeClr val="bg2"/>
                </a:solidFill>
              </a:rPr>
              <a:t>Dollars     </a:t>
            </a:r>
            <a:r>
              <a:rPr lang="en-US" sz="1600" dirty="0">
                <a:solidFill>
                  <a:schemeClr val="bg2"/>
                </a:solidFill>
              </a:rPr>
              <a:t>  </a:t>
            </a:r>
            <a:r>
              <a:rPr lang="en-US" sz="1600" dirty="0" err="1">
                <a:solidFill>
                  <a:schemeClr val="bg2"/>
                </a:solidFill>
              </a:rPr>
              <a:t>Chg</a:t>
            </a:r>
            <a:endParaRPr lang="en-US" sz="1600" dirty="0">
              <a:solidFill>
                <a:schemeClr val="bg2"/>
              </a:solidFill>
            </a:endParaRPr>
          </a:p>
        </p:txBody>
      </p:sp>
      <p:sp>
        <p:nvSpPr>
          <p:cNvPr id="17" name="TextBox 16"/>
          <p:cNvSpPr txBox="1"/>
          <p:nvPr/>
        </p:nvSpPr>
        <p:spPr>
          <a:xfrm>
            <a:off x="7955623" y="3445293"/>
            <a:ext cx="2091176" cy="338554"/>
          </a:xfrm>
          <a:prstGeom prst="rect">
            <a:avLst/>
          </a:prstGeom>
          <a:noFill/>
        </p:spPr>
        <p:txBody>
          <a:bodyPr wrap="square" rtlCol="0">
            <a:spAutoFit/>
          </a:bodyPr>
          <a:lstStyle/>
          <a:p>
            <a:pPr defTabSz="457200"/>
            <a:r>
              <a:rPr lang="en-US" sz="1600" dirty="0">
                <a:solidFill>
                  <a:schemeClr val="bg2"/>
                </a:solidFill>
              </a:rPr>
              <a:t> Sales        </a:t>
            </a:r>
            <a:r>
              <a:rPr lang="en-US" sz="1600" dirty="0">
                <a:solidFill>
                  <a:schemeClr val="bg2"/>
                </a:solidFill>
              </a:rPr>
              <a:t>   %</a:t>
            </a:r>
            <a:endParaRPr lang="en-US" sz="1600" dirty="0">
              <a:solidFill>
                <a:schemeClr val="bg2"/>
              </a:solidFill>
            </a:endParaRPr>
          </a:p>
        </p:txBody>
      </p:sp>
      <p:cxnSp>
        <p:nvCxnSpPr>
          <p:cNvPr id="18" name="Straight Connector 17"/>
          <p:cNvCxnSpPr/>
          <p:nvPr/>
        </p:nvCxnSpPr>
        <p:spPr>
          <a:xfrm>
            <a:off x="6172202" y="4014295"/>
            <a:ext cx="3349387" cy="0"/>
          </a:xfrm>
          <a:prstGeom prst="line">
            <a:avLst/>
          </a:prstGeom>
          <a:ln w="25400"/>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5867400" y="2182200"/>
            <a:ext cx="3886200" cy="3891054"/>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20" name="Right Arrow 19"/>
          <p:cNvSpPr/>
          <p:nvPr/>
        </p:nvSpPr>
        <p:spPr>
          <a:xfrm>
            <a:off x="5495619" y="2971800"/>
            <a:ext cx="697849" cy="644522"/>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grpSp>
        <p:nvGrpSpPr>
          <p:cNvPr id="21" name="Group 20"/>
          <p:cNvGrpSpPr/>
          <p:nvPr/>
        </p:nvGrpSpPr>
        <p:grpSpPr>
          <a:xfrm>
            <a:off x="2418965" y="2182200"/>
            <a:ext cx="1195276" cy="1195276"/>
            <a:chOff x="3175527" y="3128665"/>
            <a:chExt cx="1271016" cy="1271016"/>
          </a:xfrm>
        </p:grpSpPr>
        <p:sp>
          <p:nvSpPr>
            <p:cNvPr id="32" name="Oval 31"/>
            <p:cNvSpPr/>
            <p:nvPr/>
          </p:nvSpPr>
          <p:spPr>
            <a:xfrm>
              <a:off x="3175527" y="3128665"/>
              <a:ext cx="1271016" cy="1271016"/>
            </a:xfrm>
            <a:prstGeom prst="ellipse">
              <a:avLst/>
            </a:prstGeom>
            <a:solidFill>
              <a:srgbClr val="009D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3" name="Picture 32" descr="milk carton.em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1886" y="3301526"/>
              <a:ext cx="438298" cy="925295"/>
            </a:xfrm>
            <a:prstGeom prst="rect">
              <a:avLst/>
            </a:prstGeom>
          </p:spPr>
        </p:pic>
      </p:grpSp>
      <p:sp>
        <p:nvSpPr>
          <p:cNvPr id="34" name="TextBox 33"/>
          <p:cNvSpPr txBox="1"/>
          <p:nvPr/>
        </p:nvSpPr>
        <p:spPr>
          <a:xfrm>
            <a:off x="3886200" y="1994862"/>
            <a:ext cx="1661032" cy="1738938"/>
          </a:xfrm>
          <a:prstGeom prst="rect">
            <a:avLst/>
          </a:prstGeom>
          <a:noFill/>
        </p:spPr>
        <p:txBody>
          <a:bodyPr wrap="none" rtlCol="0">
            <a:spAutoFit/>
          </a:bodyPr>
          <a:lstStyle/>
          <a:p>
            <a:r>
              <a:rPr lang="en-US" sz="3200" dirty="0"/>
              <a:t>Milk</a:t>
            </a:r>
            <a:endParaRPr lang="en-US" sz="600" dirty="0"/>
          </a:p>
          <a:p>
            <a:pPr>
              <a:lnSpc>
                <a:spcPct val="150000"/>
              </a:lnSpc>
            </a:pPr>
            <a:r>
              <a:rPr lang="en-US" dirty="0"/>
              <a:t>$2.6 </a:t>
            </a:r>
            <a:r>
              <a:rPr lang="en-US" dirty="0"/>
              <a:t>B</a:t>
            </a:r>
            <a:r>
              <a:rPr lang="en-US" dirty="0"/>
              <a:t>illion</a:t>
            </a:r>
            <a:endParaRPr lang="en-US" dirty="0"/>
          </a:p>
          <a:p>
            <a:pPr>
              <a:lnSpc>
                <a:spcPct val="150000"/>
              </a:lnSpc>
            </a:pPr>
            <a:r>
              <a:rPr lang="en-US" sz="1600" dirty="0"/>
              <a:t>     $ % </a:t>
            </a:r>
            <a:r>
              <a:rPr lang="en-US" sz="1600" dirty="0" err="1"/>
              <a:t>Chg</a:t>
            </a:r>
            <a:r>
              <a:rPr lang="en-US" sz="1600" dirty="0"/>
              <a:t>    </a:t>
            </a:r>
            <a:r>
              <a:rPr lang="en-US" sz="1600" dirty="0"/>
              <a:t> +0%</a:t>
            </a:r>
            <a:endParaRPr lang="en-US" sz="1600" dirty="0"/>
          </a:p>
          <a:p>
            <a:pPr>
              <a:lnSpc>
                <a:spcPct val="150000"/>
              </a:lnSpc>
            </a:pPr>
            <a:r>
              <a:rPr lang="en-US" sz="1600" dirty="0"/>
              <a:t>     L % </a:t>
            </a:r>
            <a:r>
              <a:rPr lang="en-US" sz="1600" dirty="0" err="1"/>
              <a:t>Chg</a:t>
            </a:r>
            <a:r>
              <a:rPr lang="en-US" sz="1600" dirty="0"/>
              <a:t>   </a:t>
            </a:r>
            <a:r>
              <a:rPr lang="en-US" sz="1600" dirty="0"/>
              <a:t> +1</a:t>
            </a:r>
            <a:r>
              <a:rPr lang="en-US" sz="1600" dirty="0"/>
              <a:t>%</a:t>
            </a:r>
          </a:p>
        </p:txBody>
      </p:sp>
      <p:sp>
        <p:nvSpPr>
          <p:cNvPr id="35" name="TextBox 34"/>
          <p:cNvSpPr txBox="1"/>
          <p:nvPr/>
        </p:nvSpPr>
        <p:spPr>
          <a:xfrm>
            <a:off x="2408737" y="3939279"/>
            <a:ext cx="2925673" cy="338554"/>
          </a:xfrm>
          <a:prstGeom prst="rect">
            <a:avLst/>
          </a:prstGeom>
          <a:noFill/>
        </p:spPr>
        <p:txBody>
          <a:bodyPr wrap="none" rtlCol="0">
            <a:spAutoFit/>
          </a:bodyPr>
          <a:lstStyle/>
          <a:p>
            <a:r>
              <a:rPr lang="en-US" sz="1600" dirty="0"/>
              <a:t>Fat Content        $ Share   L % </a:t>
            </a:r>
            <a:r>
              <a:rPr lang="en-US" sz="1600" dirty="0" err="1"/>
              <a:t>Chg</a:t>
            </a:r>
            <a:endParaRPr lang="en-US" sz="1600" dirty="0"/>
          </a:p>
        </p:txBody>
      </p:sp>
      <p:sp>
        <p:nvSpPr>
          <p:cNvPr id="36" name="TextBox 35"/>
          <p:cNvSpPr txBox="1"/>
          <p:nvPr/>
        </p:nvSpPr>
        <p:spPr>
          <a:xfrm>
            <a:off x="2515739" y="4343615"/>
            <a:ext cx="3275463" cy="1569660"/>
          </a:xfrm>
          <a:prstGeom prst="rect">
            <a:avLst/>
          </a:prstGeom>
          <a:noFill/>
        </p:spPr>
        <p:txBody>
          <a:bodyPr wrap="square" rtlCol="0">
            <a:spAutoFit/>
          </a:bodyPr>
          <a:lstStyle/>
          <a:p>
            <a:pPr>
              <a:lnSpc>
                <a:spcPct val="150000"/>
              </a:lnSpc>
            </a:pPr>
            <a:r>
              <a:rPr lang="en-US" sz="1600" dirty="0"/>
              <a:t>2%                        </a:t>
            </a:r>
            <a:r>
              <a:rPr lang="en-US" sz="1600" dirty="0"/>
              <a:t>44.1%      +4</a:t>
            </a:r>
            <a:endParaRPr lang="en-US" sz="1600" dirty="0"/>
          </a:p>
          <a:p>
            <a:pPr>
              <a:lnSpc>
                <a:spcPct val="150000"/>
              </a:lnSpc>
            </a:pPr>
            <a:r>
              <a:rPr lang="en-US" sz="1600" dirty="0"/>
              <a:t>1%                        </a:t>
            </a:r>
            <a:r>
              <a:rPr lang="en-US" sz="1600" dirty="0"/>
              <a:t>28.7%       -2</a:t>
            </a:r>
            <a:endParaRPr lang="en-US" sz="1600" dirty="0"/>
          </a:p>
          <a:p>
            <a:pPr>
              <a:lnSpc>
                <a:spcPct val="150000"/>
              </a:lnSpc>
            </a:pPr>
            <a:r>
              <a:rPr lang="en-US" sz="1600" dirty="0"/>
              <a:t>Homogenized     </a:t>
            </a:r>
            <a:r>
              <a:rPr lang="en-US" sz="1600" dirty="0"/>
              <a:t>16.8%      +6</a:t>
            </a:r>
            <a:endParaRPr lang="en-US" sz="1600" dirty="0"/>
          </a:p>
          <a:p>
            <a:pPr>
              <a:lnSpc>
                <a:spcPct val="150000"/>
              </a:lnSpc>
            </a:pPr>
            <a:r>
              <a:rPr lang="en-US" sz="1600" dirty="0"/>
              <a:t>Skim                        </a:t>
            </a:r>
            <a:r>
              <a:rPr lang="en-US" sz="1600" dirty="0"/>
              <a:t>9.0%      -11</a:t>
            </a:r>
            <a:endParaRPr lang="en-US" sz="1600" dirty="0"/>
          </a:p>
        </p:txBody>
      </p:sp>
      <p:sp>
        <p:nvSpPr>
          <p:cNvPr id="37" name="Oval 36"/>
          <p:cNvSpPr>
            <a:spLocks noChangeAspect="1"/>
          </p:cNvSpPr>
          <p:nvPr/>
        </p:nvSpPr>
        <p:spPr>
          <a:xfrm>
            <a:off x="4737617" y="5510379"/>
            <a:ext cx="365760" cy="365760"/>
          </a:xfrm>
          <a:prstGeom prst="ellipse">
            <a:avLst/>
          </a:prstGeom>
          <a:noFill/>
          <a:ln w="254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Connector 37"/>
          <p:cNvCxnSpPr/>
          <p:nvPr/>
        </p:nvCxnSpPr>
        <p:spPr>
          <a:xfrm>
            <a:off x="2438402" y="4267200"/>
            <a:ext cx="2960907" cy="0"/>
          </a:xfrm>
          <a:prstGeom prst="line">
            <a:avLst/>
          </a:prstGeom>
          <a:ln w="25400"/>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2247901" y="3823662"/>
            <a:ext cx="3276601" cy="2249592"/>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 Placeholder 6"/>
          <p:cNvSpPr>
            <a:spLocks noGrp="1"/>
          </p:cNvSpPr>
          <p:nvPr>
            <p:ph type="body" idx="4294967295"/>
          </p:nvPr>
        </p:nvSpPr>
        <p:spPr>
          <a:xfrm>
            <a:off x="1871574" y="6374393"/>
            <a:ext cx="7053157" cy="218372"/>
          </a:xfrm>
          <a:prstGeom prst="rect">
            <a:avLst/>
          </a:prstGeom>
        </p:spPr>
        <p:txBody>
          <a:bodyPr/>
          <a:lstStyle/>
          <a:p>
            <a:pPr marL="0" indent="0">
              <a:buNone/>
            </a:pPr>
            <a:r>
              <a:rPr lang="da-DK" sz="900" dirty="0"/>
              <a:t>Source:  Nielsen MarkeTrack; </a:t>
            </a:r>
            <a:r>
              <a:rPr lang="da-DK" sz="900" dirty="0"/>
              <a:t>National All Channels: </a:t>
            </a:r>
            <a:r>
              <a:rPr lang="da-DK" sz="900" dirty="0"/>
              <a:t>52 weeks to </a:t>
            </a:r>
            <a:r>
              <a:rPr lang="da-DK" sz="900" dirty="0"/>
              <a:t>December 10, 2016 – Total West</a:t>
            </a:r>
            <a:endParaRPr lang="da-DK" sz="900" dirty="0"/>
          </a:p>
        </p:txBody>
      </p:sp>
    </p:spTree>
    <p:extLst>
      <p:ext uri="{BB962C8B-B14F-4D97-AF65-F5344CB8AC3E}">
        <p14:creationId xmlns:p14="http://schemas.microsoft.com/office/powerpoint/2010/main" val="9456769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idx="4294967295"/>
          </p:nvPr>
        </p:nvSpPr>
        <p:spPr>
          <a:xfrm>
            <a:off x="2123364" y="916875"/>
            <a:ext cx="7174744" cy="451247"/>
          </a:xfrm>
        </p:spPr>
        <p:txBody>
          <a:bodyPr/>
          <a:lstStyle/>
          <a:p>
            <a:pPr eaLnBrk="1" hangingPunct="1"/>
            <a:r>
              <a:rPr lang="en-US" altLang="en-US" sz="2800" dirty="0"/>
              <a:t>Growth </a:t>
            </a:r>
            <a:r>
              <a:rPr lang="en-US" altLang="en-US" sz="2800" dirty="0"/>
              <a:t>strategies for innovation</a:t>
            </a:r>
            <a:endParaRPr lang="en-US" altLang="en-US" sz="2800" dirty="0"/>
          </a:p>
        </p:txBody>
      </p:sp>
      <p:grpSp>
        <p:nvGrpSpPr>
          <p:cNvPr id="5" name="Group 4"/>
          <p:cNvGrpSpPr/>
          <p:nvPr/>
        </p:nvGrpSpPr>
        <p:grpSpPr>
          <a:xfrm>
            <a:off x="2209800" y="1999385"/>
            <a:ext cx="609600" cy="609600"/>
            <a:chOff x="533400" y="1352550"/>
            <a:chExt cx="609600" cy="609600"/>
          </a:xfrm>
        </p:grpSpPr>
        <p:sp>
          <p:nvSpPr>
            <p:cNvPr id="6" name="Oval 5"/>
            <p:cNvSpPr>
              <a:spLocks noChangeAspect="1"/>
            </p:cNvSpPr>
            <p:nvPr/>
          </p:nvSpPr>
          <p:spPr>
            <a:xfrm>
              <a:off x="533400" y="1352550"/>
              <a:ext cx="609600" cy="6096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654496" y="1389846"/>
              <a:ext cx="367408" cy="523220"/>
            </a:xfrm>
            <a:prstGeom prst="rect">
              <a:avLst/>
            </a:prstGeom>
            <a:noFill/>
          </p:spPr>
          <p:txBody>
            <a:bodyPr wrap="none" rtlCol="0">
              <a:spAutoFit/>
            </a:bodyPr>
            <a:lstStyle/>
            <a:p>
              <a:r>
                <a:rPr lang="en-US" sz="2800" b="1" dirty="0">
                  <a:solidFill>
                    <a:schemeClr val="bg1"/>
                  </a:solidFill>
                </a:rPr>
                <a:t>1</a:t>
              </a:r>
            </a:p>
          </p:txBody>
        </p:sp>
      </p:grpSp>
      <p:grpSp>
        <p:nvGrpSpPr>
          <p:cNvPr id="8" name="Group 7"/>
          <p:cNvGrpSpPr/>
          <p:nvPr/>
        </p:nvGrpSpPr>
        <p:grpSpPr>
          <a:xfrm>
            <a:off x="2209800" y="3113742"/>
            <a:ext cx="609600" cy="609600"/>
            <a:chOff x="533400" y="1352550"/>
            <a:chExt cx="609600" cy="609600"/>
          </a:xfrm>
          <a:solidFill>
            <a:srgbClr val="8DC63F"/>
          </a:solidFill>
        </p:grpSpPr>
        <p:sp>
          <p:nvSpPr>
            <p:cNvPr id="9" name="Oval 8"/>
            <p:cNvSpPr>
              <a:spLocks noChangeAspect="1"/>
            </p:cNvSpPr>
            <p:nvPr/>
          </p:nvSpPr>
          <p:spPr>
            <a:xfrm>
              <a:off x="533400" y="1352550"/>
              <a:ext cx="609600" cy="6096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654496" y="1403494"/>
              <a:ext cx="367408" cy="523220"/>
            </a:xfrm>
            <a:prstGeom prst="rect">
              <a:avLst/>
            </a:prstGeom>
            <a:noFill/>
          </p:spPr>
          <p:txBody>
            <a:bodyPr wrap="none" rtlCol="0">
              <a:spAutoFit/>
            </a:bodyPr>
            <a:lstStyle/>
            <a:p>
              <a:r>
                <a:rPr lang="en-US" sz="2800" b="1" dirty="0">
                  <a:solidFill>
                    <a:schemeClr val="bg1"/>
                  </a:solidFill>
                </a:rPr>
                <a:t>2</a:t>
              </a:r>
            </a:p>
          </p:txBody>
        </p:sp>
      </p:grpSp>
      <p:grpSp>
        <p:nvGrpSpPr>
          <p:cNvPr id="11" name="Group 10"/>
          <p:cNvGrpSpPr/>
          <p:nvPr/>
        </p:nvGrpSpPr>
        <p:grpSpPr>
          <a:xfrm>
            <a:off x="2209800" y="4228099"/>
            <a:ext cx="609600" cy="609600"/>
            <a:chOff x="533400" y="1352550"/>
            <a:chExt cx="609600" cy="609600"/>
          </a:xfrm>
          <a:solidFill>
            <a:schemeClr val="accent3"/>
          </a:solidFill>
        </p:grpSpPr>
        <p:sp>
          <p:nvSpPr>
            <p:cNvPr id="12" name="Oval 11"/>
            <p:cNvSpPr>
              <a:spLocks noChangeAspect="1"/>
            </p:cNvSpPr>
            <p:nvPr/>
          </p:nvSpPr>
          <p:spPr>
            <a:xfrm>
              <a:off x="533400" y="1352550"/>
              <a:ext cx="609600" cy="6096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654496" y="1403494"/>
              <a:ext cx="367408" cy="523220"/>
            </a:xfrm>
            <a:prstGeom prst="rect">
              <a:avLst/>
            </a:prstGeom>
            <a:noFill/>
          </p:spPr>
          <p:txBody>
            <a:bodyPr wrap="none" rtlCol="0">
              <a:spAutoFit/>
            </a:bodyPr>
            <a:lstStyle/>
            <a:p>
              <a:r>
                <a:rPr lang="en-US" sz="2800" b="1" dirty="0">
                  <a:solidFill>
                    <a:schemeClr val="bg1"/>
                  </a:solidFill>
                </a:rPr>
                <a:t>3</a:t>
              </a:r>
            </a:p>
          </p:txBody>
        </p:sp>
      </p:grpSp>
      <p:sp>
        <p:nvSpPr>
          <p:cNvPr id="17" name="TextBox 16"/>
          <p:cNvSpPr txBox="1"/>
          <p:nvPr/>
        </p:nvSpPr>
        <p:spPr>
          <a:xfrm>
            <a:off x="3048000" y="1805844"/>
            <a:ext cx="7010400" cy="1015663"/>
          </a:xfrm>
          <a:prstGeom prst="rect">
            <a:avLst/>
          </a:prstGeom>
          <a:noFill/>
        </p:spPr>
        <p:txBody>
          <a:bodyPr wrap="square" rtlCol="0">
            <a:spAutoFit/>
          </a:bodyPr>
          <a:lstStyle/>
          <a:p>
            <a:r>
              <a:rPr lang="en-US" sz="2000" b="1" spc="300" dirty="0">
                <a:solidFill>
                  <a:schemeClr val="accent1"/>
                </a:solidFill>
                <a:latin typeface="Calibri"/>
                <a:cs typeface="Calibri"/>
              </a:rPr>
              <a:t>KEEP IT SIMPLE </a:t>
            </a:r>
          </a:p>
          <a:p>
            <a:r>
              <a:rPr lang="en-US" sz="2000" dirty="0">
                <a:solidFill>
                  <a:schemeClr val="bg2"/>
                </a:solidFill>
                <a:latin typeface="Calibri"/>
                <a:cs typeface="Calibri"/>
              </a:rPr>
              <a:t>Remove or replace undesirable ingredients, especially those seen as objectionable.</a:t>
            </a:r>
          </a:p>
        </p:txBody>
      </p:sp>
      <p:sp>
        <p:nvSpPr>
          <p:cNvPr id="18" name="TextBox 17"/>
          <p:cNvSpPr txBox="1"/>
          <p:nvPr/>
        </p:nvSpPr>
        <p:spPr>
          <a:xfrm>
            <a:off x="3048000" y="3083976"/>
            <a:ext cx="7010400" cy="707886"/>
          </a:xfrm>
          <a:prstGeom prst="rect">
            <a:avLst/>
          </a:prstGeom>
          <a:noFill/>
        </p:spPr>
        <p:txBody>
          <a:bodyPr wrap="square" rtlCol="0">
            <a:spAutoFit/>
          </a:bodyPr>
          <a:lstStyle/>
          <a:p>
            <a:r>
              <a:rPr lang="en-US" sz="2000" b="1" spc="300" dirty="0">
                <a:solidFill>
                  <a:schemeClr val="accent1"/>
                </a:solidFill>
                <a:latin typeface="Calibri"/>
                <a:cs typeface="Calibri"/>
              </a:rPr>
              <a:t>INNOVATE. INVEST. ACQUIRE. </a:t>
            </a:r>
          </a:p>
          <a:p>
            <a:r>
              <a:rPr lang="en-US" sz="2000" dirty="0">
                <a:solidFill>
                  <a:schemeClr val="bg2"/>
                </a:solidFill>
                <a:latin typeface="Calibri"/>
                <a:cs typeface="Calibri"/>
              </a:rPr>
              <a:t>New product development is critical. Don’t go at it alone.</a:t>
            </a:r>
          </a:p>
        </p:txBody>
      </p:sp>
      <p:sp>
        <p:nvSpPr>
          <p:cNvPr id="19" name="TextBox 18"/>
          <p:cNvSpPr txBox="1"/>
          <p:nvPr/>
        </p:nvSpPr>
        <p:spPr>
          <a:xfrm>
            <a:off x="3019648" y="4208335"/>
            <a:ext cx="7429989" cy="707886"/>
          </a:xfrm>
          <a:prstGeom prst="rect">
            <a:avLst/>
          </a:prstGeom>
          <a:noFill/>
        </p:spPr>
        <p:txBody>
          <a:bodyPr wrap="square" rtlCol="0">
            <a:spAutoFit/>
          </a:bodyPr>
          <a:lstStyle/>
          <a:p>
            <a:r>
              <a:rPr lang="en-US" sz="2000" b="1" spc="300" dirty="0">
                <a:solidFill>
                  <a:schemeClr val="accent1"/>
                </a:solidFill>
                <a:cs typeface="Calibri"/>
              </a:rPr>
              <a:t>MAKE IT CONVENIENT, COST EFFECTIVE AND TASTY. </a:t>
            </a:r>
            <a:r>
              <a:rPr lang="en-US" sz="2000" dirty="0">
                <a:solidFill>
                  <a:schemeClr val="bg2"/>
                </a:solidFill>
                <a:cs typeface="Calibri"/>
              </a:rPr>
              <a:t>Combine these attributes to help time-crunched consumers.</a:t>
            </a:r>
          </a:p>
        </p:txBody>
      </p:sp>
    </p:spTree>
    <p:extLst>
      <p:ext uri="{BB962C8B-B14F-4D97-AF65-F5344CB8AC3E}">
        <p14:creationId xmlns:p14="http://schemas.microsoft.com/office/powerpoint/2010/main" val="19811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188641" y="891959"/>
            <a:ext cx="5867400" cy="438912"/>
          </a:xfrm>
        </p:spPr>
        <p:txBody>
          <a:bodyPr>
            <a:normAutofit fontScale="90000"/>
          </a:bodyPr>
          <a:lstStyle/>
          <a:p>
            <a:r>
              <a:rPr lang="en-US" dirty="0" smtClean="0"/>
              <a:t>Trends impacting path to purchase</a:t>
            </a:r>
            <a:endParaRPr lang="en-US" dirty="0"/>
          </a:p>
        </p:txBody>
      </p:sp>
      <p:grpSp>
        <p:nvGrpSpPr>
          <p:cNvPr id="7" name="Group 6"/>
          <p:cNvGrpSpPr/>
          <p:nvPr/>
        </p:nvGrpSpPr>
        <p:grpSpPr>
          <a:xfrm>
            <a:off x="2237710" y="2230820"/>
            <a:ext cx="1265170" cy="1883980"/>
            <a:chOff x="2628601" y="1872539"/>
            <a:chExt cx="1686893" cy="2511975"/>
          </a:xfrm>
        </p:grpSpPr>
        <p:grpSp>
          <p:nvGrpSpPr>
            <p:cNvPr id="8" name="Group 7"/>
            <p:cNvGrpSpPr/>
            <p:nvPr/>
          </p:nvGrpSpPr>
          <p:grpSpPr>
            <a:xfrm>
              <a:off x="2628601" y="1872539"/>
              <a:ext cx="1686893" cy="2511975"/>
              <a:chOff x="4609801" y="1872539"/>
              <a:chExt cx="1686893" cy="2511975"/>
            </a:xfrm>
          </p:grpSpPr>
          <p:sp>
            <p:nvSpPr>
              <p:cNvPr id="10" name="Oval 9"/>
              <p:cNvSpPr/>
              <p:nvPr/>
            </p:nvSpPr>
            <p:spPr>
              <a:xfrm>
                <a:off x="4800600" y="2508139"/>
                <a:ext cx="1347788" cy="1347788"/>
              </a:xfrm>
              <a:prstGeom prst="ellipse">
                <a:avLst/>
              </a:prstGeom>
              <a:solidFill>
                <a:schemeClr val="accent3"/>
              </a:solidFill>
              <a:ln w="12700" cmpd="sng">
                <a:no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tx1"/>
                  </a:solidFill>
                </a:endParaRPr>
              </a:p>
            </p:txBody>
          </p:sp>
          <p:cxnSp>
            <p:nvCxnSpPr>
              <p:cNvPr id="11" name="Straight Connector 10"/>
              <p:cNvCxnSpPr/>
              <p:nvPr/>
            </p:nvCxnSpPr>
            <p:spPr>
              <a:xfrm>
                <a:off x="5453248" y="4038599"/>
                <a:ext cx="0" cy="345915"/>
              </a:xfrm>
              <a:prstGeom prst="line">
                <a:avLst/>
              </a:prstGeom>
              <a:noFill/>
              <a:ln w="12700" cmpd="sng">
                <a:solidFill>
                  <a:schemeClr val="accent3"/>
                </a:solidFill>
                <a:prstDash val="sysDash"/>
              </a:ln>
              <a:effectLst/>
            </p:spPr>
            <p:style>
              <a:lnRef idx="1">
                <a:schemeClr val="accent1"/>
              </a:lnRef>
              <a:fillRef idx="3">
                <a:schemeClr val="accent1"/>
              </a:fillRef>
              <a:effectRef idx="2">
                <a:schemeClr val="accent1"/>
              </a:effectRef>
              <a:fontRef idx="minor">
                <a:schemeClr val="lt1"/>
              </a:fontRef>
            </p:style>
          </p:cxnSp>
          <p:cxnSp>
            <p:nvCxnSpPr>
              <p:cNvPr id="12" name="Straight Connector 11"/>
              <p:cNvCxnSpPr/>
              <p:nvPr/>
            </p:nvCxnSpPr>
            <p:spPr>
              <a:xfrm flipH="1">
                <a:off x="4919848" y="4384514"/>
                <a:ext cx="1066800" cy="0"/>
              </a:xfrm>
              <a:prstGeom prst="line">
                <a:avLst/>
              </a:prstGeom>
              <a:noFill/>
              <a:ln w="12700" cmpd="sng">
                <a:solidFill>
                  <a:schemeClr val="accent3"/>
                </a:solidFill>
                <a:prstDash val="sysDash"/>
              </a:ln>
              <a:effectLst/>
            </p:spPr>
            <p:style>
              <a:lnRef idx="1">
                <a:schemeClr val="accent1"/>
              </a:lnRef>
              <a:fillRef idx="3">
                <a:schemeClr val="accent1"/>
              </a:fillRef>
              <a:effectRef idx="2">
                <a:schemeClr val="accent1"/>
              </a:effectRef>
              <a:fontRef idx="minor">
                <a:schemeClr val="lt1"/>
              </a:fontRef>
            </p:style>
          </p:cxnSp>
          <p:sp>
            <p:nvSpPr>
              <p:cNvPr id="13" name="TextBox 12"/>
              <p:cNvSpPr txBox="1"/>
              <p:nvPr/>
            </p:nvSpPr>
            <p:spPr>
              <a:xfrm>
                <a:off x="4609801" y="1872539"/>
                <a:ext cx="1686893" cy="533480"/>
              </a:xfrm>
              <a:prstGeom prst="rect">
                <a:avLst/>
              </a:prstGeom>
              <a:noFill/>
            </p:spPr>
            <p:txBody>
              <a:bodyPr wrap="square" rtlCol="0">
                <a:spAutoFit/>
              </a:bodyPr>
              <a:lstStyle/>
              <a:p>
                <a:pPr algn="ctr"/>
                <a:r>
                  <a:rPr lang="en-US" sz="2000" dirty="0">
                    <a:solidFill>
                      <a:schemeClr val="accent3"/>
                    </a:solidFill>
                  </a:rPr>
                  <a:t>REACH</a:t>
                </a:r>
                <a:endParaRPr lang="en-US" sz="1500" dirty="0">
                  <a:solidFill>
                    <a:schemeClr val="accent3"/>
                  </a:solidFill>
                </a:endParaRPr>
              </a:p>
            </p:txBody>
          </p:sp>
        </p:grpSp>
        <p:pic>
          <p:nvPicPr>
            <p:cNvPr id="9" name="Picture 8" descr="Shopper.emf"/>
            <p:cNvPicPr>
              <a:picLocks noChangeAspect="1"/>
            </p:cNvPicPr>
            <p:nvPr/>
          </p:nvPicPr>
          <p:blipFill>
            <a:blip r:embed="rId2" cstate="print"/>
            <a:stretch>
              <a:fillRect/>
            </a:stretch>
          </p:blipFill>
          <p:spPr>
            <a:xfrm>
              <a:off x="3168319" y="2755020"/>
              <a:ext cx="655070" cy="868680"/>
            </a:xfrm>
            <a:prstGeom prst="rect">
              <a:avLst/>
            </a:prstGeom>
            <a:noFill/>
          </p:spPr>
        </p:pic>
      </p:grpSp>
      <p:grpSp>
        <p:nvGrpSpPr>
          <p:cNvPr id="14" name="Group 13"/>
          <p:cNvGrpSpPr/>
          <p:nvPr/>
        </p:nvGrpSpPr>
        <p:grpSpPr>
          <a:xfrm>
            <a:off x="8401046" y="2230820"/>
            <a:ext cx="1366835" cy="1883980"/>
            <a:chOff x="6597638" y="1872538"/>
            <a:chExt cx="1822447" cy="2511975"/>
          </a:xfrm>
        </p:grpSpPr>
        <p:grpSp>
          <p:nvGrpSpPr>
            <p:cNvPr id="15" name="Group 14"/>
            <p:cNvGrpSpPr/>
            <p:nvPr/>
          </p:nvGrpSpPr>
          <p:grpSpPr>
            <a:xfrm>
              <a:off x="6597638" y="1872538"/>
              <a:ext cx="1822447" cy="2511975"/>
              <a:chOff x="6597638" y="1872538"/>
              <a:chExt cx="1822447" cy="2511975"/>
            </a:xfrm>
          </p:grpSpPr>
          <p:sp>
            <p:nvSpPr>
              <p:cNvPr id="17" name="Oval 16"/>
              <p:cNvSpPr/>
              <p:nvPr/>
            </p:nvSpPr>
            <p:spPr>
              <a:xfrm>
                <a:off x="6858000" y="2508139"/>
                <a:ext cx="1347788" cy="1347788"/>
              </a:xfrm>
              <a:prstGeom prst="ellipse">
                <a:avLst/>
              </a:prstGeom>
              <a:solidFill>
                <a:srgbClr val="8DC63F"/>
              </a:solidFill>
              <a:ln w="12700" cmpd="sng">
                <a:no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tx1"/>
                  </a:solidFill>
                </a:endParaRPr>
              </a:p>
            </p:txBody>
          </p:sp>
          <p:cxnSp>
            <p:nvCxnSpPr>
              <p:cNvPr id="18" name="Straight Connector 17"/>
              <p:cNvCxnSpPr/>
              <p:nvPr/>
            </p:nvCxnSpPr>
            <p:spPr>
              <a:xfrm>
                <a:off x="7510648" y="4038599"/>
                <a:ext cx="0" cy="345914"/>
              </a:xfrm>
              <a:prstGeom prst="line">
                <a:avLst/>
              </a:prstGeom>
              <a:noFill/>
              <a:ln w="12700" cmpd="sng">
                <a:solidFill>
                  <a:srgbClr val="8DC63F"/>
                </a:solidFill>
                <a:prstDash val="sysDash"/>
              </a:ln>
              <a:effectLst/>
            </p:spPr>
            <p:style>
              <a:lnRef idx="1">
                <a:schemeClr val="accent1"/>
              </a:lnRef>
              <a:fillRef idx="3">
                <a:schemeClr val="accent1"/>
              </a:fillRef>
              <a:effectRef idx="2">
                <a:schemeClr val="accent1"/>
              </a:effectRef>
              <a:fontRef idx="minor">
                <a:schemeClr val="lt1"/>
              </a:fontRef>
            </p:style>
          </p:cxnSp>
          <p:cxnSp>
            <p:nvCxnSpPr>
              <p:cNvPr id="19" name="Straight Connector 18"/>
              <p:cNvCxnSpPr/>
              <p:nvPr/>
            </p:nvCxnSpPr>
            <p:spPr>
              <a:xfrm flipH="1">
                <a:off x="6977248" y="4384513"/>
                <a:ext cx="1066800" cy="0"/>
              </a:xfrm>
              <a:prstGeom prst="line">
                <a:avLst/>
              </a:prstGeom>
              <a:noFill/>
              <a:ln w="12700" cmpd="sng">
                <a:solidFill>
                  <a:srgbClr val="8DC63F"/>
                </a:solidFill>
                <a:prstDash val="sysDash"/>
              </a:ln>
              <a:effectLst/>
            </p:spPr>
            <p:style>
              <a:lnRef idx="1">
                <a:schemeClr val="accent1"/>
              </a:lnRef>
              <a:fillRef idx="3">
                <a:schemeClr val="accent1"/>
              </a:fillRef>
              <a:effectRef idx="2">
                <a:schemeClr val="accent1"/>
              </a:effectRef>
              <a:fontRef idx="minor">
                <a:schemeClr val="lt1"/>
              </a:fontRef>
            </p:style>
          </p:cxnSp>
          <p:sp>
            <p:nvSpPr>
              <p:cNvPr id="20" name="TextBox 19"/>
              <p:cNvSpPr txBox="1"/>
              <p:nvPr/>
            </p:nvSpPr>
            <p:spPr>
              <a:xfrm>
                <a:off x="6597638" y="1872538"/>
                <a:ext cx="1822447" cy="533480"/>
              </a:xfrm>
              <a:prstGeom prst="rect">
                <a:avLst/>
              </a:prstGeom>
              <a:noFill/>
            </p:spPr>
            <p:txBody>
              <a:bodyPr wrap="square" rtlCol="0">
                <a:spAutoFit/>
              </a:bodyPr>
              <a:lstStyle/>
              <a:p>
                <a:pPr algn="ctr"/>
                <a:r>
                  <a:rPr lang="en-US" sz="2000" dirty="0">
                    <a:solidFill>
                      <a:srgbClr val="8DC63F"/>
                    </a:solidFill>
                  </a:rPr>
                  <a:t>INNOVATE</a:t>
                </a:r>
                <a:endParaRPr lang="en-US" sz="1500" dirty="0">
                  <a:solidFill>
                    <a:srgbClr val="8DC63F"/>
                  </a:solidFill>
                </a:endParaRPr>
              </a:p>
            </p:txBody>
          </p:sp>
        </p:grpSp>
        <p:pic>
          <p:nvPicPr>
            <p:cNvPr id="16" name="Picture 15" descr="health and wellness.em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8754" y="2873636"/>
              <a:ext cx="787400" cy="658554"/>
            </a:xfrm>
            <a:prstGeom prst="rect">
              <a:avLst/>
            </a:prstGeom>
            <a:noFill/>
          </p:spPr>
        </p:pic>
      </p:grpSp>
      <p:grpSp>
        <p:nvGrpSpPr>
          <p:cNvPr id="21" name="Group 20"/>
          <p:cNvGrpSpPr/>
          <p:nvPr/>
        </p:nvGrpSpPr>
        <p:grpSpPr>
          <a:xfrm>
            <a:off x="4095770" y="2249145"/>
            <a:ext cx="1475650" cy="1865657"/>
            <a:chOff x="2561238" y="1883322"/>
            <a:chExt cx="1967533" cy="2487544"/>
          </a:xfrm>
        </p:grpSpPr>
        <p:sp>
          <p:nvSpPr>
            <p:cNvPr id="22" name="Oval 21"/>
            <p:cNvSpPr/>
            <p:nvPr/>
          </p:nvSpPr>
          <p:spPr>
            <a:xfrm>
              <a:off x="2878158" y="2508139"/>
              <a:ext cx="1347788" cy="1347788"/>
            </a:xfrm>
            <a:prstGeom prst="ellipse">
              <a:avLst/>
            </a:prstGeom>
            <a:solidFill>
              <a:schemeClr val="accent1"/>
            </a:solidFill>
            <a:ln w="12700" cmpd="sng">
              <a:no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tx1"/>
                </a:solidFill>
              </a:endParaRPr>
            </a:p>
          </p:txBody>
        </p:sp>
        <p:cxnSp>
          <p:nvCxnSpPr>
            <p:cNvPr id="23" name="Straight Connector 22"/>
            <p:cNvCxnSpPr/>
            <p:nvPr/>
          </p:nvCxnSpPr>
          <p:spPr>
            <a:xfrm flipH="1">
              <a:off x="3545004" y="4038599"/>
              <a:ext cx="3244" cy="332267"/>
            </a:xfrm>
            <a:prstGeom prst="line">
              <a:avLst/>
            </a:prstGeom>
            <a:noFill/>
            <a:ln w="12700" cmpd="sng">
              <a:solidFill>
                <a:schemeClr val="accent1"/>
              </a:solidFill>
              <a:prstDash val="sysDash"/>
            </a:ln>
            <a:effectLst/>
          </p:spPr>
          <p:style>
            <a:lnRef idx="1">
              <a:schemeClr val="accent1"/>
            </a:lnRef>
            <a:fillRef idx="3">
              <a:schemeClr val="accent1"/>
            </a:fillRef>
            <a:effectRef idx="2">
              <a:schemeClr val="accent1"/>
            </a:effectRef>
            <a:fontRef idx="minor">
              <a:schemeClr val="lt1"/>
            </a:fontRef>
          </p:style>
        </p:cxnSp>
        <p:cxnSp>
          <p:nvCxnSpPr>
            <p:cNvPr id="24" name="Straight Connector 23"/>
            <p:cNvCxnSpPr/>
            <p:nvPr/>
          </p:nvCxnSpPr>
          <p:spPr>
            <a:xfrm flipH="1">
              <a:off x="3014849" y="4370866"/>
              <a:ext cx="1066800" cy="0"/>
            </a:xfrm>
            <a:prstGeom prst="line">
              <a:avLst/>
            </a:prstGeom>
            <a:noFill/>
            <a:ln w="12700" cmpd="sng">
              <a:solidFill>
                <a:schemeClr val="accent1"/>
              </a:solidFill>
              <a:prstDash val="sysDash"/>
            </a:ln>
            <a:effectLst/>
          </p:spPr>
          <p:style>
            <a:lnRef idx="1">
              <a:schemeClr val="accent1"/>
            </a:lnRef>
            <a:fillRef idx="3">
              <a:schemeClr val="accent1"/>
            </a:fillRef>
            <a:effectRef idx="2">
              <a:schemeClr val="accent1"/>
            </a:effectRef>
            <a:fontRef idx="minor">
              <a:schemeClr val="lt1"/>
            </a:fontRef>
          </p:style>
        </p:cxnSp>
        <p:sp>
          <p:nvSpPr>
            <p:cNvPr id="25" name="TextBox 24"/>
            <p:cNvSpPr txBox="1"/>
            <p:nvPr/>
          </p:nvSpPr>
          <p:spPr>
            <a:xfrm>
              <a:off x="2561238" y="1883322"/>
              <a:ext cx="1967533" cy="533480"/>
            </a:xfrm>
            <a:prstGeom prst="rect">
              <a:avLst/>
            </a:prstGeom>
            <a:noFill/>
          </p:spPr>
          <p:txBody>
            <a:bodyPr wrap="square" rtlCol="0">
              <a:spAutoFit/>
            </a:bodyPr>
            <a:lstStyle/>
            <a:p>
              <a:pPr algn="ctr"/>
              <a:r>
                <a:rPr lang="en-US" sz="2000" dirty="0">
                  <a:solidFill>
                    <a:schemeClr val="accent1"/>
                  </a:solidFill>
                </a:rPr>
                <a:t>CONNECT</a:t>
              </a:r>
            </a:p>
          </p:txBody>
        </p:sp>
      </p:grpSp>
      <p:pic>
        <p:nvPicPr>
          <p:cNvPr id="26" name="Picture 25" descr="OnlineShopping.emf"/>
          <p:cNvPicPr>
            <a:picLocks noChangeAspect="1"/>
          </p:cNvPicPr>
          <p:nvPr/>
        </p:nvPicPr>
        <p:blipFill>
          <a:blip r:embed="rId4" cstate="print"/>
          <a:stretch>
            <a:fillRect/>
          </a:stretch>
        </p:blipFill>
        <p:spPr>
          <a:xfrm>
            <a:off x="4516757" y="2999169"/>
            <a:ext cx="662247" cy="432054"/>
          </a:xfrm>
          <a:prstGeom prst="rect">
            <a:avLst/>
          </a:prstGeom>
          <a:noFill/>
        </p:spPr>
      </p:pic>
      <p:sp>
        <p:nvSpPr>
          <p:cNvPr id="27" name="TextBox 26"/>
          <p:cNvSpPr txBox="1"/>
          <p:nvPr/>
        </p:nvSpPr>
        <p:spPr>
          <a:xfrm>
            <a:off x="3867150" y="4239161"/>
            <a:ext cx="1964555" cy="1477328"/>
          </a:xfrm>
          <a:prstGeom prst="rect">
            <a:avLst/>
          </a:prstGeom>
          <a:noFill/>
        </p:spPr>
        <p:txBody>
          <a:bodyPr wrap="square" rtlCol="0">
            <a:spAutoFit/>
          </a:bodyPr>
          <a:lstStyle/>
          <a:p>
            <a:pPr algn="ctr"/>
            <a:r>
              <a:rPr lang="en-US" dirty="0">
                <a:solidFill>
                  <a:schemeClr val="bg2"/>
                </a:solidFill>
              </a:rPr>
              <a:t>Online and Digital is creating new and exciting touch points along the shopper journey</a:t>
            </a:r>
            <a:endParaRPr lang="en-CA" dirty="0">
              <a:solidFill>
                <a:schemeClr val="bg2"/>
              </a:solidFill>
            </a:endParaRPr>
          </a:p>
        </p:txBody>
      </p:sp>
      <p:sp>
        <p:nvSpPr>
          <p:cNvPr id="28" name="TextBox 27"/>
          <p:cNvSpPr txBox="1"/>
          <p:nvPr/>
        </p:nvSpPr>
        <p:spPr>
          <a:xfrm>
            <a:off x="8052336" y="4251805"/>
            <a:ext cx="2087025" cy="1477328"/>
          </a:xfrm>
          <a:prstGeom prst="rect">
            <a:avLst/>
          </a:prstGeom>
          <a:noFill/>
        </p:spPr>
        <p:txBody>
          <a:bodyPr wrap="square" rtlCol="0">
            <a:spAutoFit/>
          </a:bodyPr>
          <a:lstStyle/>
          <a:p>
            <a:pPr algn="ctr"/>
            <a:r>
              <a:rPr lang="en-US" dirty="0">
                <a:solidFill>
                  <a:schemeClr val="bg2"/>
                </a:solidFill>
              </a:rPr>
              <a:t>Health and Wellness is changing and influencing in-store purchase </a:t>
            </a:r>
            <a:r>
              <a:rPr lang="en-US" dirty="0">
                <a:solidFill>
                  <a:schemeClr val="bg2"/>
                </a:solidFill>
              </a:rPr>
              <a:t>decisions and selection</a:t>
            </a:r>
            <a:endParaRPr lang="en-CA" dirty="0">
              <a:solidFill>
                <a:schemeClr val="bg2"/>
              </a:solidFill>
            </a:endParaRPr>
          </a:p>
        </p:txBody>
      </p:sp>
      <p:sp>
        <p:nvSpPr>
          <p:cNvPr id="29" name="TextBox 28"/>
          <p:cNvSpPr txBox="1"/>
          <p:nvPr/>
        </p:nvSpPr>
        <p:spPr>
          <a:xfrm>
            <a:off x="1907355" y="4239161"/>
            <a:ext cx="1916936" cy="1477328"/>
          </a:xfrm>
          <a:prstGeom prst="rect">
            <a:avLst/>
          </a:prstGeom>
          <a:noFill/>
        </p:spPr>
        <p:txBody>
          <a:bodyPr wrap="square" rtlCol="0">
            <a:spAutoFit/>
          </a:bodyPr>
          <a:lstStyle/>
          <a:p>
            <a:pPr algn="ctr"/>
            <a:r>
              <a:rPr lang="en-US" dirty="0">
                <a:solidFill>
                  <a:schemeClr val="bg2"/>
                </a:solidFill>
              </a:rPr>
              <a:t>Value remains an influencer so drive profit through promotional effectiveness  </a:t>
            </a:r>
            <a:endParaRPr lang="en-CA" dirty="0">
              <a:solidFill>
                <a:schemeClr val="bg2"/>
              </a:solidFill>
            </a:endParaRPr>
          </a:p>
        </p:txBody>
      </p:sp>
      <p:grpSp>
        <p:nvGrpSpPr>
          <p:cNvPr id="31" name="Group 30"/>
          <p:cNvGrpSpPr/>
          <p:nvPr/>
        </p:nvGrpSpPr>
        <p:grpSpPr>
          <a:xfrm>
            <a:off x="6410316" y="2226052"/>
            <a:ext cx="1085850" cy="1883980"/>
            <a:chOff x="6807200" y="1872538"/>
            <a:chExt cx="1447800" cy="2511975"/>
          </a:xfrm>
        </p:grpSpPr>
        <p:sp>
          <p:nvSpPr>
            <p:cNvPr id="33" name="Oval 32"/>
            <p:cNvSpPr/>
            <p:nvPr/>
          </p:nvSpPr>
          <p:spPr>
            <a:xfrm>
              <a:off x="6858000" y="2508139"/>
              <a:ext cx="1347788" cy="1347788"/>
            </a:xfrm>
            <a:prstGeom prst="ellipse">
              <a:avLst/>
            </a:prstGeom>
            <a:solidFill>
              <a:schemeClr val="accent2"/>
            </a:solidFill>
            <a:ln w="12700" cmpd="sng">
              <a:no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tx1"/>
                </a:solidFill>
              </a:endParaRPr>
            </a:p>
          </p:txBody>
        </p:sp>
        <p:cxnSp>
          <p:nvCxnSpPr>
            <p:cNvPr id="34" name="Straight Connector 33"/>
            <p:cNvCxnSpPr/>
            <p:nvPr/>
          </p:nvCxnSpPr>
          <p:spPr>
            <a:xfrm>
              <a:off x="7510648" y="4038599"/>
              <a:ext cx="0" cy="345914"/>
            </a:xfrm>
            <a:prstGeom prst="line">
              <a:avLst/>
            </a:prstGeom>
            <a:noFill/>
            <a:ln w="12700" cmpd="sng">
              <a:solidFill>
                <a:srgbClr val="8DC63F"/>
              </a:solidFill>
              <a:prstDash val="sysDash"/>
            </a:ln>
            <a:effectLst/>
          </p:spPr>
          <p:style>
            <a:lnRef idx="1">
              <a:schemeClr val="accent1"/>
            </a:lnRef>
            <a:fillRef idx="3">
              <a:schemeClr val="accent1"/>
            </a:fillRef>
            <a:effectRef idx="2">
              <a:schemeClr val="accent1"/>
            </a:effectRef>
            <a:fontRef idx="minor">
              <a:schemeClr val="lt1"/>
            </a:fontRef>
          </p:style>
        </p:cxnSp>
        <p:cxnSp>
          <p:nvCxnSpPr>
            <p:cNvPr id="35" name="Straight Connector 34"/>
            <p:cNvCxnSpPr/>
            <p:nvPr/>
          </p:nvCxnSpPr>
          <p:spPr>
            <a:xfrm flipH="1">
              <a:off x="6977248" y="4384513"/>
              <a:ext cx="1066800" cy="0"/>
            </a:xfrm>
            <a:prstGeom prst="line">
              <a:avLst/>
            </a:prstGeom>
            <a:noFill/>
            <a:ln w="12700" cmpd="sng">
              <a:solidFill>
                <a:srgbClr val="8DC63F"/>
              </a:solidFill>
              <a:prstDash val="sysDash"/>
            </a:ln>
            <a:effectLst/>
          </p:spPr>
          <p:style>
            <a:lnRef idx="1">
              <a:schemeClr val="accent1"/>
            </a:lnRef>
            <a:fillRef idx="3">
              <a:schemeClr val="accent1"/>
            </a:fillRef>
            <a:effectRef idx="2">
              <a:schemeClr val="accent1"/>
            </a:effectRef>
            <a:fontRef idx="minor">
              <a:schemeClr val="lt1"/>
            </a:fontRef>
          </p:style>
        </p:cxnSp>
        <p:sp>
          <p:nvSpPr>
            <p:cNvPr id="36" name="TextBox 35"/>
            <p:cNvSpPr txBox="1"/>
            <p:nvPr/>
          </p:nvSpPr>
          <p:spPr>
            <a:xfrm>
              <a:off x="6807200" y="1872538"/>
              <a:ext cx="1447800" cy="533480"/>
            </a:xfrm>
            <a:prstGeom prst="rect">
              <a:avLst/>
            </a:prstGeom>
            <a:noFill/>
          </p:spPr>
          <p:txBody>
            <a:bodyPr wrap="square" rtlCol="0">
              <a:spAutoFit/>
            </a:bodyPr>
            <a:lstStyle/>
            <a:p>
              <a:pPr algn="ctr"/>
              <a:r>
                <a:rPr lang="en-US" sz="2000" dirty="0">
                  <a:solidFill>
                    <a:schemeClr val="accent2"/>
                  </a:solidFill>
                </a:rPr>
                <a:t>ENGAGE</a:t>
              </a:r>
              <a:endParaRPr lang="en-US" sz="1500" dirty="0">
                <a:solidFill>
                  <a:schemeClr val="accent2"/>
                </a:solidFill>
              </a:endParaRPr>
            </a:p>
          </p:txBody>
        </p:sp>
      </p:grpSp>
      <p:sp>
        <p:nvSpPr>
          <p:cNvPr id="37" name="TextBox 36"/>
          <p:cNvSpPr txBox="1"/>
          <p:nvPr/>
        </p:nvSpPr>
        <p:spPr>
          <a:xfrm>
            <a:off x="5974579" y="4247037"/>
            <a:ext cx="1959731" cy="1477328"/>
          </a:xfrm>
          <a:prstGeom prst="rect">
            <a:avLst/>
          </a:prstGeom>
          <a:noFill/>
        </p:spPr>
        <p:txBody>
          <a:bodyPr wrap="square" rtlCol="0">
            <a:spAutoFit/>
          </a:bodyPr>
          <a:lstStyle/>
          <a:p>
            <a:pPr algn="ctr"/>
            <a:r>
              <a:rPr lang="en-US" dirty="0">
                <a:solidFill>
                  <a:schemeClr val="bg2"/>
                </a:solidFill>
              </a:rPr>
              <a:t>The future growth engine will switch gears due to generational shifts in spending power</a:t>
            </a:r>
            <a:endParaRPr lang="en-CA" dirty="0">
              <a:solidFill>
                <a:schemeClr val="bg2"/>
              </a:solidFill>
            </a:endParaRPr>
          </a:p>
        </p:txBody>
      </p:sp>
      <p:pic>
        <p:nvPicPr>
          <p:cNvPr id="38" name="Picture 37" descr="People.emf"/>
          <p:cNvPicPr>
            <a:picLocks noChangeAspect="1"/>
          </p:cNvPicPr>
          <p:nvPr/>
        </p:nvPicPr>
        <p:blipFill>
          <a:blip r:embed="rId5" cstate="print"/>
          <a:stretch>
            <a:fillRect/>
          </a:stretch>
        </p:blipFill>
        <p:spPr>
          <a:xfrm>
            <a:off x="6714042" y="2917649"/>
            <a:ext cx="499504" cy="513575"/>
          </a:xfrm>
          <a:prstGeom prst="rect">
            <a:avLst/>
          </a:prstGeom>
        </p:spPr>
      </p:pic>
    </p:spTree>
    <p:extLst>
      <p:ext uri="{BB962C8B-B14F-4D97-AF65-F5344CB8AC3E}">
        <p14:creationId xmlns:p14="http://schemas.microsoft.com/office/powerpoint/2010/main" val="26006775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2"/>
          <p:cNvGraphicFramePr>
            <a:graphicFrameLocks noChangeAspect="1"/>
          </p:cNvGraphicFramePr>
          <p:nvPr>
            <p:extLst>
              <p:ext uri="{D42A27DB-BD31-4B8C-83A1-F6EECF244321}">
                <p14:modId xmlns:p14="http://schemas.microsoft.com/office/powerpoint/2010/main" val="3312961069"/>
              </p:ext>
            </p:extLst>
          </p:nvPr>
        </p:nvGraphicFramePr>
        <p:xfrm>
          <a:off x="1864850" y="1724691"/>
          <a:ext cx="8375650" cy="463166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a:spLocks noGrp="1"/>
          </p:cNvSpPr>
          <p:nvPr>
            <p:ph type="title"/>
          </p:nvPr>
        </p:nvSpPr>
        <p:spPr>
          <a:xfrm>
            <a:off x="2034209" y="844624"/>
            <a:ext cx="8454107" cy="756837"/>
          </a:xfrm>
          <a:noFill/>
        </p:spPr>
        <p:txBody>
          <a:bodyPr/>
          <a:lstStyle/>
          <a:p>
            <a:r>
              <a:rPr lang="en-US" sz="2800" dirty="0"/>
              <a:t>Retail price wars have resulted in lower levels of inflation for the second half of 2016</a:t>
            </a:r>
            <a:endParaRPr lang="en-US" sz="2800" dirty="0"/>
          </a:p>
        </p:txBody>
      </p:sp>
      <p:sp>
        <p:nvSpPr>
          <p:cNvPr id="6" name="Text Placeholder 3"/>
          <p:cNvSpPr>
            <a:spLocks noGrp="1"/>
          </p:cNvSpPr>
          <p:nvPr>
            <p:ph type="body" idx="13"/>
          </p:nvPr>
        </p:nvSpPr>
        <p:spPr>
          <a:xfrm>
            <a:off x="2080178" y="2010441"/>
            <a:ext cx="8160322" cy="315118"/>
          </a:xfrm>
        </p:spPr>
        <p:txBody>
          <a:bodyPr/>
          <a:lstStyle/>
          <a:p>
            <a:r>
              <a:rPr lang="en-US" dirty="0" smtClean="0"/>
              <a:t>Canadian CPG Inflation</a:t>
            </a:r>
            <a:endParaRPr lang="en-US" dirty="0"/>
          </a:p>
        </p:txBody>
      </p:sp>
      <p:sp>
        <p:nvSpPr>
          <p:cNvPr id="9" name="Rectangle 10"/>
          <p:cNvSpPr txBox="1">
            <a:spLocks noChangeArrowheads="1"/>
          </p:cNvSpPr>
          <p:nvPr/>
        </p:nvSpPr>
        <p:spPr>
          <a:xfrm>
            <a:off x="2284439" y="6356351"/>
            <a:ext cx="8203876" cy="285750"/>
          </a:xfrm>
          <a:prstGeom prst="rect">
            <a:avLst/>
          </a:prstGeom>
        </p:spPr>
        <p:txBody>
          <a:bodyPr/>
          <a:lstStyle>
            <a:defPPr>
              <a:defRPr lang="en-US"/>
            </a:defPPr>
            <a:lvl1pPr marL="0" algn="l" defTabSz="914400" rtl="0" eaLnBrk="0" latinLnBrk="0" hangingPunct="0">
              <a:defRPr sz="1800" kern="1200">
                <a:solidFill>
                  <a:schemeClr val="tx1"/>
                </a:solidFill>
                <a:latin typeface="Arial" charset="0"/>
                <a:ea typeface="ＭＳ Ｐゴシック" pitchFamily="-108" charset="-128"/>
                <a:cs typeface="+mn-cs"/>
              </a:defRPr>
            </a:lvl1pPr>
            <a:lvl2pPr marL="742950" indent="-285750" algn="l" defTabSz="914400" rtl="0" eaLnBrk="0" latinLnBrk="0" hangingPunct="0">
              <a:defRPr sz="1800" kern="1200">
                <a:solidFill>
                  <a:schemeClr val="tx1"/>
                </a:solidFill>
                <a:latin typeface="Arial" charset="0"/>
                <a:ea typeface="ＭＳ Ｐゴシック" pitchFamily="-108" charset="-128"/>
                <a:cs typeface="+mn-cs"/>
              </a:defRPr>
            </a:lvl2pPr>
            <a:lvl3pPr marL="1143000" indent="-228600" algn="l" defTabSz="914400" rtl="0" eaLnBrk="0" latinLnBrk="0" hangingPunct="0">
              <a:defRPr sz="1800" kern="1200">
                <a:solidFill>
                  <a:schemeClr val="tx1"/>
                </a:solidFill>
                <a:latin typeface="Arial" charset="0"/>
                <a:ea typeface="ＭＳ Ｐゴシック" pitchFamily="-108" charset="-128"/>
                <a:cs typeface="+mn-cs"/>
              </a:defRPr>
            </a:lvl3pPr>
            <a:lvl4pPr marL="1600200" indent="-228600" algn="l" defTabSz="914400" rtl="0" eaLnBrk="0" latinLnBrk="0" hangingPunct="0">
              <a:defRPr sz="1800" kern="1200">
                <a:solidFill>
                  <a:schemeClr val="tx1"/>
                </a:solidFill>
                <a:latin typeface="Arial" charset="0"/>
                <a:ea typeface="ＭＳ Ｐゴシック" pitchFamily="-108" charset="-128"/>
                <a:cs typeface="+mn-cs"/>
              </a:defRPr>
            </a:lvl4pPr>
            <a:lvl5pPr marL="2057400" indent="-228600" algn="l" defTabSz="914400" rtl="0" eaLnBrk="0" latinLnBrk="0" hangingPunct="0">
              <a:defRPr sz="1800" kern="1200">
                <a:solidFill>
                  <a:schemeClr val="tx1"/>
                </a:solidFill>
                <a:latin typeface="Arial" charset="0"/>
                <a:ea typeface="ＭＳ Ｐゴシック" pitchFamily="-108" charset="-128"/>
                <a:cs typeface="+mn-cs"/>
              </a:defRPr>
            </a:lvl5pPr>
            <a:lvl6pPr marL="2514600" indent="-228600" algn="l" defTabSz="457200" rtl="0" eaLnBrk="0" fontAlgn="base" latinLnBrk="0" hangingPunct="0">
              <a:spcBef>
                <a:spcPct val="0"/>
              </a:spcBef>
              <a:spcAft>
                <a:spcPct val="0"/>
              </a:spcAft>
              <a:defRPr sz="1800" kern="1200">
                <a:solidFill>
                  <a:schemeClr val="tx1"/>
                </a:solidFill>
                <a:latin typeface="Arial" charset="0"/>
                <a:ea typeface="ＭＳ Ｐゴシック" pitchFamily="-108" charset="-128"/>
                <a:cs typeface="+mn-cs"/>
              </a:defRPr>
            </a:lvl6pPr>
            <a:lvl7pPr marL="2971800" indent="-228600" algn="l" defTabSz="457200" rtl="0" eaLnBrk="0" fontAlgn="base" latinLnBrk="0" hangingPunct="0">
              <a:spcBef>
                <a:spcPct val="0"/>
              </a:spcBef>
              <a:spcAft>
                <a:spcPct val="0"/>
              </a:spcAft>
              <a:defRPr sz="1800" kern="1200">
                <a:solidFill>
                  <a:schemeClr val="tx1"/>
                </a:solidFill>
                <a:latin typeface="Arial" charset="0"/>
                <a:ea typeface="ＭＳ Ｐゴシック" pitchFamily="-108" charset="-128"/>
                <a:cs typeface="+mn-cs"/>
              </a:defRPr>
            </a:lvl7pPr>
            <a:lvl8pPr marL="3429000" indent="-228600" algn="l" defTabSz="457200" rtl="0" eaLnBrk="0" fontAlgn="base" latinLnBrk="0" hangingPunct="0">
              <a:spcBef>
                <a:spcPct val="0"/>
              </a:spcBef>
              <a:spcAft>
                <a:spcPct val="0"/>
              </a:spcAft>
              <a:defRPr sz="1800" kern="1200">
                <a:solidFill>
                  <a:schemeClr val="tx1"/>
                </a:solidFill>
                <a:latin typeface="Arial" charset="0"/>
                <a:ea typeface="ＭＳ Ｐゴシック" pitchFamily="-108" charset="-128"/>
                <a:cs typeface="+mn-cs"/>
              </a:defRPr>
            </a:lvl8pPr>
            <a:lvl9pPr marL="3886200" indent="-228600" algn="l" defTabSz="457200" rtl="0" eaLnBrk="0" fontAlgn="base" latinLnBrk="0" hangingPunct="0">
              <a:spcBef>
                <a:spcPct val="0"/>
              </a:spcBef>
              <a:spcAft>
                <a:spcPct val="0"/>
              </a:spcAft>
              <a:defRPr sz="1800" kern="1200">
                <a:solidFill>
                  <a:schemeClr val="tx1"/>
                </a:solidFill>
                <a:latin typeface="Arial" charset="0"/>
                <a:ea typeface="ＭＳ Ｐゴシック" pitchFamily="-108" charset="-128"/>
                <a:cs typeface="+mn-cs"/>
              </a:defRPr>
            </a:lvl9pPr>
          </a:lstStyle>
          <a:p>
            <a:pPr>
              <a:lnSpc>
                <a:spcPct val="90000"/>
              </a:lnSpc>
            </a:pPr>
            <a:r>
              <a:rPr lang="en-US" sz="800" dirty="0">
                <a:solidFill>
                  <a:srgbClr val="5F5F5F"/>
                </a:solidFill>
                <a:latin typeface="Calibri" pitchFamily="34" charset="0"/>
              </a:rPr>
              <a:t/>
            </a:r>
            <a:br>
              <a:rPr lang="en-US" sz="800" dirty="0">
                <a:solidFill>
                  <a:srgbClr val="5F5F5F"/>
                </a:solidFill>
                <a:latin typeface="Calibri" pitchFamily="34" charset="0"/>
              </a:rPr>
            </a:br>
            <a:r>
              <a:rPr lang="en-US" sz="800" dirty="0">
                <a:solidFill>
                  <a:srgbClr val="5F5F5F"/>
                </a:solidFill>
                <a:latin typeface="Calibri" pitchFamily="34" charset="0"/>
              </a:rPr>
              <a:t>Source:  Nielsen MarketTrack –  All Channels, Total Tracked Sales </a:t>
            </a:r>
            <a:r>
              <a:rPr lang="en-US" sz="800" dirty="0">
                <a:solidFill>
                  <a:srgbClr val="5F5F5F"/>
                </a:solidFill>
                <a:latin typeface="Calibri" pitchFamily="34" charset="0"/>
              </a:rPr>
              <a:t>including Fresh </a:t>
            </a:r>
            <a:r>
              <a:rPr lang="en-US" sz="800" dirty="0">
                <a:solidFill>
                  <a:srgbClr val="5F5F5F"/>
                </a:solidFill>
                <a:latin typeface="Calibri" pitchFamily="34" charset="0"/>
              </a:rPr>
              <a:t>Random </a:t>
            </a:r>
            <a:r>
              <a:rPr lang="en-US" sz="800" dirty="0">
                <a:solidFill>
                  <a:srgbClr val="5F5F5F"/>
                </a:solidFill>
                <a:latin typeface="Calibri" pitchFamily="34" charset="0"/>
              </a:rPr>
              <a:t>Weight – 4 weekly periods</a:t>
            </a:r>
            <a:endParaRPr lang="en-US" sz="800" dirty="0">
              <a:solidFill>
                <a:srgbClr val="5F5F5F"/>
              </a:solidFill>
              <a:latin typeface="Calibri" pitchFamily="34" charset="0"/>
            </a:endParaRPr>
          </a:p>
          <a:p>
            <a:pPr>
              <a:lnSpc>
                <a:spcPct val="90000"/>
              </a:lnSpc>
            </a:pPr>
            <a:r>
              <a:rPr lang="en-US" sz="800" dirty="0">
                <a:solidFill>
                  <a:srgbClr val="5F5F5F"/>
                </a:solidFill>
                <a:latin typeface="Calibri" pitchFamily="34" charset="0"/>
              </a:rPr>
              <a:t> </a:t>
            </a:r>
            <a:endParaRPr lang="en-US" sz="800" dirty="0">
              <a:solidFill>
                <a:srgbClr val="5F5F5F"/>
              </a:solidFill>
              <a:latin typeface="Calibri" pitchFamily="34" charset="0"/>
            </a:endParaRPr>
          </a:p>
        </p:txBody>
      </p:sp>
      <p:sp>
        <p:nvSpPr>
          <p:cNvPr id="14" name="TextBox 13"/>
          <p:cNvSpPr txBox="1"/>
          <p:nvPr/>
        </p:nvSpPr>
        <p:spPr>
          <a:xfrm>
            <a:off x="8523363" y="1895194"/>
            <a:ext cx="1508618" cy="369332"/>
          </a:xfrm>
          <a:prstGeom prst="rect">
            <a:avLst/>
          </a:prstGeom>
          <a:noFill/>
        </p:spPr>
        <p:txBody>
          <a:bodyPr wrap="none" rtlCol="0">
            <a:spAutoFit/>
          </a:bodyPr>
          <a:lstStyle/>
          <a:p>
            <a:r>
              <a:rPr lang="en-US" b="1" dirty="0">
                <a:solidFill>
                  <a:srgbClr val="8DC63F"/>
                </a:solidFill>
              </a:rPr>
              <a:t>Q3-4 Inflation</a:t>
            </a:r>
            <a:endParaRPr lang="en-US" b="1" dirty="0">
              <a:solidFill>
                <a:srgbClr val="8DC63F"/>
              </a:solidFill>
            </a:endParaRPr>
          </a:p>
        </p:txBody>
      </p:sp>
      <p:sp>
        <p:nvSpPr>
          <p:cNvPr id="15" name="TextBox 14"/>
          <p:cNvSpPr txBox="1"/>
          <p:nvPr/>
        </p:nvSpPr>
        <p:spPr>
          <a:xfrm>
            <a:off x="8174290" y="2515673"/>
            <a:ext cx="2179386" cy="1338828"/>
          </a:xfrm>
          <a:prstGeom prst="rect">
            <a:avLst/>
          </a:prstGeom>
          <a:noFill/>
        </p:spPr>
        <p:txBody>
          <a:bodyPr wrap="square" rtlCol="0">
            <a:spAutoFit/>
          </a:bodyPr>
          <a:lstStyle/>
          <a:p>
            <a:pPr>
              <a:lnSpc>
                <a:spcPct val="150000"/>
              </a:lnSpc>
            </a:pPr>
            <a:r>
              <a:rPr lang="en-US" dirty="0"/>
              <a:t>Total:   </a:t>
            </a:r>
            <a:r>
              <a:rPr lang="en-US" sz="1600" dirty="0"/>
              <a:t>+0.0%   -0.5%</a:t>
            </a:r>
            <a:endParaRPr lang="en-US" dirty="0"/>
          </a:p>
          <a:p>
            <a:pPr>
              <a:lnSpc>
                <a:spcPct val="150000"/>
              </a:lnSpc>
            </a:pPr>
            <a:r>
              <a:rPr lang="en-US" dirty="0" err="1"/>
              <a:t>Reg</a:t>
            </a:r>
            <a:r>
              <a:rPr lang="en-US" dirty="0"/>
              <a:t>:     </a:t>
            </a:r>
            <a:r>
              <a:rPr lang="en-US" sz="1600" dirty="0"/>
              <a:t>-2.3%    -1.1%</a:t>
            </a:r>
          </a:p>
          <a:p>
            <a:pPr>
              <a:lnSpc>
                <a:spcPct val="150000"/>
              </a:lnSpc>
            </a:pPr>
            <a:r>
              <a:rPr lang="en-US" dirty="0"/>
              <a:t>TPR:     </a:t>
            </a:r>
            <a:r>
              <a:rPr lang="en-US" sz="1600" dirty="0"/>
              <a:t>+4.1%   +1.4%</a:t>
            </a:r>
            <a:endParaRPr lang="en-US" sz="1600" dirty="0"/>
          </a:p>
        </p:txBody>
      </p:sp>
      <p:sp>
        <p:nvSpPr>
          <p:cNvPr id="16" name="Rectangle 15"/>
          <p:cNvSpPr/>
          <p:nvPr/>
        </p:nvSpPr>
        <p:spPr>
          <a:xfrm>
            <a:off x="8181976" y="1843089"/>
            <a:ext cx="2058525" cy="4390032"/>
          </a:xfrm>
          <a:prstGeom prst="rect">
            <a:avLst/>
          </a:prstGeom>
          <a:noFill/>
          <a:ln w="38100">
            <a:solidFill>
              <a:srgbClr val="8DC63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8913336" y="2275209"/>
            <a:ext cx="1231876" cy="369332"/>
          </a:xfrm>
          <a:prstGeom prst="rect">
            <a:avLst/>
          </a:prstGeom>
          <a:noFill/>
        </p:spPr>
        <p:txBody>
          <a:bodyPr wrap="none" rtlCol="0">
            <a:spAutoFit/>
          </a:bodyPr>
          <a:lstStyle/>
          <a:p>
            <a:r>
              <a:rPr lang="en-US" dirty="0"/>
              <a:t>CA       WST</a:t>
            </a:r>
            <a:endParaRPr lang="en-US" dirty="0"/>
          </a:p>
        </p:txBody>
      </p:sp>
      <p:cxnSp>
        <p:nvCxnSpPr>
          <p:cNvPr id="4" name="Straight Connector 3"/>
          <p:cNvCxnSpPr/>
          <p:nvPr/>
        </p:nvCxnSpPr>
        <p:spPr>
          <a:xfrm>
            <a:off x="8914448" y="2630253"/>
            <a:ext cx="1216476" cy="0"/>
          </a:xfrm>
          <a:prstGeom prst="line">
            <a:avLst/>
          </a:prstGeom>
          <a:ln>
            <a:solidFill>
              <a:srgbClr val="8DC63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529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p:cNvSpPr>
          <p:nvPr>
            <p:ph type="title" idx="4294967295"/>
          </p:nvPr>
        </p:nvSpPr>
        <p:spPr>
          <a:xfrm>
            <a:off x="2386316" y="1077015"/>
            <a:ext cx="3832515" cy="639762"/>
          </a:xfrm>
        </p:spPr>
        <p:txBody>
          <a:bodyPr/>
          <a:lstStyle/>
          <a:p>
            <a:r>
              <a:rPr lang="en-US" dirty="0" smtClean="0"/>
              <a:t>Thank You!</a:t>
            </a:r>
          </a:p>
        </p:txBody>
      </p:sp>
      <p:sp>
        <p:nvSpPr>
          <p:cNvPr id="3" name="Rectangle 6"/>
          <p:cNvSpPr>
            <a:spLocks noChangeArrowheads="1"/>
          </p:cNvSpPr>
          <p:nvPr/>
        </p:nvSpPr>
        <p:spPr bwMode="auto">
          <a:xfrm>
            <a:off x="2464126" y="2025761"/>
            <a:ext cx="6593439" cy="861760"/>
          </a:xfrm>
          <a:prstGeom prst="rect">
            <a:avLst/>
          </a:prstGeom>
          <a:noFill/>
          <a:ln w="9525" algn="ctr">
            <a:noFill/>
            <a:miter lim="800000"/>
            <a:headEnd/>
            <a:tailEnd/>
          </a:ln>
          <a:effectLst>
            <a:prstShdw prst="shdw17" dist="17961" dir="2700000">
              <a:schemeClr val="bg1">
                <a:gamma/>
                <a:shade val="60000"/>
                <a:invGamma/>
              </a:schemeClr>
            </a:prstShdw>
          </a:effectLst>
        </p:spPr>
        <p:txBody>
          <a:bodyPr wrap="square" lIns="91426" tIns="45713" rIns="91426" bIns="45713" anchor="ctr">
            <a:spAutoFit/>
          </a:bodyPr>
          <a:lstStyle/>
          <a:p>
            <a:pPr>
              <a:buClr>
                <a:srgbClr val="0082D1"/>
              </a:buClr>
              <a:buFont typeface="Times" pitchFamily="18" charset="0"/>
              <a:buNone/>
              <a:defRPr/>
            </a:pPr>
            <a:r>
              <a:rPr lang="en-US" sz="2000" b="1" dirty="0">
                <a:solidFill>
                  <a:srgbClr val="969696"/>
                </a:solidFill>
                <a:ea typeface="ＭＳ Ｐゴシック" pitchFamily="34" charset="-128"/>
              </a:rPr>
              <a:t>Stay Connected to Consumer and Media Trends</a:t>
            </a:r>
            <a:endParaRPr lang="en-US" sz="2000" dirty="0">
              <a:solidFill>
                <a:srgbClr val="969696"/>
              </a:solidFill>
              <a:ea typeface="ＭＳ Ｐゴシック" pitchFamily="34" charset="-128"/>
            </a:endParaRPr>
          </a:p>
          <a:p>
            <a:pPr>
              <a:spcBef>
                <a:spcPct val="50000"/>
              </a:spcBef>
              <a:buClr>
                <a:srgbClr val="0082D1"/>
              </a:buClr>
              <a:buFont typeface="Times" pitchFamily="18" charset="0"/>
              <a:buNone/>
              <a:defRPr/>
            </a:pPr>
            <a:r>
              <a:rPr lang="en-US" sz="2000" dirty="0">
                <a:solidFill>
                  <a:srgbClr val="969696"/>
                </a:solidFill>
                <a:ea typeface="ＭＳ Ｐゴシック" pitchFamily="34" charset="-128"/>
              </a:rPr>
              <a:t>For </a:t>
            </a:r>
            <a:r>
              <a:rPr lang="en-US" sz="2000" dirty="0">
                <a:solidFill>
                  <a:srgbClr val="969696"/>
                </a:solidFill>
                <a:ea typeface="ＭＳ Ｐゴシック" pitchFamily="34" charset="-128"/>
              </a:rPr>
              <a:t>the latest insights, visit </a:t>
            </a:r>
            <a:r>
              <a:rPr lang="en-US" sz="2000" dirty="0">
                <a:solidFill>
                  <a:srgbClr val="969696"/>
                </a:solidFill>
                <a:ea typeface="ＭＳ Ｐゴシック" pitchFamily="34" charset="-128"/>
              </a:rPr>
              <a:t>nielsen.com</a:t>
            </a:r>
            <a:endParaRPr lang="en-US" sz="2800" dirty="0">
              <a:solidFill>
                <a:srgbClr val="969696"/>
              </a:solidFill>
              <a:ea typeface="ＭＳ Ｐゴシック" pitchFamily="34" charset="-128"/>
            </a:endParaRPr>
          </a:p>
        </p:txBody>
      </p:sp>
      <p:sp>
        <p:nvSpPr>
          <p:cNvPr id="4" name="Rectangle 5"/>
          <p:cNvSpPr>
            <a:spLocks noChangeArrowheads="1"/>
          </p:cNvSpPr>
          <p:nvPr/>
        </p:nvSpPr>
        <p:spPr bwMode="auto">
          <a:xfrm>
            <a:off x="3665413" y="3636456"/>
            <a:ext cx="2582429" cy="92333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nSpc>
                <a:spcPct val="150000"/>
              </a:lnSpc>
              <a:defRPr/>
            </a:pPr>
            <a:r>
              <a:rPr lang="en-US" dirty="0">
                <a:solidFill>
                  <a:srgbClr val="969696"/>
                </a:solidFill>
                <a:latin typeface="+mj-lt"/>
                <a:ea typeface="ＭＳ Ｐゴシック" pitchFamily="34" charset="-128"/>
              </a:rPr>
              <a:t>@</a:t>
            </a:r>
            <a:r>
              <a:rPr lang="en-US" dirty="0" err="1">
                <a:solidFill>
                  <a:srgbClr val="969696"/>
                </a:solidFill>
                <a:latin typeface="+mj-lt"/>
                <a:ea typeface="ＭＳ Ｐゴシック" pitchFamily="34" charset="-128"/>
              </a:rPr>
              <a:t>CarmAllison</a:t>
            </a:r>
            <a:endParaRPr lang="en-US" dirty="0">
              <a:solidFill>
                <a:srgbClr val="969696"/>
              </a:solidFill>
              <a:latin typeface="+mj-lt"/>
              <a:ea typeface="ＭＳ Ｐゴシック" pitchFamily="34" charset="-128"/>
            </a:endParaRPr>
          </a:p>
          <a:p>
            <a:pPr>
              <a:lnSpc>
                <a:spcPct val="150000"/>
              </a:lnSpc>
              <a:defRPr/>
            </a:pPr>
            <a:r>
              <a:rPr lang="en-US" dirty="0">
                <a:solidFill>
                  <a:srgbClr val="969696"/>
                </a:solidFill>
                <a:latin typeface="+mj-lt"/>
                <a:ea typeface="ＭＳ Ｐゴシック" pitchFamily="34" charset="-128"/>
              </a:rPr>
              <a:t>@Nielsen</a:t>
            </a:r>
            <a:endParaRPr lang="en-US" dirty="0">
              <a:solidFill>
                <a:srgbClr val="969696"/>
              </a:solidFill>
              <a:latin typeface="+mj-lt"/>
              <a:ea typeface="ＭＳ Ｐゴシック" pitchFamily="34" charset="-128"/>
            </a:endParaRPr>
          </a:p>
        </p:txBody>
      </p:sp>
      <p:sp>
        <p:nvSpPr>
          <p:cNvPr id="5" name="AutoShape 2" descr="data:image/png;base64,iVBORw0KGgoAAAANSUhEUgAAAPoAAADKCAMAAAC7SK2iAAAAZlBMVEUqqeD///8Aot4hp98apt8QpN4Aod7f8Pmn1vDj8vr6/f53wunw+Pz1+/3p9fvG5PW73/NEseOb0e5cuOXQ6few2vGBxuqNy+zL5/YzrOFvv+i94POf0+5ku+aq1/DZ7fgAm9yKyesNdsMLAAALIklEQVR4nN2daYOaMBCGIceioiiCuOBB/f9/ssFjBYTcGYLvl7bbFnmcZJKZTJIg9F/J7/UYX9IyCIIyzeLjYru08djAxkMcKt9nlIlgjING7FdMKEXpcbsyfLTP6KtdxaBJMCTGj7LD2uTx/qLnjBsPYr/U0J/UH7x5/uor+qEUcD+NT8l+I35aS0mWPH/nJ/qCSIE/4OlRHn51Q9nr9z6iHwJp8GfD38s9eLWnhO5ef/IPPUrVwBvRYCvx5DOh7Hv6+6N36EekDB40zb4StPrNvgEPyPHvJ5/ov7ZhVBSVVAP8Dk94ho8K+hgk6Xs8/ECv/+UumOR00DL5U+g29thThp6zA1K8f/qBnmKa9H8GpVjX5A/RdKjRR0f8dh6oxdZH/6UBLk2niHpaZWbkrNEHfasli5S2poNto3+gZ+wLwqljyEGtS4PG/mKndeuJ0TlF3dGCto3aQ6/R/cu5QLB2tQ7MyRk7enqqzakIWNDT/Vt6bX9iDz1+/GNahMBaYxvkTIw9Od2YufvcH625i75Cr+/nGIJqY8XmdxFCB7Dv30o3zO+iH/4cDTpDkrNxxRb5uGgPKRh7A3QN4ZQNB+VWhbPeh3bQE9T6p+gARn40HdVkyHF/yO6gHzqvAMa+RWPva1Go7n9sB/3S7XFA7BsAmwfoM53TQe+/A0x/zwBcHFp8fm4bvf74+iH8/AHA6INjdcB/CXpzTQ7R3AfI66KDXgy0PBo7Ro/dj2uon79aHdJ/dQd9cF5B+8OhXUXuvXvfW+cFpc30po0+3PTIYBRsS859HKad1Et9j97v05sW+nqk12FsZYlrULlro9P0nZFabQt8n95jsumifzr4FzuVyXdq6eLW6Bj9haD1OfsL3h+RbQt9O+5rPxyFJTnu6QTfGZPTMWtHc88hu4XOG2Cpm+RF4dS94yLJD7eM9oJYUoV99AVvhCWlg2TlyvGYjvvU9x++EhYt9DPXBPi9YmNNO4jZe58Dv/xeC30vaH3I+uwGIkzvi0avT1dAZ43e7ig3Npq6FHovLkk3+EaYDgRA+pqgvaNWr5V1c0/RzKiGo6sKIFrtqhOFSw5uf8LUXv4CnLy7Di83pen8f1uGj6Dbe29iJjOR7QlTO8kbiBxFW/0paQs9kX4VmkahudxO5T700884iYPWIbGwwHw1FmLZ4a3PHKswVTEiQozdHaTRMfoMPtvosZIZaGlWfrGGyL4/1V18HkCXGdjbz0OZSZeX9aoWRMqhQYmfjBYIo1g/npMcSy2IZoOOibsEIRbzd7rwYNNYNLJg3kHXyRESXfgrDDqhYxXEHXTFzv4URtWAExFKHC3ZEE5HDdNBX2o6Xebw1BOXwhjZhngVUaOlBYofQcur4iQHBp2zgNJFP+v3P0xpodTuQRq8vNXNphmYplf5lRo9x6L6StLopksCzPSV7JYMkMANl9Lov8bvw+hjKZ938gw9tFCt+bC90OmBTGRV0C3ZAlOUnfkzfPn0gMl7KKBbMfvjUwkl1YGTvvYO3WpUwZo+qRb1cOOHSFUooVtf7MfNNszimn/EjWrpAc0Plx/cQv3ZLPcNGv4gKxbb6D3wQwzsaujOyjbv+3ApIumlOC4OpxwiaiXSE9mHrHm6YT32IjM5/ZTnZ1Vq6DVg1syxMGd1eHCLn0EU45nITRE9vEyw8O1EhFMENIy+ctzdwcRbFR/Z05oM7x6ZnXhVMGPbeQGz5C5FOTt0R3cyO69jBBHlhFDtWpru3/z+TP3eFkQ5tQAtdEq66+a5ybZiT0THydvouDnzov0tRbP3dbzArY3eDGgEXVq5tU068/Gdl4tuoz/i5ya3dvoLrwx3lE8twtub20L/y8ZiFmDfdo/8ym7Wdu/v5RxDb299ucdWaXU7785z7u/cQn5eoSgLLgmdt9V5mdEW+hR1yo5FeSlxjbq5+Yg7trXRXRfmw4uXo9EvHpuFeNF6Fx24fNG9+Du12uhf5+f4hwu10afYleBUvOClF69/WWfH/B1qHXSQ8hY4Ef7ueysVVJ6K8ot4LVVQeSnEL28YO5LnCyQ6Rax3ENM3oRPBYVK9jOw3zWpEW8976Mk3pGGfEnT1jzw8/LY7VxIeGNhHX36N2fmxywD69/T2oe0ufHSQE6EghAXkA2tuIGW77sWrpxhD/5Ip3ei+Dx76d8zkuRnJMfSvKKURBKxj6CAnwDmWxKEig+gre0ebTiUq3o4xXFUBvqvetiTa+1hBCchJlw4lc4jOWC3NYd7sYv/OKSM6z5ldPJ/hoYeLGbPzasYk0Gfc5vnLjBLo4Vb9FhI/JIxXhehhZOvQdmDJ3WbBv/fF/HqGKSQzqAvRG0c/P8NLOTmJ236W6dwML+fkpC46WsyslEj2nCiZO5428axavcxMThadtfoKzcbyokUXRfQwTArRdYK+iFcHroXOBrprOnKpiFeSmr4rojNF+5TZ3m98JH30p+pVduvT0euMreR0Rog+4CrX273XmTskfyIYF71M4/1hm0fL5TKqf3fnIsNjlwh5IgWj89EX9Lnx9iHieTcPlIzOR4c8Dc+K+EWxKuiuT663rh+VQ9D46Pm8QhfuVhdFdNe7+C1LYt1BHh3kyCBbkr2fWA59TmbHwmICNXS4wy+NpXptgXAi6/W0tS3lK1aF6AA3EdmRymxGDj28zaPJ8w7k0EUPZ7HYjony+d0S6LM4v0DjLiaZeB3iQk1DqURsKugzqK2RTsipolu8NtiNtG4ikkxG+93kdZq7dG7u12tXR7TuGZRNS548Zh+47MAmerjzll0tStdAD0+ebhKQXVg1QA9zP1ee5Ncc9NHDpY8ZWf07p5RWXzysLyH69+spLjztPVtp1+7o6uhhXXpleLlaKTvoTTDjj+F/5AqGbKGHy8wXeO45Sy7Q2bQ29QLe8IJ0LfQw3GbT+zvuiWru0Jtr6ycursGl4ZVy2ujN3fXN3dZT4b9v2Z0AnWlzigM0zbo791AxAPRGyXZflagpPYD8ApDZPXp20B9aR3kOuBqvGaJ3ZAudqYCb5yEbt4JbQ09KuFLSz9s3dWQL/Qo4ztsht4S+zgDTV5bI7aAfIJ27lX7eyAJ6AprAsOHbHzJH30OaHEvua5GRKfo2gDQ5Np/DvWWGXsOG7jgwSMp8yAQ9Ad4WQlKtBaYx6aMn0JuBqNai4rh00aMKOlcxdr+wtvTQf8GTNFh8zoyqNNBX1xI8P0MC3eUli+h5jOATU7a7uQZ6tA8mSMhhZJR0toBe70s0xcYXEuhc9G0NfXMq8EQbfqjKpg7L6OvtMZ1soxPWKo6ygJ5sz03Kcbr9XTQzTTlz0PM8+Uzlr6Pfwz5OCZp2HyfWrxuQQQ/3/xAu0zS7VHFcVZcsLQOKfNjVhunFncnv6OGazUkxZqQvTUv8Eg2sJSVG0dm81K96gUbY+pR9GD0Mr36dR4HRxWZkzkUPV7fpV41fwrS0l4YSo7MuH//4AU+xS78+hN4cxuEBPCWc+0WdobPw5DItPKZm5TEG6Mzy8XTHsGCKoSw+hM4mr7dpKkWYc4Pp4+PozNsv4KNygjIIry5CD5sKKciYhXXxo/0ElEijkVsClZDBhGYHw2IoLXEPWKzc93pCgwkMfpfglMFd5pCe2RsXbpJPMhJmaTaHzEnQzriDm3kZlIGkzps7xc1RPFaxabqfzt4PyWZk60VmJz/HsFFZnJwmIeSkkIxe5fsLNeHHrO2g9HZyH49KSXX1JdoVqXr2CjdNHJXxNbe6TGwmreXGaPesDSWY3wbw4wwrVFbHXT3F2M2TQWlBku/ORZWW4+RpFh+vp9qTBt7Xf75lmmSz+EdCAAAAAElFTkSuQmCC"/>
          <p:cNvSpPr>
            <a:spLocks noChangeAspect="1" noChangeArrowheads="1"/>
          </p:cNvSpPr>
          <p:nvPr/>
        </p:nvSpPr>
        <p:spPr bwMode="auto">
          <a:xfrm>
            <a:off x="15240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4" descr="data:image/png;base64,iVBORw0KGgoAAAANSUhEUgAAAPoAAADKCAMAAAC7SK2iAAAAZlBMVEUqqeD///8Aot4hp98apt8QpN4Aod7f8Pmn1vDj8vr6/f53wunw+Pz1+/3p9fvG5PW73/NEseOb0e5cuOXQ6few2vGBxuqNy+zL5/YzrOFvv+i94POf0+5ku+aq1/DZ7fgAm9yKyesNdsMLAAALIklEQVR4nN2daYOaMBCGIceioiiCuOBB/f9/ssFjBYTcGYLvl7bbFnmcZJKZTJIg9F/J7/UYX9IyCIIyzeLjYru08djAxkMcKt9nlIlgjING7FdMKEXpcbsyfLTP6KtdxaBJMCTGj7LD2uTx/qLnjBsPYr/U0J/UH7x5/uor+qEUcD+NT8l+I35aS0mWPH/nJ/qCSIE/4OlRHn51Q9nr9z6iHwJp8GfD38s9eLWnhO5ef/IPPUrVwBvRYCvx5DOh7Hv6+6N36EekDB40zb4StPrNvgEPyPHvJ5/ov7ZhVBSVVAP8Dk94ho8K+hgk6Xs8/ECv/+UumOR00DL5U+g29thThp6zA1K8f/qBnmKa9H8GpVjX5A/RdKjRR0f8dh6oxdZH/6UBLk2niHpaZWbkrNEHfasli5S2poNto3+gZ+wLwqljyEGtS4PG/mKndeuJ0TlF3dGCto3aQ6/R/cu5QLB2tQ7MyRk7enqqzakIWNDT/Vt6bX9iDz1+/GNahMBaYxvkTIw9Od2YufvcH625i75Cr+/nGIJqY8XmdxFCB7Dv30o3zO+iH/4cDTpDkrNxxRb5uGgPKRh7A3QN4ZQNB+VWhbPeh3bQE9T6p+gARn40HdVkyHF/yO6gHzqvAMa+RWPva1Go7n9sB/3S7XFA7BsAmwfoM53TQe+/A0x/zwBcHFp8fm4bvf74+iH8/AHA6INjdcB/CXpzTQ7R3AfI66KDXgy0PBo7Ro/dj2uon79aHdJ/dQd9cF5B+8OhXUXuvXvfW+cFpc30po0+3PTIYBRsS859HKad1Et9j97v05sW+nqk12FsZYlrULlro9P0nZFabQt8n95jsumifzr4FzuVyXdq6eLW6Bj9haD1OfsL3h+RbQt9O+5rPxyFJTnu6QTfGZPTMWtHc88hu4XOG2Cpm+RF4dS94yLJD7eM9oJYUoV99AVvhCWlg2TlyvGYjvvU9x++EhYt9DPXBPi9YmNNO4jZe58Dv/xeC30vaH3I+uwGIkzvi0avT1dAZ43e7ig3Npq6FHovLkk3+EaYDgRA+pqgvaNWr5V1c0/RzKiGo6sKIFrtqhOFSw5uf8LUXv4CnLy7Di83pen8f1uGj6Dbe29iJjOR7QlTO8kbiBxFW/0paQs9kX4VmkahudxO5T700884iYPWIbGwwHw1FmLZ4a3PHKswVTEiQozdHaTRMfoMPtvosZIZaGlWfrGGyL4/1V18HkCXGdjbz0OZSZeX9aoWRMqhQYmfjBYIo1g/npMcSy2IZoOOibsEIRbzd7rwYNNYNLJg3kHXyRESXfgrDDqhYxXEHXTFzv4URtWAExFKHC3ZEE5HDdNBX2o6Xebw1BOXwhjZhngVUaOlBYofQcur4iQHBp2zgNJFP+v3P0xpodTuQRq8vNXNphmYplf5lRo9x6L6StLopksCzPSV7JYMkMANl9Lov8bvw+hjKZ938gw9tFCt+bC90OmBTGRV0C3ZAlOUnfkzfPn0gMl7KKBbMfvjUwkl1YGTvvYO3WpUwZo+qRb1cOOHSFUooVtf7MfNNszimn/EjWrpAc0Plx/cQv3ZLPcNGv4gKxbb6D3wQwzsaujOyjbv+3ApIumlOC4OpxwiaiXSE9mHrHm6YT32IjM5/ZTnZ1Vq6DVg1syxMGd1eHCLn0EU45nITRE9vEyw8O1EhFMENIy+ctzdwcRbFR/Z05oM7x6ZnXhVMGPbeQGz5C5FOTt0R3cyO69jBBHlhFDtWpru3/z+TP3eFkQ5tQAtdEq66+a5ybZiT0THydvouDnzov0tRbP3dbzArY3eDGgEXVq5tU068/Gdl4tuoz/i5ya3dvoLrwx3lE8twtub20L/y8ZiFmDfdo/8ym7Wdu/v5RxDb299ucdWaXU7785z7u/cQn5eoSgLLgmdt9V5mdEW+hR1yo5FeSlxjbq5+Yg7trXRXRfmw4uXo9EvHpuFeNF6Fx24fNG9+Du12uhf5+f4hwu10afYleBUvOClF69/WWfH/B1qHXSQ8hY4Ef7ueysVVJ6K8ot4LVVQeSnEL28YO5LnCyQ6Rax3ENM3oRPBYVK9jOw3zWpEW8976Mk3pGGfEnT1jzw8/LY7VxIeGNhHX36N2fmxywD69/T2oe0ufHSQE6EghAXkA2tuIGW77sWrpxhD/5Ip3ei+Dx76d8zkuRnJMfSvKKURBKxj6CAnwDmWxKEig+gre0ebTiUq3o4xXFUBvqvetiTa+1hBCchJlw4lc4jOWC3NYd7sYv/OKSM6z5ldPJ/hoYeLGbPzasYk0Gfc5vnLjBLo4Vb9FhI/JIxXhehhZOvQdmDJ3WbBv/fF/HqGKSQzqAvRG0c/P8NLOTmJ236W6dwML+fkpC46WsyslEj2nCiZO5428axavcxMThadtfoKzcbyokUXRfQwTArRdYK+iFcHroXOBrprOnKpiFeSmr4rojNF+5TZ3m98JH30p+pVduvT0euMreR0Rog+4CrX273XmTskfyIYF71M4/1hm0fL5TKqf3fnIsNjlwh5IgWj89EX9Lnx9iHieTcPlIzOR4c8Dc+K+EWxKuiuT663rh+VQ9D46Pm8QhfuVhdFdNe7+C1LYt1BHh3kyCBbkr2fWA59TmbHwmICNXS4wy+NpXptgXAi6/W0tS3lK1aF6AA3EdmRymxGDj28zaPJ8w7k0EUPZ7HYjony+d0S6LM4v0DjLiaZeB3iQk1DqURsKugzqK2RTsipolu8NtiNtG4ikkxG+93kdZq7dG7u12tXR7TuGZRNS548Zh+47MAmerjzll0tStdAD0+ebhKQXVg1QA9zP1ee5Ncc9NHDpY8ZWf07p5RWXzysLyH69+spLjztPVtp1+7o6uhhXXpleLlaKTvoTTDjj+F/5AqGbKGHy8wXeO45Sy7Q2bQ29QLe8IJ0LfQw3GbT+zvuiWru0Jtr6ycursGl4ZVy2ujN3fXN3dZT4b9v2Z0AnWlzigM0zbo791AxAPRGyXZflagpPYD8ApDZPXp20B9aR3kOuBqvGaJ3ZAudqYCb5yEbt4JbQ09KuFLSz9s3dWQL/Qo4ztsht4S+zgDTV5bI7aAfIJ27lX7eyAJ6AprAsOHbHzJH30OaHEvua5GRKfo2gDQ5Np/DvWWGXsOG7jgwSMp8yAQ9Ad4WQlKtBaYx6aMn0JuBqNai4rh00aMKOlcxdr+wtvTQf8GTNFh8zoyqNNBX1xI8P0MC3eUli+h5jOATU7a7uQZ6tA8mSMhhZJR0toBe70s0xcYXEuhc9G0NfXMq8EQbfqjKpg7L6OvtMZ1soxPWKo6ygJ5sz03Kcbr9XTQzTTlz0PM8+Uzlr6Pfwz5OCZp2HyfWrxuQQQ/3/xAu0zS7VHFcVZcsLQOKfNjVhunFncnv6OGazUkxZqQvTUv8Eg2sJSVG0dm81K96gUbY+pR9GD0Mr36dR4HRxWZkzkUPV7fpV41fwrS0l4YSo7MuH//4AU+xS78+hN4cxuEBPCWc+0WdobPw5DItPKZm5TEG6Mzy8XTHsGCKoSw+hM4mr7dpKkWYc4Pp4+PozNsv4KNygjIIry5CD5sKKciYhXXxo/0ElEijkVsClZDBhGYHw2IoLXEPWKzc93pCgwkMfpfglMFd5pCe2RsXbpJPMhJmaTaHzEnQzriDm3kZlIGkzps7xc1RPFaxabqfzt4PyWZk60VmJz/HsFFZnJwmIeSkkIxe5fsLNeHHrO2g9HZyH49KSXX1JdoVqXr2CjdNHJXxNbe6TGwmreXGaPesDSWY3wbw4wwrVFbHXT3F2M2TQWlBku/ORZWW4+RpFh+vp9qTBt7Xf75lmmSz+EdCAAAAAElFTkSuQmCC"/>
          <p:cNvSpPr>
            <a:spLocks noChangeAspect="1" noChangeArrowheads="1"/>
          </p:cNvSpPr>
          <p:nvPr/>
        </p:nvSpPr>
        <p:spPr bwMode="auto">
          <a:xfrm>
            <a:off x="1676400"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7" name="AutoShape 6" descr="data:image/png;base64,iVBORw0KGgoAAAANSUhEUgAAAPoAAADKCAMAAAC7SK2iAAAAZlBMVEUqqeD///8Aot4hp98apt8QpN4Aod7f8Pmn1vDj8vr6/f53wunw+Pz1+/3p9fvG5PW73/NEseOb0e5cuOXQ6few2vGBxuqNy+zL5/YzrOFvv+i94POf0+5ku+aq1/DZ7fgAm9yKyesNdsMLAAALIklEQVR4nN2daYOaMBCGIceioiiCuOBB/f9/ssFjBYTcGYLvl7bbFnmcZJKZTJIg9F/J7/UYX9IyCIIyzeLjYru08djAxkMcKt9nlIlgjING7FdMKEXpcbsyfLTP6KtdxaBJMCTGj7LD2uTx/qLnjBsPYr/U0J/UH7x5/uor+qEUcD+NT8l+I35aS0mWPH/nJ/qCSIE/4OlRHn51Q9nr9z6iHwJp8GfD38s9eLWnhO5ef/IPPUrVwBvRYCvx5DOh7Hv6+6N36EekDB40zb4StPrNvgEPyPHvJ5/ov7ZhVBSVVAP8Dk94ho8K+hgk6Xs8/ECv/+UumOR00DL5U+g29thThp6zA1K8f/qBnmKa9H8GpVjX5A/RdKjRR0f8dh6oxdZH/6UBLk2niHpaZWbkrNEHfasli5S2poNto3+gZ+wLwqljyEGtS4PG/mKndeuJ0TlF3dGCto3aQ6/R/cu5QLB2tQ7MyRk7enqqzakIWNDT/Vt6bX9iDz1+/GNahMBaYxvkTIw9Od2YufvcH625i75Cr+/nGIJqY8XmdxFCB7Dv30o3zO+iH/4cDTpDkrNxxRb5uGgPKRh7A3QN4ZQNB+VWhbPeh3bQE9T6p+gARn40HdVkyHF/yO6gHzqvAMa+RWPva1Go7n9sB/3S7XFA7BsAmwfoM53TQe+/A0x/zwBcHFp8fm4bvf74+iH8/AHA6INjdcB/CXpzTQ7R3AfI66KDXgy0PBo7Ro/dj2uon79aHdJ/dQd9cF5B+8OhXUXuvXvfW+cFpc30po0+3PTIYBRsS859HKad1Et9j97v05sW+nqk12FsZYlrULlro9P0nZFabQt8n95jsumifzr4FzuVyXdq6eLW6Bj9haD1OfsL3h+RbQt9O+5rPxyFJTnu6QTfGZPTMWtHc88hu4XOG2Cpm+RF4dS94yLJD7eM9oJYUoV99AVvhCWlg2TlyvGYjvvU9x++EhYt9DPXBPi9YmNNO4jZe58Dv/xeC30vaH3I+uwGIkzvi0avT1dAZ43e7ig3Npq6FHovLkk3+EaYDgRA+pqgvaNWr5V1c0/RzKiGo6sKIFrtqhOFSw5uf8LUXv4CnLy7Di83pen8f1uGj6Dbe29iJjOR7QlTO8kbiBxFW/0paQs9kX4VmkahudxO5T700884iYPWIbGwwHw1FmLZ4a3PHKswVTEiQozdHaTRMfoMPtvosZIZaGlWfrGGyL4/1V18HkCXGdjbz0OZSZeX9aoWRMqhQYmfjBYIo1g/npMcSy2IZoOOibsEIRbzd7rwYNNYNLJg3kHXyRESXfgrDDqhYxXEHXTFzv4URtWAExFKHC3ZEE5HDdNBX2o6Xebw1BOXwhjZhngVUaOlBYofQcur4iQHBp2zgNJFP+v3P0xpodTuQRq8vNXNphmYplf5lRo9x6L6StLopksCzPSV7JYMkMANl9Lov8bvw+hjKZ938gw9tFCt+bC90OmBTGRV0C3ZAlOUnfkzfPn0gMl7KKBbMfvjUwkl1YGTvvYO3WpUwZo+qRb1cOOHSFUooVtf7MfNNszimn/EjWrpAc0Plx/cQv3ZLPcNGv4gKxbb6D3wQwzsaujOyjbv+3ApIumlOC4OpxwiaiXSE9mHrHm6YT32IjM5/ZTnZ1Vq6DVg1syxMGd1eHCLn0EU45nITRE9vEyw8O1EhFMENIy+ctzdwcRbFR/Z05oM7x6ZnXhVMGPbeQGz5C5FOTt0R3cyO69jBBHlhFDtWpru3/z+TP3eFkQ5tQAtdEq66+a5ybZiT0THydvouDnzov0tRbP3dbzArY3eDGgEXVq5tU068/Gdl4tuoz/i5ya3dvoLrwx3lE8twtub20L/y8ZiFmDfdo/8ym7Wdu/v5RxDb299ucdWaXU7785z7u/cQn5eoSgLLgmdt9V5mdEW+hR1yo5FeSlxjbq5+Yg7trXRXRfmw4uXo9EvHpuFeNF6Fx24fNG9+Du12uhf5+f4hwu10afYleBUvOClF69/WWfH/B1qHXSQ8hY4Ef7ueysVVJ6K8ot4LVVQeSnEL28YO5LnCyQ6Rax3ENM3oRPBYVK9jOw3zWpEW8976Mk3pGGfEnT1jzw8/LY7VxIeGNhHX36N2fmxywD69/T2oe0ufHSQE6EghAXkA2tuIGW77sWrpxhD/5Ip3ei+Dx76d8zkuRnJMfSvKKURBKxj6CAnwDmWxKEig+gre0ebTiUq3o4xXFUBvqvetiTa+1hBCchJlw4lc4jOWC3NYd7sYv/OKSM6z5ldPJ/hoYeLGbPzasYk0Gfc5vnLjBLo4Vb9FhI/JIxXhehhZOvQdmDJ3WbBv/fF/HqGKSQzqAvRG0c/P8NLOTmJ236W6dwML+fkpC46WsyslEj2nCiZO5428axavcxMThadtfoKzcbyokUXRfQwTArRdYK+iFcHroXOBrprOnKpiFeSmr4rojNF+5TZ3m98JH30p+pVduvT0euMreR0Rog+4CrX273XmTskfyIYF71M4/1hm0fL5TKqf3fnIsNjlwh5IgWj89EX9Lnx9iHieTcPlIzOR4c8Dc+K+EWxKuiuT663rh+VQ9D46Pm8QhfuVhdFdNe7+C1LYt1BHh3kyCBbkr2fWA59TmbHwmICNXS4wy+NpXptgXAi6/W0tS3lK1aF6AA3EdmRymxGDj28zaPJ8w7k0EUPZ7HYjony+d0S6LM4v0DjLiaZeB3iQk1DqURsKugzqK2RTsipolu8NtiNtG4ikkxG+93kdZq7dG7u12tXR7TuGZRNS548Zh+47MAmerjzll0tStdAD0+ebhKQXVg1QA9zP1ee5Ncc9NHDpY8ZWf07p5RWXzysLyH69+spLjztPVtp1+7o6uhhXXpleLlaKTvoTTDjj+F/5AqGbKGHy8wXeO45Sy7Q2bQ29QLe8IJ0LfQw3GbT+zvuiWru0Jtr6ycursGl4ZVy2ujN3fXN3dZT4b9v2Z0AnWlzigM0zbo791AxAPRGyXZflagpPYD8ApDZPXp20B9aR3kOuBqvGaJ3ZAudqYCb5yEbt4JbQ09KuFLSz9s3dWQL/Qo4ztsht4S+zgDTV5bI7aAfIJ27lX7eyAJ6AprAsOHbHzJH30OaHEvua5GRKfo2gDQ5Np/DvWWGXsOG7jgwSMp8yAQ9Ad4WQlKtBaYx6aMn0JuBqNai4rh00aMKOlcxdr+wtvTQf8GTNFh8zoyqNNBX1xI8P0MC3eUli+h5jOATU7a7uQZ6tA8mSMhhZJR0toBe70s0xcYXEuhc9G0NfXMq8EQbfqjKpg7L6OvtMZ1soxPWKo6ygJ5sz03Kcbr9XTQzTTlz0PM8+Uzlr6Pfwz5OCZp2HyfWrxuQQQ/3/xAu0zS7VHFcVZcsLQOKfNjVhunFncnv6OGazUkxZqQvTUv8Eg2sJSVG0dm81K96gUbY+pR9GD0Mr36dR4HRxWZkzkUPV7fpV41fwrS0l4YSo7MuH//4AU+xS78+hN4cxuEBPCWc+0WdobPw5DItPKZm5TEG6Mzy8XTHsGCKoSw+hM4mr7dpKkWYc4Pp4+PozNsv4KNygjIIry5CD5sKKciYhXXxo/0ElEijkVsClZDBhGYHw2IoLXEPWKzc93pCgwkMfpfglMFd5pCe2RsXbpJPMhJmaTaHzEnQzriDm3kZlIGkzps7xc1RPFaxabqfzt4PyWZk60VmJz/HsFFZnJwmIeSkkIxe5fsLNeHHrO2g9HZyH49KSXX1JdoVqXr2CjdNHJXxNbe6TGwmreXGaPesDSWY3wbw4wwrVFbHXT3F2M2TQWlBku/ORZWW4+RpFh+vp9qTBt7Xf75lmmSz+EdCAAAAAElFTkSuQmCC"/>
          <p:cNvSpPr>
            <a:spLocks noChangeAspect="1" noChangeArrowheads="1"/>
          </p:cNvSpPr>
          <p:nvPr/>
        </p:nvSpPr>
        <p:spPr bwMode="auto">
          <a:xfrm>
            <a:off x="1828800"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034" name="Picture 10" descr="http://upload.wikimedia.org/wikipedia/en/thumb/9/9f/Twitter_bird_logo_2012.svg/1267px-Twitter_bird_logo_2012.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9502" y="3719840"/>
            <a:ext cx="975910" cy="788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5948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77071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5101" y="934303"/>
            <a:ext cx="7652322" cy="571500"/>
          </a:xfrm>
        </p:spPr>
        <p:txBody>
          <a:bodyPr/>
          <a:lstStyle/>
          <a:p>
            <a:r>
              <a:rPr lang="en-US" dirty="0" smtClean="0"/>
              <a:t>The Recent Deflation in the west is REPORTED IN 12 OF 32 </a:t>
            </a:r>
            <a:r>
              <a:rPr lang="en-US" dirty="0" err="1" smtClean="0"/>
              <a:t>cpg</a:t>
            </a:r>
            <a:r>
              <a:rPr lang="en-US" dirty="0" smtClean="0"/>
              <a:t> DEPARTMENTS</a:t>
            </a:r>
            <a:endParaRPr lang="en-US" dirty="0"/>
          </a:p>
        </p:txBody>
      </p:sp>
      <p:sp>
        <p:nvSpPr>
          <p:cNvPr id="5" name="Rectangle 10"/>
          <p:cNvSpPr txBox="1">
            <a:spLocks noChangeArrowheads="1"/>
          </p:cNvSpPr>
          <p:nvPr/>
        </p:nvSpPr>
        <p:spPr>
          <a:xfrm>
            <a:off x="2159324" y="6356352"/>
            <a:ext cx="8203876" cy="501649"/>
          </a:xfrm>
          <a:prstGeom prst="rect">
            <a:avLst/>
          </a:prstGeom>
        </p:spPr>
        <p:txBody>
          <a:bodyPr/>
          <a:lstStyle>
            <a:defPPr>
              <a:defRPr lang="en-US"/>
            </a:defPPr>
            <a:lvl1pPr marL="0" algn="l" defTabSz="914400" rtl="0" eaLnBrk="0" latinLnBrk="0" hangingPunct="0">
              <a:defRPr sz="1800" kern="1200">
                <a:solidFill>
                  <a:schemeClr val="tx1"/>
                </a:solidFill>
                <a:latin typeface="Arial" charset="0"/>
                <a:ea typeface="ＭＳ Ｐゴシック" pitchFamily="-108" charset="-128"/>
                <a:cs typeface="+mn-cs"/>
              </a:defRPr>
            </a:lvl1pPr>
            <a:lvl2pPr marL="742950" indent="-285750" algn="l" defTabSz="914400" rtl="0" eaLnBrk="0" latinLnBrk="0" hangingPunct="0">
              <a:defRPr sz="1800" kern="1200">
                <a:solidFill>
                  <a:schemeClr val="tx1"/>
                </a:solidFill>
                <a:latin typeface="Arial" charset="0"/>
                <a:ea typeface="ＭＳ Ｐゴシック" pitchFamily="-108" charset="-128"/>
                <a:cs typeface="+mn-cs"/>
              </a:defRPr>
            </a:lvl2pPr>
            <a:lvl3pPr marL="1143000" indent="-228600" algn="l" defTabSz="914400" rtl="0" eaLnBrk="0" latinLnBrk="0" hangingPunct="0">
              <a:defRPr sz="1800" kern="1200">
                <a:solidFill>
                  <a:schemeClr val="tx1"/>
                </a:solidFill>
                <a:latin typeface="Arial" charset="0"/>
                <a:ea typeface="ＭＳ Ｐゴシック" pitchFamily="-108" charset="-128"/>
                <a:cs typeface="+mn-cs"/>
              </a:defRPr>
            </a:lvl3pPr>
            <a:lvl4pPr marL="1600200" indent="-228600" algn="l" defTabSz="914400" rtl="0" eaLnBrk="0" latinLnBrk="0" hangingPunct="0">
              <a:defRPr sz="1800" kern="1200">
                <a:solidFill>
                  <a:schemeClr val="tx1"/>
                </a:solidFill>
                <a:latin typeface="Arial" charset="0"/>
                <a:ea typeface="ＭＳ Ｐゴシック" pitchFamily="-108" charset="-128"/>
                <a:cs typeface="+mn-cs"/>
              </a:defRPr>
            </a:lvl4pPr>
            <a:lvl5pPr marL="2057400" indent="-228600" algn="l" defTabSz="914400" rtl="0" eaLnBrk="0" latinLnBrk="0" hangingPunct="0">
              <a:defRPr sz="1800" kern="1200">
                <a:solidFill>
                  <a:schemeClr val="tx1"/>
                </a:solidFill>
                <a:latin typeface="Arial" charset="0"/>
                <a:ea typeface="ＭＳ Ｐゴシック" pitchFamily="-108" charset="-128"/>
                <a:cs typeface="+mn-cs"/>
              </a:defRPr>
            </a:lvl5pPr>
            <a:lvl6pPr marL="2514600" indent="-228600" algn="l" defTabSz="457200" rtl="0" eaLnBrk="0" fontAlgn="base" latinLnBrk="0" hangingPunct="0">
              <a:spcBef>
                <a:spcPct val="0"/>
              </a:spcBef>
              <a:spcAft>
                <a:spcPct val="0"/>
              </a:spcAft>
              <a:defRPr sz="1800" kern="1200">
                <a:solidFill>
                  <a:schemeClr val="tx1"/>
                </a:solidFill>
                <a:latin typeface="Arial" charset="0"/>
                <a:ea typeface="ＭＳ Ｐゴシック" pitchFamily="-108" charset="-128"/>
                <a:cs typeface="+mn-cs"/>
              </a:defRPr>
            </a:lvl6pPr>
            <a:lvl7pPr marL="2971800" indent="-228600" algn="l" defTabSz="457200" rtl="0" eaLnBrk="0" fontAlgn="base" latinLnBrk="0" hangingPunct="0">
              <a:spcBef>
                <a:spcPct val="0"/>
              </a:spcBef>
              <a:spcAft>
                <a:spcPct val="0"/>
              </a:spcAft>
              <a:defRPr sz="1800" kern="1200">
                <a:solidFill>
                  <a:schemeClr val="tx1"/>
                </a:solidFill>
                <a:latin typeface="Arial" charset="0"/>
                <a:ea typeface="ＭＳ Ｐゴシック" pitchFamily="-108" charset="-128"/>
                <a:cs typeface="+mn-cs"/>
              </a:defRPr>
            </a:lvl7pPr>
            <a:lvl8pPr marL="3429000" indent="-228600" algn="l" defTabSz="457200" rtl="0" eaLnBrk="0" fontAlgn="base" latinLnBrk="0" hangingPunct="0">
              <a:spcBef>
                <a:spcPct val="0"/>
              </a:spcBef>
              <a:spcAft>
                <a:spcPct val="0"/>
              </a:spcAft>
              <a:defRPr sz="1800" kern="1200">
                <a:solidFill>
                  <a:schemeClr val="tx1"/>
                </a:solidFill>
                <a:latin typeface="Arial" charset="0"/>
                <a:ea typeface="ＭＳ Ｐゴシック" pitchFamily="-108" charset="-128"/>
                <a:cs typeface="+mn-cs"/>
              </a:defRPr>
            </a:lvl8pPr>
            <a:lvl9pPr marL="3886200" indent="-228600" algn="l" defTabSz="457200" rtl="0" eaLnBrk="0" fontAlgn="base" latinLnBrk="0" hangingPunct="0">
              <a:spcBef>
                <a:spcPct val="0"/>
              </a:spcBef>
              <a:spcAft>
                <a:spcPct val="0"/>
              </a:spcAft>
              <a:defRPr sz="1800" kern="1200">
                <a:solidFill>
                  <a:schemeClr val="tx1"/>
                </a:solidFill>
                <a:latin typeface="Arial" charset="0"/>
                <a:ea typeface="ＭＳ Ｐゴシック" pitchFamily="-108" charset="-128"/>
                <a:cs typeface="+mn-cs"/>
              </a:defRPr>
            </a:lvl9pPr>
          </a:lstStyle>
          <a:p>
            <a:pPr>
              <a:lnSpc>
                <a:spcPct val="90000"/>
              </a:lnSpc>
            </a:pPr>
            <a:r>
              <a:rPr lang="en-US" dirty="0">
                <a:solidFill>
                  <a:srgbClr val="5F5F5F"/>
                </a:solidFill>
                <a:latin typeface="Calibri" pitchFamily="34" charset="0"/>
              </a:rPr>
              <a:t/>
            </a:r>
            <a:br>
              <a:rPr lang="en-US" dirty="0">
                <a:solidFill>
                  <a:srgbClr val="5F5F5F"/>
                </a:solidFill>
                <a:latin typeface="Calibri" pitchFamily="34" charset="0"/>
              </a:rPr>
            </a:br>
            <a:r>
              <a:rPr lang="en-US" sz="1000" dirty="0">
                <a:solidFill>
                  <a:srgbClr val="5F5F5F"/>
                </a:solidFill>
                <a:latin typeface="Calibri" pitchFamily="34" charset="0"/>
              </a:rPr>
              <a:t>Source:  Nielsen MarketTrack –  </a:t>
            </a:r>
            <a:r>
              <a:rPr lang="en-US" sz="1000" dirty="0">
                <a:solidFill>
                  <a:srgbClr val="5F5F5F"/>
                </a:solidFill>
                <a:latin typeface="Calibri" pitchFamily="34" charset="0"/>
              </a:rPr>
              <a:t>Total West All </a:t>
            </a:r>
            <a:r>
              <a:rPr lang="en-US" sz="1000" dirty="0">
                <a:solidFill>
                  <a:srgbClr val="5F5F5F"/>
                </a:solidFill>
                <a:latin typeface="Calibri" pitchFamily="34" charset="0"/>
              </a:rPr>
              <a:t>Channels, Total Tracked Sales </a:t>
            </a:r>
            <a:r>
              <a:rPr lang="en-US" sz="1000" dirty="0">
                <a:solidFill>
                  <a:srgbClr val="5F5F5F"/>
                </a:solidFill>
                <a:latin typeface="Calibri" pitchFamily="34" charset="0"/>
              </a:rPr>
              <a:t>including Fresh </a:t>
            </a:r>
            <a:r>
              <a:rPr lang="en-US" sz="1000" dirty="0">
                <a:solidFill>
                  <a:srgbClr val="5F5F5F"/>
                </a:solidFill>
                <a:latin typeface="Calibri" pitchFamily="34" charset="0"/>
              </a:rPr>
              <a:t>Random </a:t>
            </a:r>
            <a:r>
              <a:rPr lang="en-US" sz="1000" dirty="0">
                <a:solidFill>
                  <a:srgbClr val="5F5F5F"/>
                </a:solidFill>
                <a:latin typeface="Calibri" pitchFamily="34" charset="0"/>
              </a:rPr>
              <a:t>Weight – 24 weeks to January 7, 2017</a:t>
            </a:r>
          </a:p>
          <a:p>
            <a:pPr>
              <a:lnSpc>
                <a:spcPct val="90000"/>
              </a:lnSpc>
            </a:pPr>
            <a:endParaRPr lang="en-US" sz="800" dirty="0">
              <a:solidFill>
                <a:srgbClr val="5F5F5F"/>
              </a:solidFill>
              <a:latin typeface="Calibri" pitchFamily="34" charset="0"/>
            </a:endParaRPr>
          </a:p>
        </p:txBody>
      </p:sp>
      <p:sp>
        <p:nvSpPr>
          <p:cNvPr id="6" name="TextBox 5"/>
          <p:cNvSpPr txBox="1"/>
          <p:nvPr/>
        </p:nvSpPr>
        <p:spPr>
          <a:xfrm>
            <a:off x="5352716" y="1932691"/>
            <a:ext cx="4223469" cy="4262705"/>
          </a:xfrm>
          <a:prstGeom prst="rect">
            <a:avLst/>
          </a:prstGeom>
          <a:noFill/>
        </p:spPr>
        <p:txBody>
          <a:bodyPr wrap="square" rtlCol="0">
            <a:spAutoFit/>
          </a:bodyPr>
          <a:lstStyle/>
          <a:p>
            <a:pPr>
              <a:tabLst>
                <a:tab pos="0" algn="r"/>
              </a:tabLst>
            </a:pPr>
            <a:endParaRPr lang="en-US" dirty="0"/>
          </a:p>
          <a:p>
            <a:pPr>
              <a:spcBef>
                <a:spcPts val="600"/>
              </a:spcBef>
              <a:tabLst>
                <a:tab pos="0" algn="r"/>
              </a:tabLst>
            </a:pPr>
            <a:r>
              <a:rPr lang="en-US" dirty="0"/>
              <a:t>Fresh Vegetables                      	-5.2%</a:t>
            </a:r>
          </a:p>
          <a:p>
            <a:pPr>
              <a:spcBef>
                <a:spcPts val="600"/>
              </a:spcBef>
              <a:tabLst>
                <a:tab pos="0" algn="r"/>
              </a:tabLst>
            </a:pPr>
            <a:r>
              <a:rPr lang="en-US" dirty="0"/>
              <a:t>Processed Meat	            	-3.9% </a:t>
            </a:r>
          </a:p>
          <a:p>
            <a:pPr>
              <a:spcBef>
                <a:spcPts val="600"/>
              </a:spcBef>
              <a:tabLst>
                <a:tab pos="0" algn="r"/>
              </a:tabLst>
            </a:pPr>
            <a:r>
              <a:rPr lang="en-US" dirty="0"/>
              <a:t>Condiments &amp; Sauces              -2.7%</a:t>
            </a:r>
          </a:p>
          <a:p>
            <a:pPr>
              <a:spcBef>
                <a:spcPts val="600"/>
              </a:spcBef>
              <a:tabLst>
                <a:tab pos="0" algn="r"/>
              </a:tabLst>
            </a:pPr>
            <a:r>
              <a:rPr lang="en-US" dirty="0"/>
              <a:t>Hot Beverages	             	-2.6%</a:t>
            </a:r>
          </a:p>
          <a:p>
            <a:pPr>
              <a:spcBef>
                <a:spcPts val="600"/>
              </a:spcBef>
              <a:tabLst>
                <a:tab pos="0" algn="r"/>
              </a:tabLst>
            </a:pPr>
            <a:r>
              <a:rPr lang="en-US" dirty="0"/>
              <a:t>Snack                          	-2.3%</a:t>
            </a:r>
          </a:p>
          <a:p>
            <a:pPr>
              <a:spcBef>
                <a:spcPts val="600"/>
              </a:spcBef>
              <a:tabLst>
                <a:tab pos="0" algn="r"/>
              </a:tabLst>
            </a:pPr>
            <a:r>
              <a:rPr lang="en-US" dirty="0">
                <a:solidFill>
                  <a:schemeClr val="bg2"/>
                </a:solidFill>
              </a:rPr>
              <a:t>Prepared Foods                         -1.9%</a:t>
            </a:r>
          </a:p>
          <a:p>
            <a:pPr>
              <a:spcBef>
                <a:spcPts val="600"/>
              </a:spcBef>
              <a:tabLst>
                <a:tab pos="0" algn="r"/>
              </a:tabLst>
            </a:pPr>
            <a:r>
              <a:rPr lang="en-US" dirty="0"/>
              <a:t>Fresh Meat                                 -1.8%</a:t>
            </a:r>
          </a:p>
          <a:p>
            <a:pPr>
              <a:spcBef>
                <a:spcPts val="600"/>
              </a:spcBef>
              <a:tabLst>
                <a:tab pos="0" algn="r"/>
              </a:tabLst>
            </a:pPr>
            <a:r>
              <a:rPr lang="en-US" dirty="0"/>
              <a:t>Frozen Food                               -1.7%</a:t>
            </a:r>
          </a:p>
          <a:p>
            <a:pPr>
              <a:spcBef>
                <a:spcPts val="600"/>
              </a:spcBef>
              <a:tabLst>
                <a:tab pos="0" algn="r"/>
              </a:tabLst>
            </a:pPr>
            <a:r>
              <a:rPr lang="en-US" dirty="0"/>
              <a:t>Fresh Bread &amp; Rolls                  -1.6%</a:t>
            </a:r>
          </a:p>
          <a:p>
            <a:pPr>
              <a:spcBef>
                <a:spcPts val="600"/>
              </a:spcBef>
              <a:tabLst>
                <a:tab pos="0" algn="r"/>
              </a:tabLst>
            </a:pPr>
            <a:r>
              <a:rPr lang="en-US" dirty="0"/>
              <a:t>Cold Beverages                         -0.9%</a:t>
            </a:r>
          </a:p>
          <a:p>
            <a:pPr>
              <a:spcBef>
                <a:spcPts val="600"/>
              </a:spcBef>
              <a:tabLst>
                <a:tab pos="0" algn="r"/>
              </a:tabLst>
            </a:pPr>
            <a:r>
              <a:rPr lang="en-US" dirty="0"/>
              <a:t>Household Products                -0.7%</a:t>
            </a:r>
            <a:endParaRPr lang="en-US" dirty="0"/>
          </a:p>
        </p:txBody>
      </p:sp>
      <p:sp>
        <p:nvSpPr>
          <p:cNvPr id="11" name="Rectangle 10"/>
          <p:cNvSpPr/>
          <p:nvPr/>
        </p:nvSpPr>
        <p:spPr>
          <a:xfrm>
            <a:off x="5197522" y="2064579"/>
            <a:ext cx="3982873" cy="4208063"/>
          </a:xfrm>
          <a:prstGeom prst="rect">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5975436" y="1855445"/>
            <a:ext cx="2500941" cy="461665"/>
          </a:xfrm>
          <a:prstGeom prst="rect">
            <a:avLst/>
          </a:prstGeom>
          <a:solidFill>
            <a:schemeClr val="bg1"/>
          </a:solidFill>
        </p:spPr>
        <p:txBody>
          <a:bodyPr wrap="none" rtlCol="0">
            <a:spAutoFit/>
          </a:bodyPr>
          <a:lstStyle/>
          <a:p>
            <a:r>
              <a:rPr lang="en-US" sz="2400" dirty="0">
                <a:solidFill>
                  <a:schemeClr val="accent2"/>
                </a:solidFill>
              </a:rPr>
              <a:t>CPG DEPARTMENT</a:t>
            </a:r>
            <a:endParaRPr lang="en-US" sz="2400" dirty="0">
              <a:solidFill>
                <a:schemeClr val="accent2"/>
              </a:solidFill>
            </a:endParaRPr>
          </a:p>
        </p:txBody>
      </p:sp>
      <p:grpSp>
        <p:nvGrpSpPr>
          <p:cNvPr id="13" name="Group 12"/>
          <p:cNvGrpSpPr>
            <a:grpSpLocks noChangeAspect="1"/>
          </p:cNvGrpSpPr>
          <p:nvPr/>
        </p:nvGrpSpPr>
        <p:grpSpPr>
          <a:xfrm>
            <a:off x="2774806" y="3149642"/>
            <a:ext cx="1828800" cy="1828800"/>
            <a:chOff x="5791200" y="1219200"/>
            <a:chExt cx="1371600" cy="1371600"/>
          </a:xfrm>
        </p:grpSpPr>
        <p:sp>
          <p:nvSpPr>
            <p:cNvPr id="14" name="Oval 13"/>
            <p:cNvSpPr/>
            <p:nvPr/>
          </p:nvSpPr>
          <p:spPr>
            <a:xfrm>
              <a:off x="5791200" y="1219200"/>
              <a:ext cx="1371600" cy="13716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brand lift.em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6228987" y="1520661"/>
              <a:ext cx="496026" cy="768678"/>
            </a:xfrm>
            <a:prstGeom prst="rect">
              <a:avLst/>
            </a:prstGeom>
            <a:noFill/>
          </p:spPr>
        </p:pic>
      </p:grpSp>
    </p:spTree>
    <p:extLst>
      <p:ext uri="{BB962C8B-B14F-4D97-AF65-F5344CB8AC3E}">
        <p14:creationId xmlns:p14="http://schemas.microsoft.com/office/powerpoint/2010/main" val="37147093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title"/>
          </p:nvPr>
        </p:nvSpPr>
        <p:spPr>
          <a:xfrm>
            <a:off x="2322643" y="651511"/>
            <a:ext cx="8487089" cy="571500"/>
          </a:xfrm>
        </p:spPr>
        <p:txBody>
          <a:bodyPr/>
          <a:lstStyle/>
          <a:p>
            <a:r>
              <a:rPr lang="en-CA" sz="2800" dirty="0"/>
              <a:t>ALBERTA no longer leads regional growth</a:t>
            </a:r>
            <a:endParaRPr lang="en-US" sz="2800" dirty="0"/>
          </a:p>
        </p:txBody>
      </p:sp>
      <p:sp>
        <p:nvSpPr>
          <p:cNvPr id="8" name="Rectangle 10"/>
          <p:cNvSpPr txBox="1">
            <a:spLocks noChangeArrowheads="1"/>
          </p:cNvSpPr>
          <p:nvPr/>
        </p:nvSpPr>
        <p:spPr>
          <a:xfrm>
            <a:off x="2192013" y="5977383"/>
            <a:ext cx="8203876" cy="501649"/>
          </a:xfrm>
          <a:prstGeom prst="rect">
            <a:avLst/>
          </a:prstGeom>
        </p:spPr>
        <p:txBody>
          <a:bodyPr/>
          <a:lstStyle>
            <a:defPPr>
              <a:defRPr lang="en-US"/>
            </a:defPPr>
            <a:lvl1pPr marL="0" algn="l" defTabSz="914400" rtl="0" eaLnBrk="0" latinLnBrk="0" hangingPunct="0">
              <a:defRPr sz="1800" kern="1200">
                <a:solidFill>
                  <a:schemeClr val="tx1"/>
                </a:solidFill>
                <a:latin typeface="Arial" charset="0"/>
                <a:ea typeface="ＭＳ Ｐゴシック" pitchFamily="-108" charset="-128"/>
                <a:cs typeface="+mn-cs"/>
              </a:defRPr>
            </a:lvl1pPr>
            <a:lvl2pPr marL="742950" indent="-285750" algn="l" defTabSz="914400" rtl="0" eaLnBrk="0" latinLnBrk="0" hangingPunct="0">
              <a:defRPr sz="1800" kern="1200">
                <a:solidFill>
                  <a:schemeClr val="tx1"/>
                </a:solidFill>
                <a:latin typeface="Arial" charset="0"/>
                <a:ea typeface="ＭＳ Ｐゴシック" pitchFamily="-108" charset="-128"/>
                <a:cs typeface="+mn-cs"/>
              </a:defRPr>
            </a:lvl2pPr>
            <a:lvl3pPr marL="1143000" indent="-228600" algn="l" defTabSz="914400" rtl="0" eaLnBrk="0" latinLnBrk="0" hangingPunct="0">
              <a:defRPr sz="1800" kern="1200">
                <a:solidFill>
                  <a:schemeClr val="tx1"/>
                </a:solidFill>
                <a:latin typeface="Arial" charset="0"/>
                <a:ea typeface="ＭＳ Ｐゴシック" pitchFamily="-108" charset="-128"/>
                <a:cs typeface="+mn-cs"/>
              </a:defRPr>
            </a:lvl3pPr>
            <a:lvl4pPr marL="1600200" indent="-228600" algn="l" defTabSz="914400" rtl="0" eaLnBrk="0" latinLnBrk="0" hangingPunct="0">
              <a:defRPr sz="1800" kern="1200">
                <a:solidFill>
                  <a:schemeClr val="tx1"/>
                </a:solidFill>
                <a:latin typeface="Arial" charset="0"/>
                <a:ea typeface="ＭＳ Ｐゴシック" pitchFamily="-108" charset="-128"/>
                <a:cs typeface="+mn-cs"/>
              </a:defRPr>
            </a:lvl4pPr>
            <a:lvl5pPr marL="2057400" indent="-228600" algn="l" defTabSz="914400" rtl="0" eaLnBrk="0" latinLnBrk="0" hangingPunct="0">
              <a:defRPr sz="1800" kern="1200">
                <a:solidFill>
                  <a:schemeClr val="tx1"/>
                </a:solidFill>
                <a:latin typeface="Arial" charset="0"/>
                <a:ea typeface="ＭＳ Ｐゴシック" pitchFamily="-108" charset="-128"/>
                <a:cs typeface="+mn-cs"/>
              </a:defRPr>
            </a:lvl5pPr>
            <a:lvl6pPr marL="2514600" indent="-228600" algn="l" defTabSz="457200" rtl="0" eaLnBrk="0" fontAlgn="base" latinLnBrk="0" hangingPunct="0">
              <a:spcBef>
                <a:spcPct val="0"/>
              </a:spcBef>
              <a:spcAft>
                <a:spcPct val="0"/>
              </a:spcAft>
              <a:defRPr sz="1800" kern="1200">
                <a:solidFill>
                  <a:schemeClr val="tx1"/>
                </a:solidFill>
                <a:latin typeface="Arial" charset="0"/>
                <a:ea typeface="ＭＳ Ｐゴシック" pitchFamily="-108" charset="-128"/>
                <a:cs typeface="+mn-cs"/>
              </a:defRPr>
            </a:lvl6pPr>
            <a:lvl7pPr marL="2971800" indent="-228600" algn="l" defTabSz="457200" rtl="0" eaLnBrk="0" fontAlgn="base" latinLnBrk="0" hangingPunct="0">
              <a:spcBef>
                <a:spcPct val="0"/>
              </a:spcBef>
              <a:spcAft>
                <a:spcPct val="0"/>
              </a:spcAft>
              <a:defRPr sz="1800" kern="1200">
                <a:solidFill>
                  <a:schemeClr val="tx1"/>
                </a:solidFill>
                <a:latin typeface="Arial" charset="0"/>
                <a:ea typeface="ＭＳ Ｐゴシック" pitchFamily="-108" charset="-128"/>
                <a:cs typeface="+mn-cs"/>
              </a:defRPr>
            </a:lvl7pPr>
            <a:lvl8pPr marL="3429000" indent="-228600" algn="l" defTabSz="457200" rtl="0" eaLnBrk="0" fontAlgn="base" latinLnBrk="0" hangingPunct="0">
              <a:spcBef>
                <a:spcPct val="0"/>
              </a:spcBef>
              <a:spcAft>
                <a:spcPct val="0"/>
              </a:spcAft>
              <a:defRPr sz="1800" kern="1200">
                <a:solidFill>
                  <a:schemeClr val="tx1"/>
                </a:solidFill>
                <a:latin typeface="Arial" charset="0"/>
                <a:ea typeface="ＭＳ Ｐゴシック" pitchFamily="-108" charset="-128"/>
                <a:cs typeface="+mn-cs"/>
              </a:defRPr>
            </a:lvl8pPr>
            <a:lvl9pPr marL="3886200" indent="-228600" algn="l" defTabSz="457200" rtl="0" eaLnBrk="0" fontAlgn="base" latinLnBrk="0" hangingPunct="0">
              <a:spcBef>
                <a:spcPct val="0"/>
              </a:spcBef>
              <a:spcAft>
                <a:spcPct val="0"/>
              </a:spcAft>
              <a:defRPr sz="1800" kern="1200">
                <a:solidFill>
                  <a:schemeClr val="tx1"/>
                </a:solidFill>
                <a:latin typeface="Arial" charset="0"/>
                <a:ea typeface="ＭＳ Ｐゴシック" pitchFamily="-108" charset="-128"/>
                <a:cs typeface="+mn-cs"/>
              </a:defRPr>
            </a:lvl9pPr>
          </a:lstStyle>
          <a:p>
            <a:pPr>
              <a:lnSpc>
                <a:spcPct val="90000"/>
              </a:lnSpc>
            </a:pPr>
            <a:endParaRPr lang="en-US" sz="1000" dirty="0">
              <a:latin typeface="Calibri" pitchFamily="34" charset="0"/>
            </a:endParaRPr>
          </a:p>
          <a:p>
            <a:pPr>
              <a:lnSpc>
                <a:spcPct val="90000"/>
              </a:lnSpc>
            </a:pPr>
            <a:r>
              <a:rPr lang="en-US" sz="1000" dirty="0">
                <a:latin typeface="Calibri" pitchFamily="34" charset="0"/>
              </a:rPr>
              <a:t/>
            </a:r>
            <a:br>
              <a:rPr lang="en-US" sz="1000" dirty="0">
                <a:latin typeface="Calibri" pitchFamily="34" charset="0"/>
              </a:rPr>
            </a:br>
            <a:r>
              <a:rPr lang="en-US" sz="1000" dirty="0">
                <a:latin typeface="Calibri" pitchFamily="34" charset="0"/>
              </a:rPr>
              <a:t>Source: Nielsen MarketTrack, National All Channels –  </a:t>
            </a:r>
            <a:r>
              <a:rPr lang="en-US" sz="1000" dirty="0">
                <a:latin typeface="Calibri" pitchFamily="34" charset="0"/>
              </a:rPr>
              <a:t>52 weeks to January 7, 2017  - Total </a:t>
            </a:r>
            <a:r>
              <a:rPr lang="en-US" sz="1000" dirty="0">
                <a:latin typeface="Calibri" pitchFamily="34" charset="0"/>
              </a:rPr>
              <a:t>Tracked Sales </a:t>
            </a:r>
            <a:r>
              <a:rPr lang="en-US" sz="1000" dirty="0">
                <a:latin typeface="Calibri" pitchFamily="34" charset="0"/>
              </a:rPr>
              <a:t>including </a:t>
            </a:r>
            <a:r>
              <a:rPr lang="en-US" sz="1000" dirty="0">
                <a:latin typeface="Calibri" pitchFamily="34" charset="0"/>
              </a:rPr>
              <a:t>Fresh Random Weight</a:t>
            </a:r>
            <a:endParaRPr lang="fr-FR" sz="1000" dirty="0">
              <a:latin typeface="Calibri" pitchFamily="34" charset="0"/>
            </a:endParaRPr>
          </a:p>
        </p:txBody>
      </p:sp>
      <p:sp>
        <p:nvSpPr>
          <p:cNvPr id="9" name="Text Placeholder 5"/>
          <p:cNvSpPr>
            <a:spLocks noGrp="1"/>
          </p:cNvSpPr>
          <p:nvPr>
            <p:ph type="body" idx="4294967295"/>
          </p:nvPr>
        </p:nvSpPr>
        <p:spPr>
          <a:xfrm>
            <a:off x="2429296" y="1346576"/>
            <a:ext cx="7806712" cy="368555"/>
          </a:xfrm>
          <a:prstGeom prst="rect">
            <a:avLst/>
          </a:prstGeom>
        </p:spPr>
        <p:txBody>
          <a:bodyPr/>
          <a:lstStyle/>
          <a:p>
            <a:pPr marL="0" indent="0">
              <a:buNone/>
            </a:pPr>
            <a:r>
              <a:rPr lang="en-US" dirty="0" smtClean="0">
                <a:solidFill>
                  <a:schemeClr val="bg1">
                    <a:lumMod val="50000"/>
                  </a:schemeClr>
                </a:solidFill>
              </a:rPr>
              <a:t>5 Year Sales Performance</a:t>
            </a:r>
            <a:endParaRPr lang="en-US" dirty="0">
              <a:solidFill>
                <a:schemeClr val="bg1">
                  <a:lumMod val="50000"/>
                </a:schemeClr>
              </a:solidFill>
            </a:endParaRPr>
          </a:p>
          <a:p>
            <a:endParaRPr lang="en-US" dirty="0"/>
          </a:p>
        </p:txBody>
      </p:sp>
      <p:graphicFrame>
        <p:nvGraphicFramePr>
          <p:cNvPr id="10" name="Object 3"/>
          <p:cNvGraphicFramePr>
            <a:graphicFrameLocks noChangeAspect="1"/>
          </p:cNvGraphicFramePr>
          <p:nvPr>
            <p:extLst>
              <p:ext uri="{D42A27DB-BD31-4B8C-83A1-F6EECF244321}">
                <p14:modId xmlns:p14="http://schemas.microsoft.com/office/powerpoint/2010/main" val="991751369"/>
              </p:ext>
            </p:extLst>
          </p:nvPr>
        </p:nvGraphicFramePr>
        <p:xfrm>
          <a:off x="2021827" y="1869226"/>
          <a:ext cx="8374063" cy="401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735306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Grp="1" noChangeArrowheads="1"/>
          </p:cNvSpPr>
          <p:nvPr>
            <p:ph type="title"/>
          </p:nvPr>
        </p:nvSpPr>
        <p:spPr>
          <a:xfrm>
            <a:off x="2241135" y="1059991"/>
            <a:ext cx="7836407" cy="571500"/>
          </a:xfrm>
        </p:spPr>
        <p:txBody>
          <a:bodyPr/>
          <a:lstStyle/>
          <a:p>
            <a:r>
              <a:rPr lang="en-CA" sz="2800" dirty="0"/>
              <a:t>Despite growth slowing, Albertans still spend 11% more per household</a:t>
            </a:r>
            <a:endParaRPr lang="en-US" sz="2800" dirty="0"/>
          </a:p>
        </p:txBody>
      </p:sp>
      <p:sp>
        <p:nvSpPr>
          <p:cNvPr id="4" name="Rectangle 10"/>
          <p:cNvSpPr txBox="1">
            <a:spLocks noChangeArrowheads="1"/>
          </p:cNvSpPr>
          <p:nvPr/>
        </p:nvSpPr>
        <p:spPr>
          <a:xfrm>
            <a:off x="2057400" y="6280152"/>
            <a:ext cx="8203876" cy="501649"/>
          </a:xfrm>
          <a:prstGeom prst="rect">
            <a:avLst/>
          </a:prstGeom>
        </p:spPr>
        <p:txBody>
          <a:bodyPr/>
          <a:lstStyle>
            <a:defPPr>
              <a:defRPr lang="en-US"/>
            </a:defPPr>
            <a:lvl1pPr marL="0" algn="l" defTabSz="914400" rtl="0" eaLnBrk="0" latinLnBrk="0" hangingPunct="0">
              <a:defRPr sz="1800" kern="1200">
                <a:solidFill>
                  <a:schemeClr val="tx1"/>
                </a:solidFill>
                <a:latin typeface="Arial" charset="0"/>
                <a:ea typeface="ＭＳ Ｐゴシック" pitchFamily="-108" charset="-128"/>
                <a:cs typeface="+mn-cs"/>
              </a:defRPr>
            </a:lvl1pPr>
            <a:lvl2pPr marL="742950" indent="-285750" algn="l" defTabSz="914400" rtl="0" eaLnBrk="0" latinLnBrk="0" hangingPunct="0">
              <a:defRPr sz="1800" kern="1200">
                <a:solidFill>
                  <a:schemeClr val="tx1"/>
                </a:solidFill>
                <a:latin typeface="Arial" charset="0"/>
                <a:ea typeface="ＭＳ Ｐゴシック" pitchFamily="-108" charset="-128"/>
                <a:cs typeface="+mn-cs"/>
              </a:defRPr>
            </a:lvl2pPr>
            <a:lvl3pPr marL="1143000" indent="-228600" algn="l" defTabSz="914400" rtl="0" eaLnBrk="0" latinLnBrk="0" hangingPunct="0">
              <a:defRPr sz="1800" kern="1200">
                <a:solidFill>
                  <a:schemeClr val="tx1"/>
                </a:solidFill>
                <a:latin typeface="Arial" charset="0"/>
                <a:ea typeface="ＭＳ Ｐゴシック" pitchFamily="-108" charset="-128"/>
                <a:cs typeface="+mn-cs"/>
              </a:defRPr>
            </a:lvl3pPr>
            <a:lvl4pPr marL="1600200" indent="-228600" algn="l" defTabSz="914400" rtl="0" eaLnBrk="0" latinLnBrk="0" hangingPunct="0">
              <a:defRPr sz="1800" kern="1200">
                <a:solidFill>
                  <a:schemeClr val="tx1"/>
                </a:solidFill>
                <a:latin typeface="Arial" charset="0"/>
                <a:ea typeface="ＭＳ Ｐゴシック" pitchFamily="-108" charset="-128"/>
                <a:cs typeface="+mn-cs"/>
              </a:defRPr>
            </a:lvl4pPr>
            <a:lvl5pPr marL="2057400" indent="-228600" algn="l" defTabSz="914400" rtl="0" eaLnBrk="0" latinLnBrk="0" hangingPunct="0">
              <a:defRPr sz="1800" kern="1200">
                <a:solidFill>
                  <a:schemeClr val="tx1"/>
                </a:solidFill>
                <a:latin typeface="Arial" charset="0"/>
                <a:ea typeface="ＭＳ Ｐゴシック" pitchFamily="-108" charset="-128"/>
                <a:cs typeface="+mn-cs"/>
              </a:defRPr>
            </a:lvl5pPr>
            <a:lvl6pPr marL="2514600" indent="-228600" algn="l" defTabSz="457200" rtl="0" eaLnBrk="0" fontAlgn="base" latinLnBrk="0" hangingPunct="0">
              <a:spcBef>
                <a:spcPct val="0"/>
              </a:spcBef>
              <a:spcAft>
                <a:spcPct val="0"/>
              </a:spcAft>
              <a:defRPr sz="1800" kern="1200">
                <a:solidFill>
                  <a:schemeClr val="tx1"/>
                </a:solidFill>
                <a:latin typeface="Arial" charset="0"/>
                <a:ea typeface="ＭＳ Ｐゴシック" pitchFamily="-108" charset="-128"/>
                <a:cs typeface="+mn-cs"/>
              </a:defRPr>
            </a:lvl6pPr>
            <a:lvl7pPr marL="2971800" indent="-228600" algn="l" defTabSz="457200" rtl="0" eaLnBrk="0" fontAlgn="base" latinLnBrk="0" hangingPunct="0">
              <a:spcBef>
                <a:spcPct val="0"/>
              </a:spcBef>
              <a:spcAft>
                <a:spcPct val="0"/>
              </a:spcAft>
              <a:defRPr sz="1800" kern="1200">
                <a:solidFill>
                  <a:schemeClr val="tx1"/>
                </a:solidFill>
                <a:latin typeface="Arial" charset="0"/>
                <a:ea typeface="ＭＳ Ｐゴシック" pitchFamily="-108" charset="-128"/>
                <a:cs typeface="+mn-cs"/>
              </a:defRPr>
            </a:lvl7pPr>
            <a:lvl8pPr marL="3429000" indent="-228600" algn="l" defTabSz="457200" rtl="0" eaLnBrk="0" fontAlgn="base" latinLnBrk="0" hangingPunct="0">
              <a:spcBef>
                <a:spcPct val="0"/>
              </a:spcBef>
              <a:spcAft>
                <a:spcPct val="0"/>
              </a:spcAft>
              <a:defRPr sz="1800" kern="1200">
                <a:solidFill>
                  <a:schemeClr val="tx1"/>
                </a:solidFill>
                <a:latin typeface="Arial" charset="0"/>
                <a:ea typeface="ＭＳ Ｐゴシック" pitchFamily="-108" charset="-128"/>
                <a:cs typeface="+mn-cs"/>
              </a:defRPr>
            </a:lvl8pPr>
            <a:lvl9pPr marL="3886200" indent="-228600" algn="l" defTabSz="457200" rtl="0" eaLnBrk="0" fontAlgn="base" latinLnBrk="0" hangingPunct="0">
              <a:spcBef>
                <a:spcPct val="0"/>
              </a:spcBef>
              <a:spcAft>
                <a:spcPct val="0"/>
              </a:spcAft>
              <a:defRPr sz="1800" kern="1200">
                <a:solidFill>
                  <a:schemeClr val="tx1"/>
                </a:solidFill>
                <a:latin typeface="Arial" charset="0"/>
                <a:ea typeface="ＭＳ Ｐゴシック" pitchFamily="-108" charset="-128"/>
                <a:cs typeface="+mn-cs"/>
              </a:defRPr>
            </a:lvl9pPr>
          </a:lstStyle>
          <a:p>
            <a:pPr>
              <a:lnSpc>
                <a:spcPct val="90000"/>
              </a:lnSpc>
            </a:pPr>
            <a:endParaRPr lang="en-US" sz="1000" dirty="0">
              <a:latin typeface="Calibri" pitchFamily="34" charset="0"/>
            </a:endParaRPr>
          </a:p>
          <a:p>
            <a:pPr>
              <a:lnSpc>
                <a:spcPct val="90000"/>
              </a:lnSpc>
            </a:pPr>
            <a:r>
              <a:rPr lang="en-US" sz="1000" dirty="0">
                <a:latin typeface="Calibri" pitchFamily="34" charset="0"/>
              </a:rPr>
              <a:t/>
            </a:r>
            <a:br>
              <a:rPr lang="en-US" sz="1000" dirty="0">
                <a:latin typeface="Calibri" pitchFamily="34" charset="0"/>
              </a:rPr>
            </a:br>
            <a:r>
              <a:rPr lang="en-US" sz="800" dirty="0">
                <a:latin typeface="Calibri" pitchFamily="34" charset="0"/>
              </a:rPr>
              <a:t>Source: Nielsen </a:t>
            </a:r>
            <a:r>
              <a:rPr lang="en-US" sz="800" dirty="0">
                <a:latin typeface="Calibri" pitchFamily="34" charset="0"/>
              </a:rPr>
              <a:t>Homescan, </a:t>
            </a:r>
            <a:r>
              <a:rPr lang="en-US" sz="800" dirty="0">
                <a:latin typeface="Calibri" pitchFamily="34" charset="0"/>
              </a:rPr>
              <a:t>National All Channels –  52 weeks Ending </a:t>
            </a:r>
            <a:r>
              <a:rPr lang="en-US" sz="800" dirty="0">
                <a:latin typeface="Calibri" pitchFamily="34" charset="0"/>
              </a:rPr>
              <a:t>December 31, 2016 - Total Expenditures</a:t>
            </a:r>
            <a:endParaRPr lang="fr-FR" sz="1000" dirty="0">
              <a:latin typeface="Calibri" pitchFamily="34" charset="0"/>
            </a:endParaRPr>
          </a:p>
        </p:txBody>
      </p:sp>
      <p:graphicFrame>
        <p:nvGraphicFramePr>
          <p:cNvPr id="8" name="Object 2"/>
          <p:cNvGraphicFramePr>
            <a:graphicFrameLocks noChangeAspect="1"/>
          </p:cNvGraphicFramePr>
          <p:nvPr>
            <p:extLst>
              <p:ext uri="{D42A27DB-BD31-4B8C-83A1-F6EECF244321}">
                <p14:modId xmlns:p14="http://schemas.microsoft.com/office/powerpoint/2010/main" val="497776119"/>
              </p:ext>
            </p:extLst>
          </p:nvPr>
        </p:nvGraphicFramePr>
        <p:xfrm>
          <a:off x="1879276" y="1447802"/>
          <a:ext cx="8382000" cy="397229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2909887" y="4441165"/>
            <a:ext cx="5593393" cy="369332"/>
          </a:xfrm>
          <a:prstGeom prst="rect">
            <a:avLst/>
          </a:prstGeom>
          <a:noFill/>
        </p:spPr>
        <p:txBody>
          <a:bodyPr wrap="square" rtlCol="0">
            <a:spAutoFit/>
          </a:bodyPr>
          <a:lstStyle/>
          <a:p>
            <a:r>
              <a:rPr lang="en-US" dirty="0">
                <a:solidFill>
                  <a:schemeClr val="bg1"/>
                </a:solidFill>
              </a:rPr>
              <a:t>-2       </a:t>
            </a:r>
            <a:r>
              <a:rPr lang="en-US" dirty="0">
                <a:solidFill>
                  <a:schemeClr val="bg1"/>
                </a:solidFill>
              </a:rPr>
              <a:t>                 -</a:t>
            </a:r>
            <a:r>
              <a:rPr lang="en-US" dirty="0">
                <a:solidFill>
                  <a:schemeClr val="bg1"/>
                </a:solidFill>
              </a:rPr>
              <a:t>4</a:t>
            </a:r>
            <a:r>
              <a:rPr lang="en-US" dirty="0">
                <a:solidFill>
                  <a:schemeClr val="bg1"/>
                </a:solidFill>
              </a:rPr>
              <a:t>                       -</a:t>
            </a:r>
            <a:r>
              <a:rPr lang="en-US" dirty="0">
                <a:solidFill>
                  <a:schemeClr val="bg1"/>
                </a:solidFill>
              </a:rPr>
              <a:t>3</a:t>
            </a:r>
            <a:r>
              <a:rPr lang="en-US" dirty="0">
                <a:solidFill>
                  <a:schemeClr val="bg1"/>
                </a:solidFill>
              </a:rPr>
              <a:t>                      -</a:t>
            </a:r>
            <a:r>
              <a:rPr lang="en-US" dirty="0">
                <a:solidFill>
                  <a:schemeClr val="bg1"/>
                </a:solidFill>
              </a:rPr>
              <a:t>1</a:t>
            </a:r>
          </a:p>
        </p:txBody>
      </p:sp>
      <p:sp>
        <p:nvSpPr>
          <p:cNvPr id="12" name="TextBox 11"/>
          <p:cNvSpPr txBox="1"/>
          <p:nvPr/>
        </p:nvSpPr>
        <p:spPr>
          <a:xfrm>
            <a:off x="2002466" y="4472098"/>
            <a:ext cx="628698" cy="307777"/>
          </a:xfrm>
          <a:prstGeom prst="rect">
            <a:avLst/>
          </a:prstGeom>
          <a:noFill/>
        </p:spPr>
        <p:txBody>
          <a:bodyPr wrap="none" rtlCol="0">
            <a:spAutoFit/>
          </a:bodyPr>
          <a:lstStyle/>
          <a:p>
            <a:r>
              <a:rPr lang="en-US" sz="1400" dirty="0"/>
              <a:t>% </a:t>
            </a:r>
            <a:r>
              <a:rPr lang="en-US" sz="1400" dirty="0" err="1"/>
              <a:t>Chg</a:t>
            </a:r>
            <a:endParaRPr lang="en-US" sz="1400" dirty="0"/>
          </a:p>
        </p:txBody>
      </p:sp>
      <p:sp>
        <p:nvSpPr>
          <p:cNvPr id="13" name="TextBox 12"/>
          <p:cNvSpPr txBox="1"/>
          <p:nvPr/>
        </p:nvSpPr>
        <p:spPr>
          <a:xfrm>
            <a:off x="8051476" y="3108290"/>
            <a:ext cx="2209800" cy="1138773"/>
          </a:xfrm>
          <a:prstGeom prst="rect">
            <a:avLst/>
          </a:prstGeom>
          <a:noFill/>
        </p:spPr>
        <p:txBody>
          <a:bodyPr wrap="square" rtlCol="0">
            <a:spAutoFit/>
          </a:bodyPr>
          <a:lstStyle/>
          <a:p>
            <a:pPr algn="ctr"/>
            <a:r>
              <a:rPr lang="en-US" sz="2000" dirty="0">
                <a:solidFill>
                  <a:schemeClr val="bg1">
                    <a:lumMod val="50000"/>
                  </a:schemeClr>
                </a:solidFill>
              </a:rPr>
              <a:t>Households are </a:t>
            </a:r>
            <a:r>
              <a:rPr lang="en-US" sz="2800" dirty="0">
                <a:solidFill>
                  <a:schemeClr val="accent1"/>
                </a:solidFill>
              </a:rPr>
              <a:t>spending less </a:t>
            </a:r>
            <a:r>
              <a:rPr lang="en-US" sz="2000" dirty="0">
                <a:solidFill>
                  <a:schemeClr val="bg1">
                    <a:lumMod val="50000"/>
                  </a:schemeClr>
                </a:solidFill>
              </a:rPr>
              <a:t>annually</a:t>
            </a:r>
            <a:endParaRPr lang="en-US" sz="2000" dirty="0">
              <a:solidFill>
                <a:schemeClr val="bg1">
                  <a:lumMod val="50000"/>
                </a:schemeClr>
              </a:solidFill>
            </a:endParaRPr>
          </a:p>
        </p:txBody>
      </p:sp>
      <p:cxnSp>
        <p:nvCxnSpPr>
          <p:cNvPr id="7" name="Straight Connector 6"/>
          <p:cNvCxnSpPr/>
          <p:nvPr/>
        </p:nvCxnSpPr>
        <p:spPr>
          <a:xfrm>
            <a:off x="2524126" y="4810497"/>
            <a:ext cx="5736268" cy="0"/>
          </a:xfrm>
          <a:prstGeom prst="line">
            <a:avLst/>
          </a:prstGeom>
          <a:ln w="76200">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53389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2106" y="1213684"/>
            <a:ext cx="8166672" cy="571500"/>
          </a:xfrm>
        </p:spPr>
        <p:txBody>
          <a:bodyPr/>
          <a:lstStyle/>
          <a:p>
            <a:r>
              <a:rPr lang="en-US" dirty="0" smtClean="0"/>
              <a:t>2020 Vision: Staying ahead of the curve</a:t>
            </a:r>
            <a:endParaRPr lang="en-US" dirty="0"/>
          </a:p>
        </p:txBody>
      </p:sp>
      <p:grpSp>
        <p:nvGrpSpPr>
          <p:cNvPr id="4" name="Group 110"/>
          <p:cNvGrpSpPr/>
          <p:nvPr/>
        </p:nvGrpSpPr>
        <p:grpSpPr>
          <a:xfrm>
            <a:off x="7295796" y="3210200"/>
            <a:ext cx="914400" cy="914400"/>
            <a:chOff x="5663300" y="1021018"/>
            <a:chExt cx="1271016" cy="1271016"/>
          </a:xfrm>
        </p:grpSpPr>
        <p:sp>
          <p:nvSpPr>
            <p:cNvPr id="112" name="Oval 111"/>
            <p:cNvSpPr/>
            <p:nvPr/>
          </p:nvSpPr>
          <p:spPr>
            <a:xfrm>
              <a:off x="5663300" y="1021018"/>
              <a:ext cx="1271016" cy="1271016"/>
            </a:xfrm>
            <a:prstGeom prst="ellipse">
              <a:avLst/>
            </a:prstGeom>
            <a:solidFill>
              <a:srgbClr val="FF8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3" name="Picture 112" descr="Innovation_Renovation.em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9476" y="1213042"/>
              <a:ext cx="438664" cy="886968"/>
            </a:xfrm>
            <a:prstGeom prst="rect">
              <a:avLst/>
            </a:prstGeom>
          </p:spPr>
        </p:pic>
      </p:grpSp>
      <p:grpSp>
        <p:nvGrpSpPr>
          <p:cNvPr id="6" name="Group 7170"/>
          <p:cNvGrpSpPr/>
          <p:nvPr/>
        </p:nvGrpSpPr>
        <p:grpSpPr>
          <a:xfrm>
            <a:off x="2111503" y="2138805"/>
            <a:ext cx="914400" cy="914400"/>
            <a:chOff x="663281" y="1877689"/>
            <a:chExt cx="914400" cy="914400"/>
          </a:xfrm>
          <a:solidFill>
            <a:schemeClr val="tx1">
              <a:lumMod val="20000"/>
              <a:lumOff val="80000"/>
            </a:schemeClr>
          </a:solidFill>
        </p:grpSpPr>
        <p:sp>
          <p:nvSpPr>
            <p:cNvPr id="152" name="Oval 151"/>
            <p:cNvSpPr/>
            <p:nvPr/>
          </p:nvSpPr>
          <p:spPr>
            <a:xfrm>
              <a:off x="663281" y="1877689"/>
              <a:ext cx="914400" cy="9144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3" name="Picture 152" descr="Ideas.emf"/>
            <p:cNvPicPr>
              <a:picLocks noChangeAspect="1"/>
            </p:cNvPicPr>
            <p:nvPr/>
          </p:nvPicPr>
          <p:blipFill rotWithShape="1">
            <a:blip r:embed="rId4" cstate="screen">
              <a:extLst>
                <a:ext uri="{28A0092B-C50C-407E-A947-70E740481C1C}">
                  <a14:useLocalDpi xmlns:a14="http://schemas.microsoft.com/office/drawing/2010/main"/>
                </a:ext>
              </a:extLst>
            </a:blip>
            <a:srcRect l="24546" t="17763" r="26150"/>
            <a:stretch/>
          </p:blipFill>
          <p:spPr>
            <a:xfrm>
              <a:off x="963852" y="2085218"/>
              <a:ext cx="313258" cy="508532"/>
            </a:xfrm>
            <a:prstGeom prst="rect">
              <a:avLst/>
            </a:prstGeom>
            <a:grpFill/>
            <a:ln>
              <a:noFill/>
            </a:ln>
          </p:spPr>
        </p:pic>
        <p:sp>
          <p:nvSpPr>
            <p:cNvPr id="154" name="Rectangle 153"/>
            <p:cNvSpPr/>
            <p:nvPr/>
          </p:nvSpPr>
          <p:spPr>
            <a:xfrm>
              <a:off x="1233314" y="2098076"/>
              <a:ext cx="156629" cy="7761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5" name="Rectangle 154"/>
            <p:cNvSpPr/>
            <p:nvPr/>
          </p:nvSpPr>
          <p:spPr>
            <a:xfrm>
              <a:off x="856131" y="2099732"/>
              <a:ext cx="156629" cy="7761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 name="Group 202"/>
          <p:cNvGrpSpPr/>
          <p:nvPr/>
        </p:nvGrpSpPr>
        <p:grpSpPr>
          <a:xfrm>
            <a:off x="3136906" y="2148588"/>
            <a:ext cx="914400" cy="914400"/>
            <a:chOff x="663281" y="1877689"/>
            <a:chExt cx="914400" cy="914400"/>
          </a:xfrm>
          <a:solidFill>
            <a:schemeClr val="tx1">
              <a:lumMod val="20000"/>
              <a:lumOff val="80000"/>
            </a:schemeClr>
          </a:solidFill>
        </p:grpSpPr>
        <p:sp>
          <p:nvSpPr>
            <p:cNvPr id="204" name="Oval 203"/>
            <p:cNvSpPr/>
            <p:nvPr/>
          </p:nvSpPr>
          <p:spPr>
            <a:xfrm>
              <a:off x="663281" y="1877689"/>
              <a:ext cx="914400" cy="9144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5" name="Picture 204" descr="Ideas.emf"/>
            <p:cNvPicPr>
              <a:picLocks noChangeAspect="1"/>
            </p:cNvPicPr>
            <p:nvPr/>
          </p:nvPicPr>
          <p:blipFill rotWithShape="1">
            <a:blip r:embed="rId4" cstate="screen">
              <a:extLst>
                <a:ext uri="{28A0092B-C50C-407E-A947-70E740481C1C}">
                  <a14:useLocalDpi xmlns:a14="http://schemas.microsoft.com/office/drawing/2010/main"/>
                </a:ext>
              </a:extLst>
            </a:blip>
            <a:srcRect l="24546" t="17763" r="26150"/>
            <a:stretch/>
          </p:blipFill>
          <p:spPr>
            <a:xfrm>
              <a:off x="963852" y="2085218"/>
              <a:ext cx="313258" cy="508532"/>
            </a:xfrm>
            <a:prstGeom prst="rect">
              <a:avLst/>
            </a:prstGeom>
            <a:grpFill/>
            <a:ln>
              <a:noFill/>
            </a:ln>
          </p:spPr>
        </p:pic>
        <p:sp>
          <p:nvSpPr>
            <p:cNvPr id="206" name="Rectangle 205"/>
            <p:cNvSpPr/>
            <p:nvPr/>
          </p:nvSpPr>
          <p:spPr>
            <a:xfrm>
              <a:off x="1233314" y="2098076"/>
              <a:ext cx="156629" cy="7761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7" name="Rectangle 206"/>
            <p:cNvSpPr/>
            <p:nvPr/>
          </p:nvSpPr>
          <p:spPr>
            <a:xfrm>
              <a:off x="856131" y="2099732"/>
              <a:ext cx="156629" cy="7761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 name="Group 207"/>
          <p:cNvGrpSpPr/>
          <p:nvPr/>
        </p:nvGrpSpPr>
        <p:grpSpPr>
          <a:xfrm>
            <a:off x="9360255" y="2153183"/>
            <a:ext cx="914400" cy="914400"/>
            <a:chOff x="663281" y="1877689"/>
            <a:chExt cx="914400" cy="914400"/>
          </a:xfrm>
          <a:solidFill>
            <a:schemeClr val="tx1">
              <a:lumMod val="20000"/>
              <a:lumOff val="80000"/>
            </a:schemeClr>
          </a:solidFill>
        </p:grpSpPr>
        <p:sp>
          <p:nvSpPr>
            <p:cNvPr id="209" name="Oval 208"/>
            <p:cNvSpPr/>
            <p:nvPr/>
          </p:nvSpPr>
          <p:spPr>
            <a:xfrm>
              <a:off x="663281" y="1877689"/>
              <a:ext cx="914400" cy="9144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10" name="Picture 209" descr="Ideas.emf"/>
            <p:cNvPicPr>
              <a:picLocks noChangeAspect="1"/>
            </p:cNvPicPr>
            <p:nvPr/>
          </p:nvPicPr>
          <p:blipFill rotWithShape="1">
            <a:blip r:embed="rId4" cstate="screen">
              <a:extLst>
                <a:ext uri="{28A0092B-C50C-407E-A947-70E740481C1C}">
                  <a14:useLocalDpi xmlns:a14="http://schemas.microsoft.com/office/drawing/2010/main"/>
                </a:ext>
              </a:extLst>
            </a:blip>
            <a:srcRect l="24546" t="17763" r="26150"/>
            <a:stretch/>
          </p:blipFill>
          <p:spPr>
            <a:xfrm>
              <a:off x="963852" y="2085218"/>
              <a:ext cx="313258" cy="508532"/>
            </a:xfrm>
            <a:prstGeom prst="rect">
              <a:avLst/>
            </a:prstGeom>
            <a:grpFill/>
            <a:ln>
              <a:noFill/>
            </a:ln>
          </p:spPr>
        </p:pic>
        <p:sp>
          <p:nvSpPr>
            <p:cNvPr id="211" name="Rectangle 210"/>
            <p:cNvSpPr/>
            <p:nvPr/>
          </p:nvSpPr>
          <p:spPr>
            <a:xfrm>
              <a:off x="1233314" y="2098076"/>
              <a:ext cx="156629" cy="7761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2" name="Rectangle 211"/>
            <p:cNvSpPr/>
            <p:nvPr/>
          </p:nvSpPr>
          <p:spPr>
            <a:xfrm>
              <a:off x="856131" y="2099732"/>
              <a:ext cx="156629" cy="7761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9" name="Group 212"/>
          <p:cNvGrpSpPr/>
          <p:nvPr/>
        </p:nvGrpSpPr>
        <p:grpSpPr>
          <a:xfrm>
            <a:off x="8325972" y="2157778"/>
            <a:ext cx="914400" cy="914400"/>
            <a:chOff x="663281" y="1877689"/>
            <a:chExt cx="914400" cy="914400"/>
          </a:xfrm>
          <a:solidFill>
            <a:schemeClr val="tx1">
              <a:lumMod val="20000"/>
              <a:lumOff val="80000"/>
            </a:schemeClr>
          </a:solidFill>
        </p:grpSpPr>
        <p:sp>
          <p:nvSpPr>
            <p:cNvPr id="214" name="Oval 213"/>
            <p:cNvSpPr/>
            <p:nvPr/>
          </p:nvSpPr>
          <p:spPr>
            <a:xfrm>
              <a:off x="663281" y="1877689"/>
              <a:ext cx="914400" cy="9144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15" name="Picture 214" descr="Ideas.emf"/>
            <p:cNvPicPr>
              <a:picLocks noChangeAspect="1"/>
            </p:cNvPicPr>
            <p:nvPr/>
          </p:nvPicPr>
          <p:blipFill rotWithShape="1">
            <a:blip r:embed="rId4" cstate="screen">
              <a:extLst>
                <a:ext uri="{28A0092B-C50C-407E-A947-70E740481C1C}">
                  <a14:useLocalDpi xmlns:a14="http://schemas.microsoft.com/office/drawing/2010/main"/>
                </a:ext>
              </a:extLst>
            </a:blip>
            <a:srcRect l="24546" t="17763" r="26150"/>
            <a:stretch/>
          </p:blipFill>
          <p:spPr>
            <a:xfrm>
              <a:off x="963852" y="2085218"/>
              <a:ext cx="313258" cy="508532"/>
            </a:xfrm>
            <a:prstGeom prst="rect">
              <a:avLst/>
            </a:prstGeom>
            <a:grpFill/>
            <a:ln>
              <a:noFill/>
            </a:ln>
          </p:spPr>
        </p:pic>
        <p:sp>
          <p:nvSpPr>
            <p:cNvPr id="216" name="Rectangle 215"/>
            <p:cNvSpPr/>
            <p:nvPr/>
          </p:nvSpPr>
          <p:spPr>
            <a:xfrm>
              <a:off x="1233314" y="2098076"/>
              <a:ext cx="156629" cy="7761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7" name="Rectangle 216"/>
            <p:cNvSpPr/>
            <p:nvPr/>
          </p:nvSpPr>
          <p:spPr>
            <a:xfrm>
              <a:off x="856131" y="2099732"/>
              <a:ext cx="156629" cy="7761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0" name="Group 217"/>
          <p:cNvGrpSpPr/>
          <p:nvPr/>
        </p:nvGrpSpPr>
        <p:grpSpPr>
          <a:xfrm>
            <a:off x="7285319" y="2153183"/>
            <a:ext cx="914400" cy="914400"/>
            <a:chOff x="663281" y="1877689"/>
            <a:chExt cx="914400" cy="914400"/>
          </a:xfrm>
          <a:solidFill>
            <a:schemeClr val="tx1">
              <a:lumMod val="20000"/>
              <a:lumOff val="80000"/>
            </a:schemeClr>
          </a:solidFill>
        </p:grpSpPr>
        <p:sp>
          <p:nvSpPr>
            <p:cNvPr id="219" name="Oval 218"/>
            <p:cNvSpPr/>
            <p:nvPr/>
          </p:nvSpPr>
          <p:spPr>
            <a:xfrm>
              <a:off x="663281" y="1877689"/>
              <a:ext cx="914400" cy="9144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20" name="Picture 219" descr="Ideas.emf"/>
            <p:cNvPicPr>
              <a:picLocks noChangeAspect="1"/>
            </p:cNvPicPr>
            <p:nvPr/>
          </p:nvPicPr>
          <p:blipFill rotWithShape="1">
            <a:blip r:embed="rId4" cstate="screen">
              <a:extLst>
                <a:ext uri="{28A0092B-C50C-407E-A947-70E740481C1C}">
                  <a14:useLocalDpi xmlns:a14="http://schemas.microsoft.com/office/drawing/2010/main"/>
                </a:ext>
              </a:extLst>
            </a:blip>
            <a:srcRect l="24546" t="17763" r="26150"/>
            <a:stretch/>
          </p:blipFill>
          <p:spPr>
            <a:xfrm>
              <a:off x="963852" y="2085218"/>
              <a:ext cx="313258" cy="508532"/>
            </a:xfrm>
            <a:prstGeom prst="rect">
              <a:avLst/>
            </a:prstGeom>
            <a:grpFill/>
            <a:ln>
              <a:noFill/>
            </a:ln>
          </p:spPr>
        </p:pic>
        <p:sp>
          <p:nvSpPr>
            <p:cNvPr id="221" name="Rectangle 220"/>
            <p:cNvSpPr/>
            <p:nvPr/>
          </p:nvSpPr>
          <p:spPr>
            <a:xfrm>
              <a:off x="1233314" y="2098076"/>
              <a:ext cx="156629" cy="7761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2" name="Rectangle 221"/>
            <p:cNvSpPr/>
            <p:nvPr/>
          </p:nvSpPr>
          <p:spPr>
            <a:xfrm>
              <a:off x="856131" y="2099732"/>
              <a:ext cx="156629" cy="7761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1" name="Group 222"/>
          <p:cNvGrpSpPr/>
          <p:nvPr/>
        </p:nvGrpSpPr>
        <p:grpSpPr>
          <a:xfrm>
            <a:off x="6250788" y="2138805"/>
            <a:ext cx="914400" cy="914400"/>
            <a:chOff x="663281" y="1877689"/>
            <a:chExt cx="914400" cy="914400"/>
          </a:xfrm>
          <a:solidFill>
            <a:schemeClr val="tx1">
              <a:lumMod val="20000"/>
              <a:lumOff val="80000"/>
            </a:schemeClr>
          </a:solidFill>
        </p:grpSpPr>
        <p:sp>
          <p:nvSpPr>
            <p:cNvPr id="224" name="Oval 223"/>
            <p:cNvSpPr/>
            <p:nvPr/>
          </p:nvSpPr>
          <p:spPr>
            <a:xfrm>
              <a:off x="663281" y="1877689"/>
              <a:ext cx="914400" cy="9144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25" name="Picture 224" descr="Ideas.emf"/>
            <p:cNvPicPr>
              <a:picLocks noChangeAspect="1"/>
            </p:cNvPicPr>
            <p:nvPr/>
          </p:nvPicPr>
          <p:blipFill rotWithShape="1">
            <a:blip r:embed="rId4" cstate="screen">
              <a:extLst>
                <a:ext uri="{28A0092B-C50C-407E-A947-70E740481C1C}">
                  <a14:useLocalDpi xmlns:a14="http://schemas.microsoft.com/office/drawing/2010/main"/>
                </a:ext>
              </a:extLst>
            </a:blip>
            <a:srcRect l="24546" t="17763" r="26150"/>
            <a:stretch/>
          </p:blipFill>
          <p:spPr>
            <a:xfrm>
              <a:off x="963852" y="2085218"/>
              <a:ext cx="313258" cy="508532"/>
            </a:xfrm>
            <a:prstGeom prst="rect">
              <a:avLst/>
            </a:prstGeom>
            <a:grpFill/>
            <a:ln>
              <a:noFill/>
            </a:ln>
          </p:spPr>
        </p:pic>
        <p:sp>
          <p:nvSpPr>
            <p:cNvPr id="226" name="Rectangle 225"/>
            <p:cNvSpPr/>
            <p:nvPr/>
          </p:nvSpPr>
          <p:spPr>
            <a:xfrm>
              <a:off x="1233314" y="2098076"/>
              <a:ext cx="156629" cy="7761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7" name="Rectangle 226"/>
            <p:cNvSpPr/>
            <p:nvPr/>
          </p:nvSpPr>
          <p:spPr>
            <a:xfrm>
              <a:off x="856131" y="2099732"/>
              <a:ext cx="156629" cy="7761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2" name="Group 227"/>
          <p:cNvGrpSpPr/>
          <p:nvPr/>
        </p:nvGrpSpPr>
        <p:grpSpPr>
          <a:xfrm>
            <a:off x="5234640" y="2138805"/>
            <a:ext cx="914400" cy="914400"/>
            <a:chOff x="663281" y="1877689"/>
            <a:chExt cx="914400" cy="914400"/>
          </a:xfrm>
          <a:solidFill>
            <a:schemeClr val="tx1">
              <a:lumMod val="20000"/>
              <a:lumOff val="80000"/>
            </a:schemeClr>
          </a:solidFill>
        </p:grpSpPr>
        <p:sp>
          <p:nvSpPr>
            <p:cNvPr id="229" name="Oval 228"/>
            <p:cNvSpPr/>
            <p:nvPr/>
          </p:nvSpPr>
          <p:spPr>
            <a:xfrm>
              <a:off x="663281" y="1877689"/>
              <a:ext cx="914400" cy="9144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30" name="Picture 229" descr="Ideas.emf"/>
            <p:cNvPicPr>
              <a:picLocks noChangeAspect="1"/>
            </p:cNvPicPr>
            <p:nvPr/>
          </p:nvPicPr>
          <p:blipFill rotWithShape="1">
            <a:blip r:embed="rId4" cstate="screen">
              <a:extLst>
                <a:ext uri="{28A0092B-C50C-407E-A947-70E740481C1C}">
                  <a14:useLocalDpi xmlns:a14="http://schemas.microsoft.com/office/drawing/2010/main"/>
                </a:ext>
              </a:extLst>
            </a:blip>
            <a:srcRect l="24546" t="17763" r="26150"/>
            <a:stretch/>
          </p:blipFill>
          <p:spPr>
            <a:xfrm>
              <a:off x="963852" y="2085218"/>
              <a:ext cx="313258" cy="508532"/>
            </a:xfrm>
            <a:prstGeom prst="rect">
              <a:avLst/>
            </a:prstGeom>
            <a:grpFill/>
            <a:ln>
              <a:noFill/>
            </a:ln>
          </p:spPr>
        </p:pic>
        <p:sp>
          <p:nvSpPr>
            <p:cNvPr id="231" name="Rectangle 230"/>
            <p:cNvSpPr/>
            <p:nvPr/>
          </p:nvSpPr>
          <p:spPr>
            <a:xfrm>
              <a:off x="1233314" y="2098076"/>
              <a:ext cx="156629" cy="7761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2" name="Rectangle 231"/>
            <p:cNvSpPr/>
            <p:nvPr/>
          </p:nvSpPr>
          <p:spPr>
            <a:xfrm>
              <a:off x="856131" y="2099732"/>
              <a:ext cx="156629" cy="7761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3" name="Group 232"/>
          <p:cNvGrpSpPr/>
          <p:nvPr/>
        </p:nvGrpSpPr>
        <p:grpSpPr>
          <a:xfrm>
            <a:off x="4199897" y="2153183"/>
            <a:ext cx="914400" cy="914400"/>
            <a:chOff x="663281" y="1877689"/>
            <a:chExt cx="914400" cy="914400"/>
          </a:xfrm>
          <a:solidFill>
            <a:schemeClr val="tx1">
              <a:lumMod val="20000"/>
              <a:lumOff val="80000"/>
            </a:schemeClr>
          </a:solidFill>
        </p:grpSpPr>
        <p:sp>
          <p:nvSpPr>
            <p:cNvPr id="234" name="Oval 233"/>
            <p:cNvSpPr/>
            <p:nvPr/>
          </p:nvSpPr>
          <p:spPr>
            <a:xfrm>
              <a:off x="663281" y="1877689"/>
              <a:ext cx="914400" cy="9144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35" name="Picture 234" descr="Ideas.emf"/>
            <p:cNvPicPr>
              <a:picLocks noChangeAspect="1"/>
            </p:cNvPicPr>
            <p:nvPr/>
          </p:nvPicPr>
          <p:blipFill rotWithShape="1">
            <a:blip r:embed="rId4" cstate="screen">
              <a:extLst>
                <a:ext uri="{28A0092B-C50C-407E-A947-70E740481C1C}">
                  <a14:useLocalDpi xmlns:a14="http://schemas.microsoft.com/office/drawing/2010/main"/>
                </a:ext>
              </a:extLst>
            </a:blip>
            <a:srcRect l="24546" t="17763" r="26150"/>
            <a:stretch/>
          </p:blipFill>
          <p:spPr>
            <a:xfrm>
              <a:off x="963852" y="2085218"/>
              <a:ext cx="313258" cy="508532"/>
            </a:xfrm>
            <a:prstGeom prst="rect">
              <a:avLst/>
            </a:prstGeom>
            <a:grpFill/>
            <a:ln>
              <a:noFill/>
            </a:ln>
          </p:spPr>
        </p:pic>
        <p:sp>
          <p:nvSpPr>
            <p:cNvPr id="236" name="Rectangle 235"/>
            <p:cNvSpPr/>
            <p:nvPr/>
          </p:nvSpPr>
          <p:spPr>
            <a:xfrm>
              <a:off x="1233314" y="2098076"/>
              <a:ext cx="156629" cy="7761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7" name="Rectangle 236"/>
            <p:cNvSpPr/>
            <p:nvPr/>
          </p:nvSpPr>
          <p:spPr>
            <a:xfrm>
              <a:off x="856131" y="2099732"/>
              <a:ext cx="156629" cy="7761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5" name="Group 239"/>
          <p:cNvGrpSpPr/>
          <p:nvPr/>
        </p:nvGrpSpPr>
        <p:grpSpPr>
          <a:xfrm>
            <a:off x="2111503" y="4235972"/>
            <a:ext cx="914400" cy="914400"/>
            <a:chOff x="663281" y="1877689"/>
            <a:chExt cx="914400" cy="914400"/>
          </a:xfrm>
          <a:solidFill>
            <a:schemeClr val="tx1">
              <a:lumMod val="20000"/>
              <a:lumOff val="80000"/>
            </a:schemeClr>
          </a:solidFill>
        </p:grpSpPr>
        <p:sp>
          <p:nvSpPr>
            <p:cNvPr id="276" name="Oval 275"/>
            <p:cNvSpPr/>
            <p:nvPr/>
          </p:nvSpPr>
          <p:spPr>
            <a:xfrm>
              <a:off x="663281" y="1877689"/>
              <a:ext cx="914400" cy="9144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7" name="Picture 276" descr="Ideas.emf"/>
            <p:cNvPicPr>
              <a:picLocks noChangeAspect="1"/>
            </p:cNvPicPr>
            <p:nvPr/>
          </p:nvPicPr>
          <p:blipFill rotWithShape="1">
            <a:blip r:embed="rId4" cstate="screen">
              <a:extLst>
                <a:ext uri="{28A0092B-C50C-407E-A947-70E740481C1C}">
                  <a14:useLocalDpi xmlns:a14="http://schemas.microsoft.com/office/drawing/2010/main"/>
                </a:ext>
              </a:extLst>
            </a:blip>
            <a:srcRect l="24546" t="17763" r="26150"/>
            <a:stretch/>
          </p:blipFill>
          <p:spPr>
            <a:xfrm>
              <a:off x="963852" y="2085218"/>
              <a:ext cx="313258" cy="508532"/>
            </a:xfrm>
            <a:prstGeom prst="rect">
              <a:avLst/>
            </a:prstGeom>
            <a:grpFill/>
            <a:ln>
              <a:noFill/>
            </a:ln>
          </p:spPr>
        </p:pic>
        <p:sp>
          <p:nvSpPr>
            <p:cNvPr id="278" name="Rectangle 277"/>
            <p:cNvSpPr/>
            <p:nvPr/>
          </p:nvSpPr>
          <p:spPr>
            <a:xfrm>
              <a:off x="1233314" y="2098076"/>
              <a:ext cx="156629" cy="7761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9" name="Rectangle 278"/>
            <p:cNvSpPr/>
            <p:nvPr/>
          </p:nvSpPr>
          <p:spPr>
            <a:xfrm>
              <a:off x="856131" y="2099732"/>
              <a:ext cx="156629" cy="7761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6" name="Group 240"/>
          <p:cNvGrpSpPr/>
          <p:nvPr/>
        </p:nvGrpSpPr>
        <p:grpSpPr>
          <a:xfrm>
            <a:off x="3136906" y="4245755"/>
            <a:ext cx="914400" cy="914400"/>
            <a:chOff x="663281" y="1877689"/>
            <a:chExt cx="914400" cy="914400"/>
          </a:xfrm>
          <a:solidFill>
            <a:schemeClr val="tx1">
              <a:lumMod val="20000"/>
              <a:lumOff val="80000"/>
            </a:schemeClr>
          </a:solidFill>
        </p:grpSpPr>
        <p:sp>
          <p:nvSpPr>
            <p:cNvPr id="272" name="Oval 271"/>
            <p:cNvSpPr/>
            <p:nvPr/>
          </p:nvSpPr>
          <p:spPr>
            <a:xfrm>
              <a:off x="663281" y="1877689"/>
              <a:ext cx="914400" cy="9144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3" name="Picture 272" descr="Ideas.emf"/>
            <p:cNvPicPr>
              <a:picLocks noChangeAspect="1"/>
            </p:cNvPicPr>
            <p:nvPr/>
          </p:nvPicPr>
          <p:blipFill rotWithShape="1">
            <a:blip r:embed="rId4" cstate="screen">
              <a:extLst>
                <a:ext uri="{28A0092B-C50C-407E-A947-70E740481C1C}">
                  <a14:useLocalDpi xmlns:a14="http://schemas.microsoft.com/office/drawing/2010/main"/>
                </a:ext>
              </a:extLst>
            </a:blip>
            <a:srcRect l="24546" t="17763" r="26150"/>
            <a:stretch/>
          </p:blipFill>
          <p:spPr>
            <a:xfrm>
              <a:off x="963852" y="2085218"/>
              <a:ext cx="313258" cy="508532"/>
            </a:xfrm>
            <a:prstGeom prst="rect">
              <a:avLst/>
            </a:prstGeom>
            <a:grpFill/>
            <a:ln>
              <a:noFill/>
            </a:ln>
          </p:spPr>
        </p:pic>
        <p:sp>
          <p:nvSpPr>
            <p:cNvPr id="274" name="Rectangle 273"/>
            <p:cNvSpPr/>
            <p:nvPr/>
          </p:nvSpPr>
          <p:spPr>
            <a:xfrm>
              <a:off x="1233314" y="2098076"/>
              <a:ext cx="156629" cy="7761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5" name="Rectangle 274"/>
            <p:cNvSpPr/>
            <p:nvPr/>
          </p:nvSpPr>
          <p:spPr>
            <a:xfrm>
              <a:off x="856131" y="2099732"/>
              <a:ext cx="156629" cy="7761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7" name="Group 241"/>
          <p:cNvGrpSpPr/>
          <p:nvPr/>
        </p:nvGrpSpPr>
        <p:grpSpPr>
          <a:xfrm>
            <a:off x="9360255" y="4250350"/>
            <a:ext cx="914400" cy="914400"/>
            <a:chOff x="663281" y="1877689"/>
            <a:chExt cx="914400" cy="914400"/>
          </a:xfrm>
          <a:solidFill>
            <a:schemeClr val="tx1">
              <a:lumMod val="20000"/>
              <a:lumOff val="80000"/>
            </a:schemeClr>
          </a:solidFill>
        </p:grpSpPr>
        <p:sp>
          <p:nvSpPr>
            <p:cNvPr id="268" name="Oval 267"/>
            <p:cNvSpPr/>
            <p:nvPr/>
          </p:nvSpPr>
          <p:spPr>
            <a:xfrm>
              <a:off x="663281" y="1877689"/>
              <a:ext cx="914400" cy="9144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69" name="Picture 268" descr="Ideas.emf"/>
            <p:cNvPicPr>
              <a:picLocks noChangeAspect="1"/>
            </p:cNvPicPr>
            <p:nvPr/>
          </p:nvPicPr>
          <p:blipFill rotWithShape="1">
            <a:blip r:embed="rId4" cstate="screen">
              <a:extLst>
                <a:ext uri="{28A0092B-C50C-407E-A947-70E740481C1C}">
                  <a14:useLocalDpi xmlns:a14="http://schemas.microsoft.com/office/drawing/2010/main"/>
                </a:ext>
              </a:extLst>
            </a:blip>
            <a:srcRect l="24546" t="17763" r="26150"/>
            <a:stretch/>
          </p:blipFill>
          <p:spPr>
            <a:xfrm>
              <a:off x="963852" y="2085218"/>
              <a:ext cx="313258" cy="508532"/>
            </a:xfrm>
            <a:prstGeom prst="rect">
              <a:avLst/>
            </a:prstGeom>
            <a:grpFill/>
            <a:ln>
              <a:noFill/>
            </a:ln>
          </p:spPr>
        </p:pic>
        <p:sp>
          <p:nvSpPr>
            <p:cNvPr id="270" name="Rectangle 269"/>
            <p:cNvSpPr/>
            <p:nvPr/>
          </p:nvSpPr>
          <p:spPr>
            <a:xfrm>
              <a:off x="1233314" y="2098076"/>
              <a:ext cx="156629" cy="7761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1" name="Rectangle 270"/>
            <p:cNvSpPr/>
            <p:nvPr/>
          </p:nvSpPr>
          <p:spPr>
            <a:xfrm>
              <a:off x="856131" y="2099732"/>
              <a:ext cx="156629" cy="7761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8" name="Group 242"/>
          <p:cNvGrpSpPr/>
          <p:nvPr/>
        </p:nvGrpSpPr>
        <p:grpSpPr>
          <a:xfrm>
            <a:off x="8325972" y="4254945"/>
            <a:ext cx="914400" cy="914400"/>
            <a:chOff x="663281" y="1877689"/>
            <a:chExt cx="914400" cy="914400"/>
          </a:xfrm>
          <a:solidFill>
            <a:schemeClr val="tx1">
              <a:lumMod val="20000"/>
              <a:lumOff val="80000"/>
            </a:schemeClr>
          </a:solidFill>
        </p:grpSpPr>
        <p:sp>
          <p:nvSpPr>
            <p:cNvPr id="264" name="Oval 263"/>
            <p:cNvSpPr/>
            <p:nvPr/>
          </p:nvSpPr>
          <p:spPr>
            <a:xfrm>
              <a:off x="663281" y="1877689"/>
              <a:ext cx="914400" cy="9144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65" name="Picture 264" descr="Ideas.emf"/>
            <p:cNvPicPr>
              <a:picLocks noChangeAspect="1"/>
            </p:cNvPicPr>
            <p:nvPr/>
          </p:nvPicPr>
          <p:blipFill rotWithShape="1">
            <a:blip r:embed="rId4" cstate="screen">
              <a:extLst>
                <a:ext uri="{28A0092B-C50C-407E-A947-70E740481C1C}">
                  <a14:useLocalDpi xmlns:a14="http://schemas.microsoft.com/office/drawing/2010/main"/>
                </a:ext>
              </a:extLst>
            </a:blip>
            <a:srcRect l="24546" t="17763" r="26150"/>
            <a:stretch/>
          </p:blipFill>
          <p:spPr>
            <a:xfrm>
              <a:off x="963852" y="2085218"/>
              <a:ext cx="313258" cy="508532"/>
            </a:xfrm>
            <a:prstGeom prst="rect">
              <a:avLst/>
            </a:prstGeom>
            <a:grpFill/>
            <a:ln>
              <a:noFill/>
            </a:ln>
          </p:spPr>
        </p:pic>
        <p:sp>
          <p:nvSpPr>
            <p:cNvPr id="266" name="Rectangle 265"/>
            <p:cNvSpPr/>
            <p:nvPr/>
          </p:nvSpPr>
          <p:spPr>
            <a:xfrm>
              <a:off x="1233314" y="2098076"/>
              <a:ext cx="156629" cy="7761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7" name="Rectangle 266"/>
            <p:cNvSpPr/>
            <p:nvPr/>
          </p:nvSpPr>
          <p:spPr>
            <a:xfrm>
              <a:off x="856131" y="2099732"/>
              <a:ext cx="156629" cy="7761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9" name="Group 243"/>
          <p:cNvGrpSpPr/>
          <p:nvPr/>
        </p:nvGrpSpPr>
        <p:grpSpPr>
          <a:xfrm>
            <a:off x="7285319" y="4250350"/>
            <a:ext cx="914400" cy="914400"/>
            <a:chOff x="663281" y="1877689"/>
            <a:chExt cx="914400" cy="914400"/>
          </a:xfrm>
          <a:solidFill>
            <a:schemeClr val="tx1">
              <a:lumMod val="20000"/>
              <a:lumOff val="80000"/>
            </a:schemeClr>
          </a:solidFill>
        </p:grpSpPr>
        <p:sp>
          <p:nvSpPr>
            <p:cNvPr id="260" name="Oval 259"/>
            <p:cNvSpPr/>
            <p:nvPr/>
          </p:nvSpPr>
          <p:spPr>
            <a:xfrm>
              <a:off x="663281" y="1877689"/>
              <a:ext cx="914400" cy="9144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61" name="Picture 260" descr="Ideas.emf"/>
            <p:cNvPicPr>
              <a:picLocks noChangeAspect="1"/>
            </p:cNvPicPr>
            <p:nvPr/>
          </p:nvPicPr>
          <p:blipFill rotWithShape="1">
            <a:blip r:embed="rId4" cstate="screen">
              <a:extLst>
                <a:ext uri="{28A0092B-C50C-407E-A947-70E740481C1C}">
                  <a14:useLocalDpi xmlns:a14="http://schemas.microsoft.com/office/drawing/2010/main"/>
                </a:ext>
              </a:extLst>
            </a:blip>
            <a:srcRect l="24546" t="17763" r="26150"/>
            <a:stretch/>
          </p:blipFill>
          <p:spPr>
            <a:xfrm>
              <a:off x="963852" y="2085218"/>
              <a:ext cx="313258" cy="508532"/>
            </a:xfrm>
            <a:prstGeom prst="rect">
              <a:avLst/>
            </a:prstGeom>
            <a:grpFill/>
            <a:ln>
              <a:noFill/>
            </a:ln>
          </p:spPr>
        </p:pic>
        <p:sp>
          <p:nvSpPr>
            <p:cNvPr id="262" name="Rectangle 261"/>
            <p:cNvSpPr/>
            <p:nvPr/>
          </p:nvSpPr>
          <p:spPr>
            <a:xfrm>
              <a:off x="1233314" y="2098076"/>
              <a:ext cx="156629" cy="7761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3" name="Rectangle 262"/>
            <p:cNvSpPr/>
            <p:nvPr/>
          </p:nvSpPr>
          <p:spPr>
            <a:xfrm>
              <a:off x="856131" y="2099732"/>
              <a:ext cx="156629" cy="7761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0" name="Group 244"/>
          <p:cNvGrpSpPr/>
          <p:nvPr/>
        </p:nvGrpSpPr>
        <p:grpSpPr>
          <a:xfrm>
            <a:off x="6250788" y="4235972"/>
            <a:ext cx="914400" cy="914400"/>
            <a:chOff x="663281" y="1877689"/>
            <a:chExt cx="914400" cy="914400"/>
          </a:xfrm>
          <a:solidFill>
            <a:schemeClr val="tx1">
              <a:lumMod val="20000"/>
              <a:lumOff val="80000"/>
            </a:schemeClr>
          </a:solidFill>
        </p:grpSpPr>
        <p:sp>
          <p:nvSpPr>
            <p:cNvPr id="256" name="Oval 255"/>
            <p:cNvSpPr/>
            <p:nvPr/>
          </p:nvSpPr>
          <p:spPr>
            <a:xfrm>
              <a:off x="663281" y="1877689"/>
              <a:ext cx="914400" cy="9144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57" name="Picture 256" descr="Ideas.emf"/>
            <p:cNvPicPr>
              <a:picLocks noChangeAspect="1"/>
            </p:cNvPicPr>
            <p:nvPr/>
          </p:nvPicPr>
          <p:blipFill rotWithShape="1">
            <a:blip r:embed="rId4" cstate="screen">
              <a:extLst>
                <a:ext uri="{28A0092B-C50C-407E-A947-70E740481C1C}">
                  <a14:useLocalDpi xmlns:a14="http://schemas.microsoft.com/office/drawing/2010/main"/>
                </a:ext>
              </a:extLst>
            </a:blip>
            <a:srcRect l="24546" t="17763" r="26150"/>
            <a:stretch/>
          </p:blipFill>
          <p:spPr>
            <a:xfrm>
              <a:off x="963852" y="2085218"/>
              <a:ext cx="313258" cy="508532"/>
            </a:xfrm>
            <a:prstGeom prst="rect">
              <a:avLst/>
            </a:prstGeom>
            <a:grpFill/>
            <a:ln>
              <a:noFill/>
            </a:ln>
          </p:spPr>
        </p:pic>
        <p:sp>
          <p:nvSpPr>
            <p:cNvPr id="258" name="Rectangle 257"/>
            <p:cNvSpPr/>
            <p:nvPr/>
          </p:nvSpPr>
          <p:spPr>
            <a:xfrm>
              <a:off x="1233314" y="2098076"/>
              <a:ext cx="156629" cy="7761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9" name="Rectangle 258"/>
            <p:cNvSpPr/>
            <p:nvPr/>
          </p:nvSpPr>
          <p:spPr>
            <a:xfrm>
              <a:off x="856131" y="2099732"/>
              <a:ext cx="156629" cy="7761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1" name="Group 245"/>
          <p:cNvGrpSpPr/>
          <p:nvPr/>
        </p:nvGrpSpPr>
        <p:grpSpPr>
          <a:xfrm>
            <a:off x="5234640" y="4235972"/>
            <a:ext cx="914400" cy="914400"/>
            <a:chOff x="663281" y="1877689"/>
            <a:chExt cx="914400" cy="914400"/>
          </a:xfrm>
          <a:solidFill>
            <a:schemeClr val="tx1">
              <a:lumMod val="20000"/>
              <a:lumOff val="80000"/>
            </a:schemeClr>
          </a:solidFill>
        </p:grpSpPr>
        <p:sp>
          <p:nvSpPr>
            <p:cNvPr id="252" name="Oval 251"/>
            <p:cNvSpPr/>
            <p:nvPr/>
          </p:nvSpPr>
          <p:spPr>
            <a:xfrm>
              <a:off x="663281" y="1877689"/>
              <a:ext cx="914400" cy="9144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53" name="Picture 252" descr="Ideas.emf"/>
            <p:cNvPicPr>
              <a:picLocks noChangeAspect="1"/>
            </p:cNvPicPr>
            <p:nvPr/>
          </p:nvPicPr>
          <p:blipFill rotWithShape="1">
            <a:blip r:embed="rId4" cstate="screen">
              <a:extLst>
                <a:ext uri="{28A0092B-C50C-407E-A947-70E740481C1C}">
                  <a14:useLocalDpi xmlns:a14="http://schemas.microsoft.com/office/drawing/2010/main"/>
                </a:ext>
              </a:extLst>
            </a:blip>
            <a:srcRect l="24546" t="17763" r="26150"/>
            <a:stretch/>
          </p:blipFill>
          <p:spPr>
            <a:xfrm>
              <a:off x="963852" y="2085218"/>
              <a:ext cx="313258" cy="508532"/>
            </a:xfrm>
            <a:prstGeom prst="rect">
              <a:avLst/>
            </a:prstGeom>
            <a:grpFill/>
            <a:ln>
              <a:noFill/>
            </a:ln>
          </p:spPr>
        </p:pic>
        <p:sp>
          <p:nvSpPr>
            <p:cNvPr id="254" name="Rectangle 253"/>
            <p:cNvSpPr/>
            <p:nvPr/>
          </p:nvSpPr>
          <p:spPr>
            <a:xfrm>
              <a:off x="1233314" y="2098076"/>
              <a:ext cx="156629" cy="7761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5" name="Rectangle 254"/>
            <p:cNvSpPr/>
            <p:nvPr/>
          </p:nvSpPr>
          <p:spPr>
            <a:xfrm>
              <a:off x="856131" y="2099732"/>
              <a:ext cx="156629" cy="7761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2" name="Group 246"/>
          <p:cNvGrpSpPr/>
          <p:nvPr/>
        </p:nvGrpSpPr>
        <p:grpSpPr>
          <a:xfrm>
            <a:off x="4199897" y="4250350"/>
            <a:ext cx="914400" cy="914400"/>
            <a:chOff x="663281" y="1877689"/>
            <a:chExt cx="914400" cy="914400"/>
          </a:xfrm>
          <a:solidFill>
            <a:schemeClr val="tx1">
              <a:lumMod val="20000"/>
              <a:lumOff val="80000"/>
            </a:schemeClr>
          </a:solidFill>
        </p:grpSpPr>
        <p:sp>
          <p:nvSpPr>
            <p:cNvPr id="248" name="Oval 247"/>
            <p:cNvSpPr/>
            <p:nvPr/>
          </p:nvSpPr>
          <p:spPr>
            <a:xfrm>
              <a:off x="663281" y="1877689"/>
              <a:ext cx="914400" cy="9144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9" name="Picture 248" descr="Ideas.emf"/>
            <p:cNvPicPr>
              <a:picLocks noChangeAspect="1"/>
            </p:cNvPicPr>
            <p:nvPr/>
          </p:nvPicPr>
          <p:blipFill rotWithShape="1">
            <a:blip r:embed="rId4" cstate="screen">
              <a:extLst>
                <a:ext uri="{28A0092B-C50C-407E-A947-70E740481C1C}">
                  <a14:useLocalDpi xmlns:a14="http://schemas.microsoft.com/office/drawing/2010/main"/>
                </a:ext>
              </a:extLst>
            </a:blip>
            <a:srcRect l="24546" t="17763" r="26150"/>
            <a:stretch/>
          </p:blipFill>
          <p:spPr>
            <a:xfrm>
              <a:off x="963852" y="2085218"/>
              <a:ext cx="313258" cy="508532"/>
            </a:xfrm>
            <a:prstGeom prst="rect">
              <a:avLst/>
            </a:prstGeom>
            <a:grpFill/>
            <a:ln>
              <a:noFill/>
            </a:ln>
          </p:spPr>
        </p:pic>
        <p:sp>
          <p:nvSpPr>
            <p:cNvPr id="250" name="Rectangle 249"/>
            <p:cNvSpPr/>
            <p:nvPr/>
          </p:nvSpPr>
          <p:spPr>
            <a:xfrm>
              <a:off x="1233314" y="2098076"/>
              <a:ext cx="156629" cy="7761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1" name="Rectangle 250"/>
            <p:cNvSpPr/>
            <p:nvPr/>
          </p:nvSpPr>
          <p:spPr>
            <a:xfrm>
              <a:off x="856131" y="2099732"/>
              <a:ext cx="156629" cy="7761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4" name="Group 280"/>
          <p:cNvGrpSpPr/>
          <p:nvPr/>
        </p:nvGrpSpPr>
        <p:grpSpPr>
          <a:xfrm>
            <a:off x="2111503" y="3205605"/>
            <a:ext cx="914400" cy="914400"/>
            <a:chOff x="663281" y="1877689"/>
            <a:chExt cx="914400" cy="914400"/>
          </a:xfrm>
          <a:solidFill>
            <a:schemeClr val="tx1">
              <a:lumMod val="20000"/>
              <a:lumOff val="80000"/>
            </a:schemeClr>
          </a:solidFill>
        </p:grpSpPr>
        <p:sp>
          <p:nvSpPr>
            <p:cNvPr id="317" name="Oval 316"/>
            <p:cNvSpPr/>
            <p:nvPr/>
          </p:nvSpPr>
          <p:spPr>
            <a:xfrm>
              <a:off x="663281" y="1877689"/>
              <a:ext cx="914400" cy="9144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18" name="Picture 317" descr="Ideas.emf"/>
            <p:cNvPicPr>
              <a:picLocks noChangeAspect="1"/>
            </p:cNvPicPr>
            <p:nvPr/>
          </p:nvPicPr>
          <p:blipFill rotWithShape="1">
            <a:blip r:embed="rId4" cstate="screen">
              <a:extLst>
                <a:ext uri="{28A0092B-C50C-407E-A947-70E740481C1C}">
                  <a14:useLocalDpi xmlns:a14="http://schemas.microsoft.com/office/drawing/2010/main"/>
                </a:ext>
              </a:extLst>
            </a:blip>
            <a:srcRect l="24546" t="17763" r="26150"/>
            <a:stretch/>
          </p:blipFill>
          <p:spPr>
            <a:xfrm>
              <a:off x="963852" y="2085218"/>
              <a:ext cx="313258" cy="508532"/>
            </a:xfrm>
            <a:prstGeom prst="rect">
              <a:avLst/>
            </a:prstGeom>
            <a:grpFill/>
            <a:ln>
              <a:noFill/>
            </a:ln>
          </p:spPr>
        </p:pic>
        <p:sp>
          <p:nvSpPr>
            <p:cNvPr id="319" name="Rectangle 318"/>
            <p:cNvSpPr/>
            <p:nvPr/>
          </p:nvSpPr>
          <p:spPr>
            <a:xfrm>
              <a:off x="1233314" y="2098076"/>
              <a:ext cx="156629" cy="7761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0" name="Rectangle 319"/>
            <p:cNvSpPr/>
            <p:nvPr/>
          </p:nvSpPr>
          <p:spPr>
            <a:xfrm>
              <a:off x="856131" y="2099732"/>
              <a:ext cx="156629" cy="7761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5" name="Group 281"/>
          <p:cNvGrpSpPr/>
          <p:nvPr/>
        </p:nvGrpSpPr>
        <p:grpSpPr>
          <a:xfrm>
            <a:off x="3136906" y="3215388"/>
            <a:ext cx="914400" cy="914400"/>
            <a:chOff x="663281" y="1877689"/>
            <a:chExt cx="914400" cy="914400"/>
          </a:xfrm>
          <a:solidFill>
            <a:schemeClr val="tx1">
              <a:lumMod val="20000"/>
              <a:lumOff val="80000"/>
            </a:schemeClr>
          </a:solidFill>
        </p:grpSpPr>
        <p:sp>
          <p:nvSpPr>
            <p:cNvPr id="313" name="Oval 312"/>
            <p:cNvSpPr/>
            <p:nvPr/>
          </p:nvSpPr>
          <p:spPr>
            <a:xfrm>
              <a:off x="663281" y="1877689"/>
              <a:ext cx="914400" cy="9144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14" name="Picture 313" descr="Ideas.emf"/>
            <p:cNvPicPr>
              <a:picLocks noChangeAspect="1"/>
            </p:cNvPicPr>
            <p:nvPr/>
          </p:nvPicPr>
          <p:blipFill rotWithShape="1">
            <a:blip r:embed="rId4" cstate="screen">
              <a:extLst>
                <a:ext uri="{28A0092B-C50C-407E-A947-70E740481C1C}">
                  <a14:useLocalDpi xmlns:a14="http://schemas.microsoft.com/office/drawing/2010/main"/>
                </a:ext>
              </a:extLst>
            </a:blip>
            <a:srcRect l="24546" t="17763" r="26150"/>
            <a:stretch/>
          </p:blipFill>
          <p:spPr>
            <a:xfrm>
              <a:off x="963852" y="2085218"/>
              <a:ext cx="313258" cy="508532"/>
            </a:xfrm>
            <a:prstGeom prst="rect">
              <a:avLst/>
            </a:prstGeom>
            <a:grpFill/>
            <a:ln>
              <a:noFill/>
            </a:ln>
          </p:spPr>
        </p:pic>
        <p:sp>
          <p:nvSpPr>
            <p:cNvPr id="315" name="Rectangle 314"/>
            <p:cNvSpPr/>
            <p:nvPr/>
          </p:nvSpPr>
          <p:spPr>
            <a:xfrm>
              <a:off x="1233314" y="2098076"/>
              <a:ext cx="156629" cy="7761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6" name="Rectangle 315"/>
            <p:cNvSpPr/>
            <p:nvPr/>
          </p:nvSpPr>
          <p:spPr>
            <a:xfrm>
              <a:off x="856131" y="2099732"/>
              <a:ext cx="156629" cy="7761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6" name="Group 282"/>
          <p:cNvGrpSpPr/>
          <p:nvPr/>
        </p:nvGrpSpPr>
        <p:grpSpPr>
          <a:xfrm>
            <a:off x="9360255" y="3219983"/>
            <a:ext cx="914400" cy="914400"/>
            <a:chOff x="663281" y="1877689"/>
            <a:chExt cx="914400" cy="914400"/>
          </a:xfrm>
          <a:solidFill>
            <a:schemeClr val="tx1">
              <a:lumMod val="20000"/>
              <a:lumOff val="80000"/>
            </a:schemeClr>
          </a:solidFill>
        </p:grpSpPr>
        <p:sp>
          <p:nvSpPr>
            <p:cNvPr id="309" name="Oval 308"/>
            <p:cNvSpPr/>
            <p:nvPr/>
          </p:nvSpPr>
          <p:spPr>
            <a:xfrm>
              <a:off x="663281" y="1877689"/>
              <a:ext cx="914400" cy="9144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10" name="Picture 309" descr="Ideas.emf"/>
            <p:cNvPicPr>
              <a:picLocks noChangeAspect="1"/>
            </p:cNvPicPr>
            <p:nvPr/>
          </p:nvPicPr>
          <p:blipFill rotWithShape="1">
            <a:blip r:embed="rId4" cstate="screen">
              <a:extLst>
                <a:ext uri="{28A0092B-C50C-407E-A947-70E740481C1C}">
                  <a14:useLocalDpi xmlns:a14="http://schemas.microsoft.com/office/drawing/2010/main"/>
                </a:ext>
              </a:extLst>
            </a:blip>
            <a:srcRect l="24546" t="17763" r="26150"/>
            <a:stretch/>
          </p:blipFill>
          <p:spPr>
            <a:xfrm>
              <a:off x="963852" y="2085218"/>
              <a:ext cx="313258" cy="508532"/>
            </a:xfrm>
            <a:prstGeom prst="rect">
              <a:avLst/>
            </a:prstGeom>
            <a:grpFill/>
            <a:ln>
              <a:noFill/>
            </a:ln>
          </p:spPr>
        </p:pic>
        <p:sp>
          <p:nvSpPr>
            <p:cNvPr id="311" name="Rectangle 310"/>
            <p:cNvSpPr/>
            <p:nvPr/>
          </p:nvSpPr>
          <p:spPr>
            <a:xfrm>
              <a:off x="1233314" y="2098076"/>
              <a:ext cx="156629" cy="7761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2" name="Rectangle 311"/>
            <p:cNvSpPr/>
            <p:nvPr/>
          </p:nvSpPr>
          <p:spPr>
            <a:xfrm>
              <a:off x="856131" y="2099732"/>
              <a:ext cx="156629" cy="7761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7" name="Group 283"/>
          <p:cNvGrpSpPr/>
          <p:nvPr/>
        </p:nvGrpSpPr>
        <p:grpSpPr>
          <a:xfrm>
            <a:off x="8325972" y="3224578"/>
            <a:ext cx="914400" cy="914400"/>
            <a:chOff x="663281" y="1877689"/>
            <a:chExt cx="914400" cy="914400"/>
          </a:xfrm>
          <a:solidFill>
            <a:schemeClr val="tx1">
              <a:lumMod val="20000"/>
              <a:lumOff val="80000"/>
            </a:schemeClr>
          </a:solidFill>
        </p:grpSpPr>
        <p:sp>
          <p:nvSpPr>
            <p:cNvPr id="305" name="Oval 304"/>
            <p:cNvSpPr/>
            <p:nvPr/>
          </p:nvSpPr>
          <p:spPr>
            <a:xfrm>
              <a:off x="663281" y="1877689"/>
              <a:ext cx="914400" cy="9144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06" name="Picture 305" descr="Ideas.emf"/>
            <p:cNvPicPr>
              <a:picLocks noChangeAspect="1"/>
            </p:cNvPicPr>
            <p:nvPr/>
          </p:nvPicPr>
          <p:blipFill rotWithShape="1">
            <a:blip r:embed="rId4" cstate="screen">
              <a:extLst>
                <a:ext uri="{28A0092B-C50C-407E-A947-70E740481C1C}">
                  <a14:useLocalDpi xmlns:a14="http://schemas.microsoft.com/office/drawing/2010/main"/>
                </a:ext>
              </a:extLst>
            </a:blip>
            <a:srcRect l="24546" t="17763" r="26150"/>
            <a:stretch/>
          </p:blipFill>
          <p:spPr>
            <a:xfrm>
              <a:off x="963852" y="2085218"/>
              <a:ext cx="313258" cy="508532"/>
            </a:xfrm>
            <a:prstGeom prst="rect">
              <a:avLst/>
            </a:prstGeom>
            <a:grpFill/>
            <a:ln>
              <a:noFill/>
            </a:ln>
          </p:spPr>
        </p:pic>
        <p:sp>
          <p:nvSpPr>
            <p:cNvPr id="307" name="Rectangle 306"/>
            <p:cNvSpPr/>
            <p:nvPr/>
          </p:nvSpPr>
          <p:spPr>
            <a:xfrm>
              <a:off x="1233314" y="2098076"/>
              <a:ext cx="156629" cy="7761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8" name="Rectangle 307"/>
            <p:cNvSpPr/>
            <p:nvPr/>
          </p:nvSpPr>
          <p:spPr>
            <a:xfrm>
              <a:off x="856131" y="2099732"/>
              <a:ext cx="156629" cy="7761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8" name="Group 284"/>
          <p:cNvGrpSpPr/>
          <p:nvPr/>
        </p:nvGrpSpPr>
        <p:grpSpPr>
          <a:xfrm>
            <a:off x="6248616" y="3176035"/>
            <a:ext cx="914400" cy="914400"/>
            <a:chOff x="663281" y="1877689"/>
            <a:chExt cx="914400" cy="914400"/>
          </a:xfrm>
          <a:solidFill>
            <a:schemeClr val="tx1">
              <a:lumMod val="20000"/>
              <a:lumOff val="80000"/>
            </a:schemeClr>
          </a:solidFill>
        </p:grpSpPr>
        <p:sp>
          <p:nvSpPr>
            <p:cNvPr id="301" name="Oval 300"/>
            <p:cNvSpPr/>
            <p:nvPr/>
          </p:nvSpPr>
          <p:spPr>
            <a:xfrm>
              <a:off x="663281" y="1877689"/>
              <a:ext cx="914400" cy="9144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02" name="Picture 301" descr="Ideas.emf"/>
            <p:cNvPicPr>
              <a:picLocks noChangeAspect="1"/>
            </p:cNvPicPr>
            <p:nvPr/>
          </p:nvPicPr>
          <p:blipFill rotWithShape="1">
            <a:blip r:embed="rId4" cstate="screen">
              <a:extLst>
                <a:ext uri="{28A0092B-C50C-407E-A947-70E740481C1C}">
                  <a14:useLocalDpi xmlns:a14="http://schemas.microsoft.com/office/drawing/2010/main"/>
                </a:ext>
              </a:extLst>
            </a:blip>
            <a:srcRect l="24546" t="17763" r="26150"/>
            <a:stretch/>
          </p:blipFill>
          <p:spPr>
            <a:xfrm>
              <a:off x="963852" y="2085218"/>
              <a:ext cx="313258" cy="508532"/>
            </a:xfrm>
            <a:prstGeom prst="rect">
              <a:avLst/>
            </a:prstGeom>
            <a:grpFill/>
            <a:ln>
              <a:noFill/>
            </a:ln>
          </p:spPr>
        </p:pic>
        <p:sp>
          <p:nvSpPr>
            <p:cNvPr id="303" name="Rectangle 302"/>
            <p:cNvSpPr/>
            <p:nvPr/>
          </p:nvSpPr>
          <p:spPr>
            <a:xfrm>
              <a:off x="1233314" y="2098076"/>
              <a:ext cx="156629" cy="7761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4" name="Rectangle 303"/>
            <p:cNvSpPr/>
            <p:nvPr/>
          </p:nvSpPr>
          <p:spPr>
            <a:xfrm>
              <a:off x="856131" y="2099732"/>
              <a:ext cx="156629" cy="7761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9" name="Group 286"/>
          <p:cNvGrpSpPr/>
          <p:nvPr/>
        </p:nvGrpSpPr>
        <p:grpSpPr>
          <a:xfrm>
            <a:off x="5234640" y="3205605"/>
            <a:ext cx="914400" cy="914400"/>
            <a:chOff x="663281" y="1877689"/>
            <a:chExt cx="914400" cy="914400"/>
          </a:xfrm>
          <a:solidFill>
            <a:schemeClr val="tx1">
              <a:lumMod val="20000"/>
              <a:lumOff val="80000"/>
            </a:schemeClr>
          </a:solidFill>
        </p:grpSpPr>
        <p:sp>
          <p:nvSpPr>
            <p:cNvPr id="293" name="Oval 292"/>
            <p:cNvSpPr/>
            <p:nvPr/>
          </p:nvSpPr>
          <p:spPr>
            <a:xfrm>
              <a:off x="663281" y="1877689"/>
              <a:ext cx="914400" cy="9144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94" name="Picture 293" descr="Ideas.emf"/>
            <p:cNvPicPr>
              <a:picLocks noChangeAspect="1"/>
            </p:cNvPicPr>
            <p:nvPr/>
          </p:nvPicPr>
          <p:blipFill rotWithShape="1">
            <a:blip r:embed="rId4" cstate="screen">
              <a:extLst>
                <a:ext uri="{28A0092B-C50C-407E-A947-70E740481C1C}">
                  <a14:useLocalDpi xmlns:a14="http://schemas.microsoft.com/office/drawing/2010/main"/>
                </a:ext>
              </a:extLst>
            </a:blip>
            <a:srcRect l="24546" t="17763" r="26150"/>
            <a:stretch/>
          </p:blipFill>
          <p:spPr>
            <a:xfrm>
              <a:off x="963852" y="2085218"/>
              <a:ext cx="313258" cy="508532"/>
            </a:xfrm>
            <a:prstGeom prst="rect">
              <a:avLst/>
            </a:prstGeom>
            <a:grpFill/>
            <a:ln>
              <a:noFill/>
            </a:ln>
          </p:spPr>
        </p:pic>
        <p:sp>
          <p:nvSpPr>
            <p:cNvPr id="295" name="Rectangle 294"/>
            <p:cNvSpPr/>
            <p:nvPr/>
          </p:nvSpPr>
          <p:spPr>
            <a:xfrm>
              <a:off x="1233314" y="2098076"/>
              <a:ext cx="156629" cy="7761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6" name="Rectangle 295"/>
            <p:cNvSpPr/>
            <p:nvPr/>
          </p:nvSpPr>
          <p:spPr>
            <a:xfrm>
              <a:off x="856131" y="2099732"/>
              <a:ext cx="156629" cy="7761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0" name="Group 287"/>
          <p:cNvGrpSpPr/>
          <p:nvPr/>
        </p:nvGrpSpPr>
        <p:grpSpPr>
          <a:xfrm>
            <a:off x="4199897" y="3219983"/>
            <a:ext cx="914400" cy="914400"/>
            <a:chOff x="663281" y="1877689"/>
            <a:chExt cx="914400" cy="914400"/>
          </a:xfrm>
          <a:solidFill>
            <a:schemeClr val="tx1">
              <a:lumMod val="20000"/>
              <a:lumOff val="80000"/>
            </a:schemeClr>
          </a:solidFill>
        </p:grpSpPr>
        <p:sp>
          <p:nvSpPr>
            <p:cNvPr id="289" name="Oval 288"/>
            <p:cNvSpPr/>
            <p:nvPr/>
          </p:nvSpPr>
          <p:spPr>
            <a:xfrm>
              <a:off x="663281" y="1877689"/>
              <a:ext cx="914400" cy="9144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90" name="Picture 289" descr="Ideas.emf"/>
            <p:cNvPicPr>
              <a:picLocks noChangeAspect="1"/>
            </p:cNvPicPr>
            <p:nvPr/>
          </p:nvPicPr>
          <p:blipFill rotWithShape="1">
            <a:blip r:embed="rId4" cstate="screen">
              <a:extLst>
                <a:ext uri="{28A0092B-C50C-407E-A947-70E740481C1C}">
                  <a14:useLocalDpi xmlns:a14="http://schemas.microsoft.com/office/drawing/2010/main"/>
                </a:ext>
              </a:extLst>
            </a:blip>
            <a:srcRect l="24546" t="17763" r="26150"/>
            <a:stretch/>
          </p:blipFill>
          <p:spPr>
            <a:xfrm>
              <a:off x="963852" y="2085218"/>
              <a:ext cx="313258" cy="508532"/>
            </a:xfrm>
            <a:prstGeom prst="rect">
              <a:avLst/>
            </a:prstGeom>
            <a:grpFill/>
            <a:ln>
              <a:noFill/>
            </a:ln>
          </p:spPr>
        </p:pic>
        <p:sp>
          <p:nvSpPr>
            <p:cNvPr id="291" name="Rectangle 290"/>
            <p:cNvSpPr/>
            <p:nvPr/>
          </p:nvSpPr>
          <p:spPr>
            <a:xfrm>
              <a:off x="1233314" y="2098076"/>
              <a:ext cx="156629" cy="7761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2" name="Rectangle 291"/>
            <p:cNvSpPr/>
            <p:nvPr/>
          </p:nvSpPr>
          <p:spPr>
            <a:xfrm>
              <a:off x="856131" y="2099732"/>
              <a:ext cx="156629" cy="7761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28" name="Group 320"/>
          <p:cNvGrpSpPr/>
          <p:nvPr/>
        </p:nvGrpSpPr>
        <p:grpSpPr>
          <a:xfrm>
            <a:off x="2128244" y="5261088"/>
            <a:ext cx="914400" cy="914400"/>
            <a:chOff x="663281" y="1877689"/>
            <a:chExt cx="914400" cy="914400"/>
          </a:xfrm>
          <a:solidFill>
            <a:schemeClr val="tx1">
              <a:lumMod val="20000"/>
              <a:lumOff val="80000"/>
            </a:schemeClr>
          </a:solidFill>
        </p:grpSpPr>
        <p:sp>
          <p:nvSpPr>
            <p:cNvPr id="357" name="Oval 356"/>
            <p:cNvSpPr/>
            <p:nvPr/>
          </p:nvSpPr>
          <p:spPr>
            <a:xfrm>
              <a:off x="663281" y="1877689"/>
              <a:ext cx="914400" cy="9144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58" name="Picture 357" descr="Ideas.emf"/>
            <p:cNvPicPr>
              <a:picLocks noChangeAspect="1"/>
            </p:cNvPicPr>
            <p:nvPr/>
          </p:nvPicPr>
          <p:blipFill rotWithShape="1">
            <a:blip r:embed="rId4" cstate="screen">
              <a:extLst>
                <a:ext uri="{28A0092B-C50C-407E-A947-70E740481C1C}">
                  <a14:useLocalDpi xmlns:a14="http://schemas.microsoft.com/office/drawing/2010/main"/>
                </a:ext>
              </a:extLst>
            </a:blip>
            <a:srcRect l="24546" t="17763" r="26150"/>
            <a:stretch/>
          </p:blipFill>
          <p:spPr>
            <a:xfrm>
              <a:off x="963852" y="2085218"/>
              <a:ext cx="313258" cy="508532"/>
            </a:xfrm>
            <a:prstGeom prst="rect">
              <a:avLst/>
            </a:prstGeom>
            <a:grpFill/>
            <a:ln>
              <a:noFill/>
            </a:ln>
          </p:spPr>
        </p:pic>
        <p:sp>
          <p:nvSpPr>
            <p:cNvPr id="359" name="Rectangle 358"/>
            <p:cNvSpPr/>
            <p:nvPr/>
          </p:nvSpPr>
          <p:spPr>
            <a:xfrm>
              <a:off x="1233314" y="2098076"/>
              <a:ext cx="156629" cy="7761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0" name="Rectangle 359"/>
            <p:cNvSpPr/>
            <p:nvPr/>
          </p:nvSpPr>
          <p:spPr>
            <a:xfrm>
              <a:off x="856131" y="2099732"/>
              <a:ext cx="156629" cy="7761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33" name="Group 321"/>
          <p:cNvGrpSpPr/>
          <p:nvPr/>
        </p:nvGrpSpPr>
        <p:grpSpPr>
          <a:xfrm>
            <a:off x="3153647" y="5270871"/>
            <a:ext cx="914400" cy="914400"/>
            <a:chOff x="663281" y="1877689"/>
            <a:chExt cx="914400" cy="914400"/>
          </a:xfrm>
          <a:solidFill>
            <a:schemeClr val="tx1">
              <a:lumMod val="20000"/>
              <a:lumOff val="80000"/>
            </a:schemeClr>
          </a:solidFill>
        </p:grpSpPr>
        <p:sp>
          <p:nvSpPr>
            <p:cNvPr id="353" name="Oval 352"/>
            <p:cNvSpPr/>
            <p:nvPr/>
          </p:nvSpPr>
          <p:spPr>
            <a:xfrm>
              <a:off x="663281" y="1877689"/>
              <a:ext cx="914400" cy="9144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54" name="Picture 353" descr="Ideas.emf"/>
            <p:cNvPicPr>
              <a:picLocks noChangeAspect="1"/>
            </p:cNvPicPr>
            <p:nvPr/>
          </p:nvPicPr>
          <p:blipFill rotWithShape="1">
            <a:blip r:embed="rId4" cstate="screen">
              <a:extLst>
                <a:ext uri="{28A0092B-C50C-407E-A947-70E740481C1C}">
                  <a14:useLocalDpi xmlns:a14="http://schemas.microsoft.com/office/drawing/2010/main"/>
                </a:ext>
              </a:extLst>
            </a:blip>
            <a:srcRect l="24546" t="17763" r="26150"/>
            <a:stretch/>
          </p:blipFill>
          <p:spPr>
            <a:xfrm>
              <a:off x="963852" y="2085218"/>
              <a:ext cx="313258" cy="508532"/>
            </a:xfrm>
            <a:prstGeom prst="rect">
              <a:avLst/>
            </a:prstGeom>
            <a:grpFill/>
            <a:ln>
              <a:noFill/>
            </a:ln>
          </p:spPr>
        </p:pic>
        <p:sp>
          <p:nvSpPr>
            <p:cNvPr id="355" name="Rectangle 354"/>
            <p:cNvSpPr/>
            <p:nvPr/>
          </p:nvSpPr>
          <p:spPr>
            <a:xfrm>
              <a:off x="1233314" y="2098076"/>
              <a:ext cx="156629" cy="7761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6" name="Rectangle 355"/>
            <p:cNvSpPr/>
            <p:nvPr/>
          </p:nvSpPr>
          <p:spPr>
            <a:xfrm>
              <a:off x="856131" y="2099732"/>
              <a:ext cx="156629" cy="7761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38" name="Group 322"/>
          <p:cNvGrpSpPr/>
          <p:nvPr/>
        </p:nvGrpSpPr>
        <p:grpSpPr>
          <a:xfrm>
            <a:off x="9376996" y="5275466"/>
            <a:ext cx="914400" cy="914400"/>
            <a:chOff x="663281" y="1877689"/>
            <a:chExt cx="914400" cy="914400"/>
          </a:xfrm>
          <a:solidFill>
            <a:schemeClr val="tx1">
              <a:lumMod val="20000"/>
              <a:lumOff val="80000"/>
            </a:schemeClr>
          </a:solidFill>
        </p:grpSpPr>
        <p:sp>
          <p:nvSpPr>
            <p:cNvPr id="349" name="Oval 348"/>
            <p:cNvSpPr/>
            <p:nvPr/>
          </p:nvSpPr>
          <p:spPr>
            <a:xfrm>
              <a:off x="663281" y="1877689"/>
              <a:ext cx="914400" cy="9144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50" name="Picture 349" descr="Ideas.emf"/>
            <p:cNvPicPr>
              <a:picLocks noChangeAspect="1"/>
            </p:cNvPicPr>
            <p:nvPr/>
          </p:nvPicPr>
          <p:blipFill rotWithShape="1">
            <a:blip r:embed="rId4" cstate="screen">
              <a:extLst>
                <a:ext uri="{28A0092B-C50C-407E-A947-70E740481C1C}">
                  <a14:useLocalDpi xmlns:a14="http://schemas.microsoft.com/office/drawing/2010/main"/>
                </a:ext>
              </a:extLst>
            </a:blip>
            <a:srcRect l="24546" t="17763" r="26150"/>
            <a:stretch/>
          </p:blipFill>
          <p:spPr>
            <a:xfrm>
              <a:off x="963852" y="2085218"/>
              <a:ext cx="313258" cy="508532"/>
            </a:xfrm>
            <a:prstGeom prst="rect">
              <a:avLst/>
            </a:prstGeom>
            <a:grpFill/>
            <a:ln>
              <a:noFill/>
            </a:ln>
          </p:spPr>
        </p:pic>
        <p:sp>
          <p:nvSpPr>
            <p:cNvPr id="351" name="Rectangle 350"/>
            <p:cNvSpPr/>
            <p:nvPr/>
          </p:nvSpPr>
          <p:spPr>
            <a:xfrm>
              <a:off x="1233314" y="2098076"/>
              <a:ext cx="156629" cy="7761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2" name="Rectangle 351"/>
            <p:cNvSpPr/>
            <p:nvPr/>
          </p:nvSpPr>
          <p:spPr>
            <a:xfrm>
              <a:off x="856131" y="2099732"/>
              <a:ext cx="156629" cy="7761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39" name="Group 323"/>
          <p:cNvGrpSpPr/>
          <p:nvPr/>
        </p:nvGrpSpPr>
        <p:grpSpPr>
          <a:xfrm>
            <a:off x="8342713" y="5280061"/>
            <a:ext cx="914400" cy="914400"/>
            <a:chOff x="663281" y="1877689"/>
            <a:chExt cx="914400" cy="914400"/>
          </a:xfrm>
          <a:solidFill>
            <a:schemeClr val="tx1">
              <a:lumMod val="20000"/>
              <a:lumOff val="80000"/>
            </a:schemeClr>
          </a:solidFill>
        </p:grpSpPr>
        <p:sp>
          <p:nvSpPr>
            <p:cNvPr id="345" name="Oval 344"/>
            <p:cNvSpPr/>
            <p:nvPr/>
          </p:nvSpPr>
          <p:spPr>
            <a:xfrm>
              <a:off x="663281" y="1877689"/>
              <a:ext cx="914400" cy="9144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46" name="Picture 345" descr="Ideas.emf"/>
            <p:cNvPicPr>
              <a:picLocks noChangeAspect="1"/>
            </p:cNvPicPr>
            <p:nvPr/>
          </p:nvPicPr>
          <p:blipFill rotWithShape="1">
            <a:blip r:embed="rId4" cstate="screen">
              <a:extLst>
                <a:ext uri="{28A0092B-C50C-407E-A947-70E740481C1C}">
                  <a14:useLocalDpi xmlns:a14="http://schemas.microsoft.com/office/drawing/2010/main"/>
                </a:ext>
              </a:extLst>
            </a:blip>
            <a:srcRect l="24546" t="17763" r="26150"/>
            <a:stretch/>
          </p:blipFill>
          <p:spPr>
            <a:xfrm>
              <a:off x="963852" y="2085218"/>
              <a:ext cx="313258" cy="508532"/>
            </a:xfrm>
            <a:prstGeom prst="rect">
              <a:avLst/>
            </a:prstGeom>
            <a:grpFill/>
            <a:ln>
              <a:noFill/>
            </a:ln>
          </p:spPr>
        </p:pic>
        <p:sp>
          <p:nvSpPr>
            <p:cNvPr id="347" name="Rectangle 346"/>
            <p:cNvSpPr/>
            <p:nvPr/>
          </p:nvSpPr>
          <p:spPr>
            <a:xfrm>
              <a:off x="1233314" y="2098076"/>
              <a:ext cx="156629" cy="7761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8" name="Rectangle 347"/>
            <p:cNvSpPr/>
            <p:nvPr/>
          </p:nvSpPr>
          <p:spPr>
            <a:xfrm>
              <a:off x="856131" y="2099732"/>
              <a:ext cx="156629" cy="7761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40" name="Group 324"/>
          <p:cNvGrpSpPr/>
          <p:nvPr/>
        </p:nvGrpSpPr>
        <p:grpSpPr>
          <a:xfrm>
            <a:off x="7302060" y="5275466"/>
            <a:ext cx="914400" cy="914400"/>
            <a:chOff x="663281" y="1877689"/>
            <a:chExt cx="914400" cy="914400"/>
          </a:xfrm>
          <a:solidFill>
            <a:schemeClr val="tx1">
              <a:lumMod val="20000"/>
              <a:lumOff val="80000"/>
            </a:schemeClr>
          </a:solidFill>
        </p:grpSpPr>
        <p:sp>
          <p:nvSpPr>
            <p:cNvPr id="341" name="Oval 340"/>
            <p:cNvSpPr/>
            <p:nvPr/>
          </p:nvSpPr>
          <p:spPr>
            <a:xfrm>
              <a:off x="663281" y="1877689"/>
              <a:ext cx="914400" cy="9144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42" name="Picture 341" descr="Ideas.emf"/>
            <p:cNvPicPr>
              <a:picLocks noChangeAspect="1"/>
            </p:cNvPicPr>
            <p:nvPr/>
          </p:nvPicPr>
          <p:blipFill rotWithShape="1">
            <a:blip r:embed="rId4" cstate="screen">
              <a:extLst>
                <a:ext uri="{28A0092B-C50C-407E-A947-70E740481C1C}">
                  <a14:useLocalDpi xmlns:a14="http://schemas.microsoft.com/office/drawing/2010/main"/>
                </a:ext>
              </a:extLst>
            </a:blip>
            <a:srcRect l="24546" t="17763" r="26150"/>
            <a:stretch/>
          </p:blipFill>
          <p:spPr>
            <a:xfrm>
              <a:off x="963852" y="2085218"/>
              <a:ext cx="313258" cy="508532"/>
            </a:xfrm>
            <a:prstGeom prst="rect">
              <a:avLst/>
            </a:prstGeom>
            <a:grpFill/>
            <a:ln>
              <a:noFill/>
            </a:ln>
          </p:spPr>
        </p:pic>
        <p:sp>
          <p:nvSpPr>
            <p:cNvPr id="343" name="Rectangle 342"/>
            <p:cNvSpPr/>
            <p:nvPr/>
          </p:nvSpPr>
          <p:spPr>
            <a:xfrm>
              <a:off x="1233314" y="2098076"/>
              <a:ext cx="156629" cy="7761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4" name="Rectangle 343"/>
            <p:cNvSpPr/>
            <p:nvPr/>
          </p:nvSpPr>
          <p:spPr>
            <a:xfrm>
              <a:off x="856131" y="2099732"/>
              <a:ext cx="156629" cy="7761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41" name="Group 325"/>
          <p:cNvGrpSpPr/>
          <p:nvPr/>
        </p:nvGrpSpPr>
        <p:grpSpPr>
          <a:xfrm>
            <a:off x="6267529" y="5261088"/>
            <a:ext cx="914400" cy="914400"/>
            <a:chOff x="663281" y="1877689"/>
            <a:chExt cx="914400" cy="914400"/>
          </a:xfrm>
          <a:solidFill>
            <a:schemeClr val="tx1">
              <a:lumMod val="20000"/>
              <a:lumOff val="80000"/>
            </a:schemeClr>
          </a:solidFill>
        </p:grpSpPr>
        <p:sp>
          <p:nvSpPr>
            <p:cNvPr id="337" name="Oval 336"/>
            <p:cNvSpPr/>
            <p:nvPr/>
          </p:nvSpPr>
          <p:spPr>
            <a:xfrm>
              <a:off x="663281" y="1877689"/>
              <a:ext cx="914400" cy="9144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38" name="Picture 337" descr="Ideas.emf"/>
            <p:cNvPicPr>
              <a:picLocks noChangeAspect="1"/>
            </p:cNvPicPr>
            <p:nvPr/>
          </p:nvPicPr>
          <p:blipFill rotWithShape="1">
            <a:blip r:embed="rId4" cstate="screen">
              <a:extLst>
                <a:ext uri="{28A0092B-C50C-407E-A947-70E740481C1C}">
                  <a14:useLocalDpi xmlns:a14="http://schemas.microsoft.com/office/drawing/2010/main"/>
                </a:ext>
              </a:extLst>
            </a:blip>
            <a:srcRect l="24546" t="17763" r="26150"/>
            <a:stretch/>
          </p:blipFill>
          <p:spPr>
            <a:xfrm>
              <a:off x="963852" y="2085218"/>
              <a:ext cx="313258" cy="508532"/>
            </a:xfrm>
            <a:prstGeom prst="rect">
              <a:avLst/>
            </a:prstGeom>
            <a:grpFill/>
            <a:ln>
              <a:noFill/>
            </a:ln>
          </p:spPr>
        </p:pic>
        <p:sp>
          <p:nvSpPr>
            <p:cNvPr id="339" name="Rectangle 338"/>
            <p:cNvSpPr/>
            <p:nvPr/>
          </p:nvSpPr>
          <p:spPr>
            <a:xfrm>
              <a:off x="1233314" y="2098076"/>
              <a:ext cx="156629" cy="7761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0" name="Rectangle 339"/>
            <p:cNvSpPr/>
            <p:nvPr/>
          </p:nvSpPr>
          <p:spPr>
            <a:xfrm>
              <a:off x="856131" y="2099732"/>
              <a:ext cx="156629" cy="7761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42" name="Group 326"/>
          <p:cNvGrpSpPr/>
          <p:nvPr/>
        </p:nvGrpSpPr>
        <p:grpSpPr>
          <a:xfrm>
            <a:off x="5251381" y="5261088"/>
            <a:ext cx="914400" cy="914400"/>
            <a:chOff x="663281" y="1877689"/>
            <a:chExt cx="914400" cy="914400"/>
          </a:xfrm>
          <a:solidFill>
            <a:schemeClr val="tx1">
              <a:lumMod val="20000"/>
              <a:lumOff val="80000"/>
            </a:schemeClr>
          </a:solidFill>
        </p:grpSpPr>
        <p:sp>
          <p:nvSpPr>
            <p:cNvPr id="333" name="Oval 332"/>
            <p:cNvSpPr/>
            <p:nvPr/>
          </p:nvSpPr>
          <p:spPr>
            <a:xfrm>
              <a:off x="663281" y="1877689"/>
              <a:ext cx="914400" cy="9144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34" name="Picture 333" descr="Ideas.emf"/>
            <p:cNvPicPr>
              <a:picLocks noChangeAspect="1"/>
            </p:cNvPicPr>
            <p:nvPr/>
          </p:nvPicPr>
          <p:blipFill rotWithShape="1">
            <a:blip r:embed="rId4" cstate="screen">
              <a:extLst>
                <a:ext uri="{28A0092B-C50C-407E-A947-70E740481C1C}">
                  <a14:useLocalDpi xmlns:a14="http://schemas.microsoft.com/office/drawing/2010/main"/>
                </a:ext>
              </a:extLst>
            </a:blip>
            <a:srcRect l="24546" t="17763" r="26150"/>
            <a:stretch/>
          </p:blipFill>
          <p:spPr>
            <a:xfrm>
              <a:off x="963852" y="2085218"/>
              <a:ext cx="313258" cy="508532"/>
            </a:xfrm>
            <a:prstGeom prst="rect">
              <a:avLst/>
            </a:prstGeom>
            <a:grpFill/>
            <a:ln>
              <a:noFill/>
            </a:ln>
          </p:spPr>
        </p:pic>
        <p:sp>
          <p:nvSpPr>
            <p:cNvPr id="335" name="Rectangle 334"/>
            <p:cNvSpPr/>
            <p:nvPr/>
          </p:nvSpPr>
          <p:spPr>
            <a:xfrm>
              <a:off x="1233314" y="2098076"/>
              <a:ext cx="156629" cy="7761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6" name="Rectangle 335"/>
            <p:cNvSpPr/>
            <p:nvPr/>
          </p:nvSpPr>
          <p:spPr>
            <a:xfrm>
              <a:off x="856131" y="2099732"/>
              <a:ext cx="156629" cy="7761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43" name="Group 327"/>
          <p:cNvGrpSpPr/>
          <p:nvPr/>
        </p:nvGrpSpPr>
        <p:grpSpPr>
          <a:xfrm>
            <a:off x="4216638" y="5275466"/>
            <a:ext cx="914400" cy="914400"/>
            <a:chOff x="663281" y="1877689"/>
            <a:chExt cx="914400" cy="914400"/>
          </a:xfrm>
          <a:solidFill>
            <a:schemeClr val="tx1">
              <a:lumMod val="20000"/>
              <a:lumOff val="80000"/>
            </a:schemeClr>
          </a:solidFill>
        </p:grpSpPr>
        <p:sp>
          <p:nvSpPr>
            <p:cNvPr id="329" name="Oval 328"/>
            <p:cNvSpPr/>
            <p:nvPr/>
          </p:nvSpPr>
          <p:spPr>
            <a:xfrm>
              <a:off x="663281" y="1877689"/>
              <a:ext cx="914400" cy="9144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30" name="Picture 329" descr="Ideas.emf"/>
            <p:cNvPicPr>
              <a:picLocks noChangeAspect="1"/>
            </p:cNvPicPr>
            <p:nvPr/>
          </p:nvPicPr>
          <p:blipFill rotWithShape="1">
            <a:blip r:embed="rId4" cstate="screen">
              <a:extLst>
                <a:ext uri="{28A0092B-C50C-407E-A947-70E740481C1C}">
                  <a14:useLocalDpi xmlns:a14="http://schemas.microsoft.com/office/drawing/2010/main"/>
                </a:ext>
              </a:extLst>
            </a:blip>
            <a:srcRect l="24546" t="17763" r="26150"/>
            <a:stretch/>
          </p:blipFill>
          <p:spPr>
            <a:xfrm>
              <a:off x="963852" y="2085218"/>
              <a:ext cx="313258" cy="508532"/>
            </a:xfrm>
            <a:prstGeom prst="rect">
              <a:avLst/>
            </a:prstGeom>
            <a:grpFill/>
            <a:ln>
              <a:noFill/>
            </a:ln>
          </p:spPr>
        </p:pic>
        <p:sp>
          <p:nvSpPr>
            <p:cNvPr id="331" name="Rectangle 330"/>
            <p:cNvSpPr/>
            <p:nvPr/>
          </p:nvSpPr>
          <p:spPr>
            <a:xfrm>
              <a:off x="1233314" y="2098076"/>
              <a:ext cx="156629" cy="7761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2" name="Rectangle 331"/>
            <p:cNvSpPr/>
            <p:nvPr/>
          </p:nvSpPr>
          <p:spPr>
            <a:xfrm>
              <a:off x="856131" y="2099732"/>
              <a:ext cx="156629" cy="7761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560822885"/>
      </p:ext>
    </p:extLst>
  </p:cSld>
  <p:clrMapOvr>
    <a:masterClrMapping/>
  </p:clrMapOvr>
  <p:timing>
    <p:tnLst>
      <p:par>
        <p:cTn id="1" dur="indefinite" restart="never" nodeType="tmRoot"/>
      </p:par>
    </p:tnLst>
  </p:timing>
</p:sld>
</file>

<file path=ppt/theme/theme1.xml><?xml version="1.0" encoding="utf-8"?>
<a:theme xmlns:a="http://schemas.openxmlformats.org/drawingml/2006/main" name="2007_2010_Multicolor_Template_Standard_1_4_13">
  <a:themeElements>
    <a:clrScheme name="Multicolor">
      <a:dk1>
        <a:srgbClr val="5F5F5F"/>
      </a:dk1>
      <a:lt1>
        <a:srgbClr val="FFFFFF"/>
      </a:lt1>
      <a:dk2>
        <a:srgbClr val="000000"/>
      </a:dk2>
      <a:lt2>
        <a:srgbClr val="707276"/>
      </a:lt2>
      <a:accent1>
        <a:srgbClr val="009DD9"/>
      </a:accent1>
      <a:accent2>
        <a:srgbClr val="FF8300"/>
      </a:accent2>
      <a:accent3>
        <a:srgbClr val="B21DAC"/>
      </a:accent3>
      <a:accent4>
        <a:srgbClr val="D70036"/>
      </a:accent4>
      <a:accent5>
        <a:srgbClr val="707276"/>
      </a:accent5>
      <a:accent6>
        <a:srgbClr val="000000"/>
      </a:accent6>
      <a:hlink>
        <a:srgbClr val="B21DAC"/>
      </a:hlink>
      <a:folHlink>
        <a:srgbClr val="D7003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lumMod val="20000"/>
            <a:lumOff val="80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Yellow">
      <a:srgbClr val="FFCD00"/>
    </a:custClr>
    <a:custClr name="Dark Red">
      <a:srgbClr val="9B0C10"/>
    </a:custClr>
    <a:custClr name="Light Red">
      <a:srgbClr val="F69493"/>
    </a:custClr>
    <a:custClr name="Pale Red">
      <a:srgbClr val="FACAC7"/>
    </a:custClr>
    <a:custClr name="Dark Purple">
      <a:srgbClr val="80076B"/>
    </a:custClr>
    <a:custClr name="Light Purple">
      <a:srgbClr val="DE98D5"/>
    </a:custClr>
    <a:custClr name="Pale Purple">
      <a:srgbClr val="F0CCEB"/>
    </a:custClr>
    <a:custClr name="Dark Orange">
      <a:srgbClr val="F15722"/>
    </a:custClr>
    <a:custClr name="Light Orange">
      <a:srgbClr val="FCBC85"/>
    </a:custClr>
    <a:custClr name="Pale Orange">
      <a:srgbClr val="FEDBBD"/>
    </a:custClr>
    <a:custClr name="Dark Cyan">
      <a:srgbClr val="007FC7"/>
    </a:custClr>
    <a:custClr name="Light Cyan">
      <a:srgbClr val="6ECFF6"/>
    </a:custClr>
    <a:custClr name="Pale Cyan">
      <a:srgbClr val="B9E5FB"/>
    </a:custClr>
    <a:custClr name="Dark Green">
      <a:srgbClr val="218535"/>
    </a:custClr>
    <a:custClr name="Green">
      <a:srgbClr val="8DC63F"/>
    </a:custClr>
    <a:custClr name="Light Green">
      <a:srgbClr val="C4DF9B"/>
    </a:custClr>
    <a:custClr name="Pale Green">
      <a:srgbClr val="E0EED0"/>
    </a:custClr>
    <a:custClr name="Light Gray">
      <a:srgbClr val="B6B6B9"/>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TL_x0020_Theme xmlns="d55b7268-1c56-4b7b-ba34-3a351a6474dc">General</TL_x0020_Theme>
    <Topic xmlns="ea7ec9a4-77ba-4264-bb3a-15d654c9cacd">Thought Leadership</Topic>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B93E47E6C7649499DAE21F17CAB5441" ma:contentTypeVersion="3" ma:contentTypeDescription="Create a new document." ma:contentTypeScope="" ma:versionID="69f288d7f04f17d5f66174525f8f49dc">
  <xsd:schema xmlns:xsd="http://www.w3.org/2001/XMLSchema" xmlns:xs="http://www.w3.org/2001/XMLSchema" xmlns:p="http://schemas.microsoft.com/office/2006/metadata/properties" xmlns:ns2="ea7ec9a4-77ba-4264-bb3a-15d654c9cacd" xmlns:ns3="d55b7268-1c56-4b7b-ba34-3a351a6474dc" targetNamespace="http://schemas.microsoft.com/office/2006/metadata/properties" ma:root="true" ma:fieldsID="236df7f920bdb06380d0d0741c4136c8" ns2:_="" ns3:_="">
    <xsd:import namespace="ea7ec9a4-77ba-4264-bb3a-15d654c9cacd"/>
    <xsd:import namespace="d55b7268-1c56-4b7b-ba34-3a351a6474dc"/>
    <xsd:element name="properties">
      <xsd:complexType>
        <xsd:sequence>
          <xsd:element name="documentManagement">
            <xsd:complexType>
              <xsd:all>
                <xsd:element ref="ns2:Topic" minOccurs="0"/>
                <xsd:element ref="ns3:TL_x0020_The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7ec9a4-77ba-4264-bb3a-15d654c9cacd" elementFormDefault="qualified">
    <xsd:import namespace="http://schemas.microsoft.com/office/2006/documentManagement/types"/>
    <xsd:import namespace="http://schemas.microsoft.com/office/infopath/2007/PartnerControls"/>
    <xsd:element name="Topic" ma:index="8" nillable="true" ma:displayName="Topic" ma:description="Use the topic field to organize your library content and display in the summary view." ma:format="Dropdown" ma:internalName="Topic">
      <xsd:simpleType>
        <xsd:restriction base="dms:Choice">
          <xsd:enumeration value="Thought Leadership"/>
          <xsd:enumeration value="Thought Leadership - Integrated Communication Plans"/>
          <xsd:enumeration value="Media"/>
          <xsd:enumeration value="Messaging"/>
          <xsd:enumeration value="Planning"/>
          <xsd:enumeration value="Internal"/>
          <xsd:enumeration value="Marketing Materials"/>
          <xsd:enumeration value="Thought Leadership - Old files (2003) for reference"/>
        </xsd:restriction>
      </xsd:simpleType>
    </xsd:element>
  </xsd:schema>
  <xsd:schema xmlns:xsd="http://www.w3.org/2001/XMLSchema" xmlns:xs="http://www.w3.org/2001/XMLSchema" xmlns:dms="http://schemas.microsoft.com/office/2006/documentManagement/types" xmlns:pc="http://schemas.microsoft.com/office/infopath/2007/PartnerControls" targetNamespace="d55b7268-1c56-4b7b-ba34-3a351a6474dc" elementFormDefault="qualified">
    <xsd:import namespace="http://schemas.microsoft.com/office/2006/documentManagement/types"/>
    <xsd:import namespace="http://schemas.microsoft.com/office/infopath/2007/PartnerControls"/>
    <xsd:element name="TL_x0020_Theme" ma:index="10" nillable="true" ma:displayName="Sub-Topic" ma:default="General" ma:format="Dropdown" ma:internalName="TL_x0020_Theme">
      <xsd:simpleType>
        <xsd:restriction base="dms:Choice">
          <xsd:enumeration value="General"/>
          <xsd:enumeration value="TL Theme-Online Campaign Ratings"/>
          <xsd:enumeration value="TL Theme-Women of Tomorrow"/>
          <xsd:enumeration value="TL Theme-Innovation"/>
          <xsd:enumeration value="TL Theme-Pricing- Commodity Curve"/>
          <xsd:enumeration value="TL Theme-Retail Circular"/>
          <xsd:enumeration value="TL Theme-FutureScape"/>
          <xsd:enumeration value="TL Theme-Multicultural Organization Readines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9"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181CA4-B03C-4128-8136-D7203F49031C}">
  <ds:schemaRefs>
    <ds:schemaRef ds:uri="http://schemas.microsoft.com/sharepoint/v3/contenttype/forms"/>
  </ds:schemaRefs>
</ds:datastoreItem>
</file>

<file path=customXml/itemProps2.xml><?xml version="1.0" encoding="utf-8"?>
<ds:datastoreItem xmlns:ds="http://schemas.openxmlformats.org/officeDocument/2006/customXml" ds:itemID="{C2A5BEEA-726C-4A36-BD7F-8C0B64FC10DB}">
  <ds:schemaRefs>
    <ds:schemaRef ds:uri="http://schemas.microsoft.com/office/2006/metadata/properties"/>
    <ds:schemaRef ds:uri="ea7ec9a4-77ba-4264-bb3a-15d654c9cacd"/>
    <ds:schemaRef ds:uri="http://purl.org/dc/terms/"/>
    <ds:schemaRef ds:uri="d55b7268-1c56-4b7b-ba34-3a351a6474dc"/>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DDFCF027-EB3D-4B49-9265-D86996F7EE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7ec9a4-77ba-4264-bb3a-15d654c9cacd"/>
    <ds:schemaRef ds:uri="d55b7268-1c56-4b7b-ba34-3a351a6474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77460</TotalTime>
  <Words>2886</Words>
  <Application>Microsoft Office PowerPoint</Application>
  <PresentationFormat>Widescreen</PresentationFormat>
  <Paragraphs>723</Paragraphs>
  <Slides>51</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ＭＳ Ｐゴシック</vt:lpstr>
      <vt:lpstr>Arial</vt:lpstr>
      <vt:lpstr>Calibri</vt:lpstr>
      <vt:lpstr>Calibri Light</vt:lpstr>
      <vt:lpstr>Times</vt:lpstr>
      <vt:lpstr>2007_2010_Multicolor_Template_Standard_1_4_13</vt:lpstr>
      <vt:lpstr>PowerPoint Presentation</vt:lpstr>
      <vt:lpstr>Trends impacting 2017 and beyond</vt:lpstr>
      <vt:lpstr>In 2016 The rate of Cpg GROWTH slowed, especially in western Canada</vt:lpstr>
      <vt:lpstr>Slowing growth due to lower prices and lagging performance in the prairies</vt:lpstr>
      <vt:lpstr>Retail price wars have resulted in lower levels of inflation for the second half of 2016</vt:lpstr>
      <vt:lpstr>The Recent Deflation in the west is REPORTED IN 12 OF 32 cpg DEPARTMENTS</vt:lpstr>
      <vt:lpstr>ALBERTA no longer leads regional growth</vt:lpstr>
      <vt:lpstr>Despite growth slowing, Albertans still spend 11% more per household</vt:lpstr>
      <vt:lpstr>2020 Vision: Staying ahead of the curve</vt:lpstr>
      <vt:lpstr>PowerPoint Presentation</vt:lpstr>
      <vt:lpstr>The consumer balance sheet is getting worse</vt:lpstr>
      <vt:lpstr>As a result, Western SPENDING POWER IN DECLINE</vt:lpstr>
      <vt:lpstr>The consumer’s quest to save is defining western retail trends</vt:lpstr>
      <vt:lpstr>ALBERTAN consumers are becoming more value focused – discount formats booming</vt:lpstr>
      <vt:lpstr>How are western shoppers looking to save?</vt:lpstr>
      <vt:lpstr>Over the past 5 years, $1.7 billion has shifted to Online, Dollar Stores and warehouse clubs</vt:lpstr>
      <vt:lpstr>WAREHOUSE CLUBS: CPG department MOVERS and SHAKERS </vt:lpstr>
      <vt:lpstr>don’t forget about the role of larger sizes – a value play without the need to discount</vt:lpstr>
      <vt:lpstr>Promotional activity increasing faster in the west – but still less than Canadian average</vt:lpstr>
      <vt:lpstr>Getting your assortment right can improve the Cannibalization effect…and profit</vt:lpstr>
      <vt:lpstr>Maximizing revenue</vt:lpstr>
      <vt:lpstr>PowerPoint Presentation</vt:lpstr>
      <vt:lpstr>WEST STORE TRAFFIC IS IN DECLINE</vt:lpstr>
      <vt:lpstr>THE FRAGMENTED PATH TO PURCHASE</vt:lpstr>
      <vt:lpstr>THE DIGITAL FUTURE FOR CPG IS HERE AND NOW</vt:lpstr>
      <vt:lpstr>WHICH CPG DEPARTMENTS ARE TRENDING ONLINE?</vt:lpstr>
      <vt:lpstr>PowerPoint Presentation</vt:lpstr>
      <vt:lpstr>THERE IS NO SINGLE ONLINE SHOPPER</vt:lpstr>
      <vt:lpstr>STRATEGIES FOR OMNI-CHANNEL SUCCESS</vt:lpstr>
      <vt:lpstr>PowerPoint Presentation</vt:lpstr>
      <vt:lpstr>Millennials and Boomers: the top 2 consumer powerhouses</vt:lpstr>
      <vt:lpstr>Currently millennials are under represented in purchasing power</vt:lpstr>
      <vt:lpstr>PowerPoint Presentation</vt:lpstr>
      <vt:lpstr>The CPG growth engine will switch gears</vt:lpstr>
      <vt:lpstr>Resulting in a shift in future shopper traffic flow</vt:lpstr>
      <vt:lpstr>Which CPG departments are most commonly found in a millennials’ shopping basket?</vt:lpstr>
      <vt:lpstr>Millennials are value driven and connected</vt:lpstr>
      <vt:lpstr>PowerPoint Presentation</vt:lpstr>
      <vt:lpstr>PowerPoint Presentation</vt:lpstr>
      <vt:lpstr>Contraction</vt:lpstr>
      <vt:lpstr>Contraction</vt:lpstr>
      <vt:lpstr>PowerPoint Presentation</vt:lpstr>
      <vt:lpstr>DIETARY DIVERSITY:  THE INGREDIENTS WE AVOID</vt:lpstr>
      <vt:lpstr>Consumer health &amp; wellness Attitudes are shaping Centre of store category trends</vt:lpstr>
      <vt:lpstr>BACK TO BASICS IS BACK IN DEMAND</vt:lpstr>
      <vt:lpstr>The higher the fat, the higher the sales growth</vt:lpstr>
      <vt:lpstr>CONSUMERS ARE SHIFTING TO PLANT BASED MILKS</vt:lpstr>
      <vt:lpstr>Growth strategies for innovation</vt:lpstr>
      <vt:lpstr>Trends impacting path to purchase</vt:lpstr>
      <vt:lpstr>Thank You!</vt:lpstr>
      <vt:lpstr>PowerPoint Presentation</vt:lpstr>
    </vt:vector>
  </TitlesOfParts>
  <Company>Nielsen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Retail Hot Buttons</dc:title>
  <dc:creator>carman.allison@nielsen.com</dc:creator>
  <cp:lastModifiedBy>Nancy Kwon</cp:lastModifiedBy>
  <cp:revision>1334</cp:revision>
  <cp:lastPrinted>2017-02-22T19:55:12Z</cp:lastPrinted>
  <dcterms:created xsi:type="dcterms:W3CDTF">2013-01-14T16:10:32Z</dcterms:created>
  <dcterms:modified xsi:type="dcterms:W3CDTF">2017-03-06T14:33:18Z</dcterms:modified>
  <cp:category>NA Buy</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0x0101003B93E47E6C7649499DAE21F17CAB5441</vt:lpwstr>
  </property>
  <property fmtid="{D5CDD505-2E9C-101B-9397-08002B2CF9AE}" pid="3" name="Country">
    <vt:lpwstr>*Global</vt:lpwstr>
  </property>
  <property fmtid="{D5CDD505-2E9C-101B-9397-08002B2CF9AE}" pid="4" name="FreshnessDate">
    <vt:lpwstr>2013-01-29T05:00:00+00:00</vt:lpwstr>
  </property>
  <property fmtid="{D5CDD505-2E9C-101B-9397-08002B2CF9AE}" pid="5" name="NXPowerLiteLastOptimized">
    <vt:lpwstr>7444309</vt:lpwstr>
  </property>
  <property fmtid="{D5CDD505-2E9C-101B-9397-08002B2CF9AE}" pid="6" name="NXPowerLiteSettings">
    <vt:lpwstr>F7000400038000</vt:lpwstr>
  </property>
  <property fmtid="{D5CDD505-2E9C-101B-9397-08002B2CF9AE}" pid="7" name="NXPowerLiteVersion">
    <vt:lpwstr>D5.0.8</vt:lpwstr>
  </property>
  <property fmtid="{D5CDD505-2E9C-101B-9397-08002B2CF9AE}" pid="8" name="Order">
    <vt:r8>94000</vt:r8>
  </property>
  <property fmtid="{D5CDD505-2E9C-101B-9397-08002B2CF9AE}" pid="9" name="PrimaryContact">
    <vt:lpwstr>Jantsch, Ellen60253</vt:lpwstr>
  </property>
  <property fmtid="{D5CDD505-2E9C-101B-9397-08002B2CF9AE}" pid="10" name="Region">
    <vt:lpwstr>*Global</vt:lpwstr>
  </property>
  <property fmtid="{D5CDD505-2E9C-101B-9397-08002B2CF9AE}" pid="11" name="TL Theme">
    <vt:lpwstr>General</vt:lpwstr>
  </property>
  <property fmtid="{D5CDD505-2E9C-101B-9397-08002B2CF9AE}" pid="12" name="Topic">
    <vt:lpwstr>Thought Leadership</vt:lpwstr>
  </property>
  <property fmtid="{D5CDD505-2E9C-101B-9397-08002B2CF9AE}" pid="13" name="TopicTitle1">
    <vt:lpwstr>Presentations</vt:lpwstr>
  </property>
</Properties>
</file>